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97" r:id="rId5"/>
    <p:sldId id="298" r:id="rId6"/>
    <p:sldId id="299" r:id="rId7"/>
    <p:sldId id="259" r:id="rId8"/>
    <p:sldId id="264" r:id="rId9"/>
    <p:sldId id="261" r:id="rId10"/>
    <p:sldId id="260" r:id="rId11"/>
    <p:sldId id="263" r:id="rId12"/>
    <p:sldId id="265" r:id="rId13"/>
    <p:sldId id="291" r:id="rId14"/>
    <p:sldId id="288" r:id="rId15"/>
    <p:sldId id="266" r:id="rId16"/>
    <p:sldId id="270" r:id="rId17"/>
    <p:sldId id="267" r:id="rId18"/>
    <p:sldId id="269" r:id="rId19"/>
    <p:sldId id="300" r:id="rId20"/>
    <p:sldId id="271" r:id="rId21"/>
    <p:sldId id="272" r:id="rId22"/>
    <p:sldId id="262" r:id="rId23"/>
    <p:sldId id="273" r:id="rId24"/>
    <p:sldId id="274" r:id="rId25"/>
    <p:sldId id="277" r:id="rId26"/>
    <p:sldId id="279" r:id="rId27"/>
    <p:sldId id="276" r:id="rId28"/>
    <p:sldId id="278" r:id="rId29"/>
    <p:sldId id="281" r:id="rId30"/>
    <p:sldId id="285" r:id="rId31"/>
    <p:sldId id="290" r:id="rId32"/>
    <p:sldId id="289" r:id="rId33"/>
    <p:sldId id="287" r:id="rId34"/>
    <p:sldId id="275" r:id="rId35"/>
    <p:sldId id="268" r:id="rId36"/>
    <p:sldId id="286" r:id="rId37"/>
    <p:sldId id="292" r:id="rId38"/>
    <p:sldId id="293" r:id="rId39"/>
    <p:sldId id="294" r:id="rId40"/>
    <p:sldId id="301" r:id="rId41"/>
    <p:sldId id="295" r:id="rId42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23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08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ACF1A1B0-862D-4909-A7DB-D8ADA062DFCA}" type="datetimeFigureOut">
              <a:rPr lang="en-US" dirty="0"/>
              <a:pPr/>
              <a:t>11/17/2015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56144-9CB7-4E3A-B87E-A382F9BE05EF}" type="datetimeFigureOut">
              <a:rPr lang="en-US" dirty="0"/>
              <a:pPr/>
              <a:t>11/17/2015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3D55F-46AB-4791-9172-4FA8DD3A6A9C}" type="datetimeFigureOut">
              <a:rPr lang="en-US" dirty="0"/>
              <a:pPr/>
              <a:t>11/17/2015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6881-8A08-449C-8D73-E5F201F814C1}" type="datetimeFigureOut">
              <a:rPr lang="en-US" dirty="0"/>
              <a:pPr/>
              <a:t>11/17/2015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5A5E-0C07-4E93-A112-D37B4D166B30}" type="datetimeFigureOut">
              <a:rPr lang="en-US" dirty="0"/>
              <a:pPr/>
              <a:t>11/17/2015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F71C5-DC57-4358-A1EA-30C08AF6E3C5}" type="datetimeFigureOut">
              <a:rPr lang="en-US" dirty="0"/>
              <a:pPr/>
              <a:t>11/17/2015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1DBA-DE60-4731-B773-47AAA185C143}" type="datetimeFigureOut">
              <a:rPr lang="en-US" dirty="0"/>
              <a:pPr/>
              <a:t>11/17/2015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pPr/>
              <a:t>11/17/2015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628-C83B-4C66-83F4-1711CE3738FD}" type="datetimeFigureOut">
              <a:rPr lang="en-US" dirty="0"/>
              <a:pPr/>
              <a:t>11/17/2015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1D73-9400-43CA-A37F-F9B7D00DE14C}" type="datetimeFigureOut">
              <a:rPr lang="en-US" dirty="0"/>
              <a:pPr/>
              <a:t>11/17/2015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7711-B905-4633-B4D7-6F3A49A2E7D9}" type="datetimeFigureOut">
              <a:rPr lang="en-US" dirty="0"/>
              <a:pPr/>
              <a:t>11/17/2015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89C235CF-BDA2-4E7E-8BBD-350479985E74}" type="datetimeFigureOut">
              <a:rPr lang="en-US" dirty="0"/>
              <a:pPr/>
              <a:t>11/17/2015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52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microsoft.com/office/2007/relationships/hdphoto" Target="../media/hdphoto4.wdp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em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422775"/>
            <a:ext cx="9418320" cy="4041648"/>
          </a:xfrm>
        </p:spPr>
        <p:txBody>
          <a:bodyPr>
            <a:normAutofit/>
          </a:bodyPr>
          <a:lstStyle/>
          <a:p>
            <a:pPr algn="ctr" rtl="1">
              <a:lnSpc>
                <a:spcPct val="200000"/>
              </a:lnSpc>
            </a:pPr>
            <a:r>
              <a:rPr lang="fa-IR" sz="3200" b="1" dirty="0" smtClean="0">
                <a:solidFill>
                  <a:srgbClr val="FFFF00"/>
                </a:solidFill>
                <a:cs typeface="B Mitra" panose="00000400000000000000" pitchFamily="2" charset="-78"/>
              </a:rPr>
              <a:t>بسمه تعالی </a:t>
            </a:r>
            <a:br>
              <a:rPr lang="fa-IR" sz="3200" b="1" dirty="0" smtClean="0">
                <a:solidFill>
                  <a:srgbClr val="FFFF00"/>
                </a:solidFill>
                <a:cs typeface="B Mitra" panose="00000400000000000000" pitchFamily="2" charset="-78"/>
              </a:rPr>
            </a:br>
            <a:r>
              <a:rPr lang="fa-IR" sz="3200" b="1" dirty="0" smtClean="0">
                <a:solidFill>
                  <a:srgbClr val="FFFF00"/>
                </a:solidFill>
                <a:cs typeface="B Mitra" panose="00000400000000000000" pitchFamily="2" charset="-78"/>
              </a:rPr>
              <a:t>*آشنایی با وسایل آزمایشگاه شیمی</a:t>
            </a:r>
            <a:br>
              <a:rPr lang="fa-IR" sz="3200" b="1" dirty="0" smtClean="0">
                <a:solidFill>
                  <a:srgbClr val="FFFF00"/>
                </a:solidFill>
                <a:cs typeface="B Mitra" panose="00000400000000000000" pitchFamily="2" charset="-78"/>
              </a:rPr>
            </a:br>
            <a:r>
              <a:rPr lang="fa-IR" sz="3200" b="1" dirty="0" smtClean="0">
                <a:solidFill>
                  <a:srgbClr val="FFFF00"/>
                </a:solidFill>
                <a:cs typeface="B Mitra" panose="00000400000000000000" pitchFamily="2" charset="-78"/>
              </a:rPr>
              <a:t>*آشنایی با علایم ایمنی در آزمایشگاهی  </a:t>
            </a:r>
            <a:br>
              <a:rPr lang="fa-IR" sz="3200" b="1" dirty="0" smtClean="0">
                <a:solidFill>
                  <a:srgbClr val="FFFF00"/>
                </a:solidFill>
                <a:cs typeface="B Mitra" panose="00000400000000000000" pitchFamily="2" charset="-78"/>
              </a:rPr>
            </a:br>
            <a:r>
              <a:rPr lang="fa-IR" sz="3200" b="1" dirty="0" smtClean="0">
                <a:solidFill>
                  <a:srgbClr val="FFFF00"/>
                </a:solidFill>
                <a:cs typeface="B Mitra" panose="00000400000000000000" pitchFamily="2" charset="-78"/>
              </a:rPr>
              <a:t>*نحوه ی نوشتن گزارش کار یک آزمایش</a:t>
            </a:r>
            <a:endParaRPr lang="en-US" sz="3200" b="1" dirty="0">
              <a:solidFill>
                <a:srgbClr val="FFFF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8785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930" y="272876"/>
            <a:ext cx="1478337" cy="3264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54188" y="3805518"/>
            <a:ext cx="4854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 smtClean="0">
                <a:solidFill>
                  <a:srgbClr val="FFFF00"/>
                </a:solidFill>
                <a:cs typeface="B Mitra" panose="00000400000000000000" pitchFamily="2" charset="-78"/>
              </a:rPr>
              <a:t>بالن حجمی (بالن ژوژه)</a:t>
            </a:r>
            <a:endParaRPr lang="en-US" sz="2800" b="1" dirty="0">
              <a:solidFill>
                <a:srgbClr val="FFFF00"/>
              </a:solidFill>
              <a:cs typeface="B Mitra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222"/>
          <a:stretch/>
        </p:blipFill>
        <p:spPr>
          <a:xfrm>
            <a:off x="3536616" y="305158"/>
            <a:ext cx="2125014" cy="3231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713" y="4424026"/>
            <a:ext cx="6503831" cy="229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635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844" y="243727"/>
            <a:ext cx="2341095" cy="2512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307" y="3430120"/>
            <a:ext cx="8080167" cy="228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4622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519" y="637884"/>
            <a:ext cx="2162175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1387" y="637884"/>
            <a:ext cx="35433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4502" y="3873857"/>
            <a:ext cx="5930855" cy="212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7673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698" y="311155"/>
            <a:ext cx="3733429" cy="2918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698" y="4384021"/>
            <a:ext cx="7553325" cy="1666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129"/>
          <a:stretch/>
        </p:blipFill>
        <p:spPr>
          <a:xfrm>
            <a:off x="6439436" y="1033605"/>
            <a:ext cx="1897083" cy="222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490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25" y="491524"/>
            <a:ext cx="3448050" cy="20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5" y="4450976"/>
            <a:ext cx="8225150" cy="17769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428"/>
          <a:stretch/>
        </p:blipFill>
        <p:spPr>
          <a:xfrm>
            <a:off x="5834757" y="491523"/>
            <a:ext cx="2871362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317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415" y="275696"/>
            <a:ext cx="2472845" cy="2501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5957"/>
          <a:stretch/>
        </p:blipFill>
        <p:spPr>
          <a:xfrm>
            <a:off x="717244" y="3138207"/>
            <a:ext cx="9359016" cy="19875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9295" t="21146" r="16297" b="19224"/>
          <a:stretch/>
        </p:blipFill>
        <p:spPr>
          <a:xfrm>
            <a:off x="1519518" y="268099"/>
            <a:ext cx="2407023" cy="25011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198"/>
          <a:stretch/>
        </p:blipFill>
        <p:spPr>
          <a:xfrm>
            <a:off x="4484463" y="275697"/>
            <a:ext cx="2561030" cy="25011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7244" y="4418202"/>
            <a:ext cx="2811567" cy="6174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632048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393" y="296676"/>
            <a:ext cx="3911401" cy="3195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802"/>
          <a:stretch/>
        </p:blipFill>
        <p:spPr>
          <a:xfrm>
            <a:off x="1274681" y="3709427"/>
            <a:ext cx="8324826" cy="18027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09104" y="4984124"/>
            <a:ext cx="2820473" cy="4893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714237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053" y="4373936"/>
            <a:ext cx="7391400" cy="1552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788" y="184334"/>
            <a:ext cx="2990850" cy="4048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857"/>
          <a:stretch/>
        </p:blipFill>
        <p:spPr>
          <a:xfrm>
            <a:off x="6668350" y="184334"/>
            <a:ext cx="1174883" cy="404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907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361" y="255773"/>
            <a:ext cx="2676525" cy="3038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361" y="3947832"/>
            <a:ext cx="7305675" cy="2781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847"/>
          <a:stretch/>
        </p:blipFill>
        <p:spPr>
          <a:xfrm>
            <a:off x="6620314" y="255773"/>
            <a:ext cx="1810482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9629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0611" y="1661553"/>
            <a:ext cx="3611096" cy="1390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167" b="46040"/>
          <a:stretch/>
        </p:blipFill>
        <p:spPr>
          <a:xfrm>
            <a:off x="2616463" y="4471708"/>
            <a:ext cx="5431436" cy="1182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233" y="551330"/>
            <a:ext cx="4651651" cy="361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4993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4454" y="212761"/>
            <a:ext cx="2716306" cy="3790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9088" t="1" b="61480"/>
          <a:stretch/>
        </p:blipFill>
        <p:spPr>
          <a:xfrm>
            <a:off x="4054537" y="4330387"/>
            <a:ext cx="3758298" cy="10529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884" y="212761"/>
            <a:ext cx="3971307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4120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25" b="31147"/>
          <a:stretch/>
        </p:blipFill>
        <p:spPr>
          <a:xfrm>
            <a:off x="2086377" y="4938874"/>
            <a:ext cx="7055546" cy="1075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037"/>
          <a:stretch/>
        </p:blipFill>
        <p:spPr>
          <a:xfrm>
            <a:off x="4801381" y="446470"/>
            <a:ext cx="1337307" cy="40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737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790" b="33648"/>
          <a:stretch/>
        </p:blipFill>
        <p:spPr>
          <a:xfrm>
            <a:off x="2228044" y="4079670"/>
            <a:ext cx="7403253" cy="10976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025" y="207967"/>
            <a:ext cx="4442943" cy="3626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396"/>
          <a:stretch/>
        </p:blipFill>
        <p:spPr>
          <a:xfrm rot="2675990">
            <a:off x="7932478" y="-224296"/>
            <a:ext cx="796052" cy="433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041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057" y="535081"/>
            <a:ext cx="2587410" cy="3448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752" b="31966"/>
          <a:stretch/>
        </p:blipFill>
        <p:spPr>
          <a:xfrm>
            <a:off x="1906072" y="4243700"/>
            <a:ext cx="7089107" cy="1233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6809" y="4860559"/>
            <a:ext cx="738496" cy="4616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a-IR" sz="2400" b="1" dirty="0" smtClean="0">
                <a:cs typeface="B Mitra" panose="00000400000000000000" pitchFamily="2" charset="-78"/>
              </a:rPr>
              <a:t>مقطر</a:t>
            </a:r>
            <a:endParaRPr lang="en-US" sz="2400" b="1" dirty="0">
              <a:cs typeface="B Mitra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740" y="535081"/>
            <a:ext cx="357187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98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691" y="556120"/>
            <a:ext cx="2255261" cy="2315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9642" t="1191" r="175" b="76515"/>
          <a:stretch/>
        </p:blipFill>
        <p:spPr>
          <a:xfrm>
            <a:off x="4636395" y="3368753"/>
            <a:ext cx="1482204" cy="482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900"/>
          <a:stretch/>
        </p:blipFill>
        <p:spPr>
          <a:xfrm>
            <a:off x="6248615" y="556120"/>
            <a:ext cx="2385875" cy="23151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9377" y="4443211"/>
            <a:ext cx="593624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برای گرما دادن غیر مستقیم به ظروف شیشه ای</a:t>
            </a:r>
            <a:endParaRPr lang="fa-IR" sz="2800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645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588" y="452116"/>
            <a:ext cx="1929561" cy="2754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766" y="4448175"/>
            <a:ext cx="7296150" cy="16192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889"/>
          <a:stretch/>
        </p:blipFill>
        <p:spPr>
          <a:xfrm>
            <a:off x="6591444" y="452117"/>
            <a:ext cx="1790950" cy="275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8297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364" y="170609"/>
            <a:ext cx="2264990" cy="3146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446" y="4852427"/>
            <a:ext cx="736282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0363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984" y="186017"/>
            <a:ext cx="2219325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808" y="4273363"/>
            <a:ext cx="73056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7528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52465" y="150998"/>
            <a:ext cx="2455424" cy="30961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58" y="3486150"/>
            <a:ext cx="7334250" cy="3371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1758" y="150999"/>
            <a:ext cx="2333572" cy="3096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410"/>
          <a:stretch/>
        </p:blipFill>
        <p:spPr>
          <a:xfrm>
            <a:off x="6755024" y="159853"/>
            <a:ext cx="2039302" cy="310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158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659" y="981636"/>
            <a:ext cx="3383615" cy="30555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25" y="4774827"/>
            <a:ext cx="7296150" cy="1638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125" y="981636"/>
            <a:ext cx="3280522" cy="305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9020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139" y="312363"/>
            <a:ext cx="5818661" cy="13147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568" y="4800600"/>
            <a:ext cx="8559801" cy="1277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705"/>
          <a:stretch/>
        </p:blipFill>
        <p:spPr>
          <a:xfrm rot="16200000">
            <a:off x="5172741" y="273599"/>
            <a:ext cx="879460" cy="58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393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587" y="295555"/>
            <a:ext cx="1896035" cy="2768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194" y="3615858"/>
            <a:ext cx="8458414" cy="2502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4999" y="295555"/>
            <a:ext cx="1940859" cy="2768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6918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66916" y="1416842"/>
            <a:ext cx="3286123" cy="1178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688" y="3934945"/>
            <a:ext cx="7543800" cy="1543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918" y="344875"/>
            <a:ext cx="4267570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807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462" y="254614"/>
            <a:ext cx="2905541" cy="2981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4023" y="3953435"/>
            <a:ext cx="826994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400" b="1" dirty="0" smtClean="0">
                <a:solidFill>
                  <a:srgbClr val="FFFF00"/>
                </a:solidFill>
                <a:cs typeface="B Mitra" panose="00000400000000000000" pitchFamily="2" charset="-78"/>
              </a:rPr>
              <a:t>مثلث نسوز </a:t>
            </a:r>
          </a:p>
          <a:p>
            <a:pPr algn="ctr">
              <a:lnSpc>
                <a:spcPct val="150000"/>
              </a:lnSpc>
            </a:pPr>
            <a:r>
              <a:rPr lang="fa-IR" sz="2400" b="1" dirty="0" smtClean="0">
                <a:solidFill>
                  <a:srgbClr val="FFFF00"/>
                </a:solidFill>
                <a:cs typeface="B Mitra" panose="00000400000000000000" pitchFamily="2" charset="-78"/>
              </a:rPr>
              <a:t>برای حرارت دادن بوته چینی بصورت حرارت مستقیم</a:t>
            </a:r>
            <a:endParaRPr lang="en-US" sz="2400" b="1" dirty="0">
              <a:solidFill>
                <a:srgbClr val="FFFF00"/>
              </a:solidFill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1314" y="254613"/>
            <a:ext cx="2267266" cy="29813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68225" y="2356834"/>
            <a:ext cx="965916" cy="8791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14927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00355" y="1395459"/>
            <a:ext cx="3688042" cy="13203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209" y="4176152"/>
            <a:ext cx="7305675" cy="1571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232" y="211604"/>
            <a:ext cx="4425652" cy="368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2756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021" y="414014"/>
            <a:ext cx="6928691" cy="1415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1805" b="46729"/>
          <a:stretch/>
        </p:blipFill>
        <p:spPr>
          <a:xfrm>
            <a:off x="6787166" y="4465823"/>
            <a:ext cx="2814546" cy="8660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0074" y="2032060"/>
            <a:ext cx="5613797" cy="22580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47965" y="4572000"/>
            <a:ext cx="1183341" cy="7066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80257" y="4694502"/>
            <a:ext cx="2043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لوله ی آزمایش</a:t>
            </a:r>
            <a:endParaRPr lang="en-US" sz="2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36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6058" b="75338"/>
          <a:stretch/>
        </p:blipFill>
        <p:spPr>
          <a:xfrm>
            <a:off x="4984123" y="4261015"/>
            <a:ext cx="1135637" cy="426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542" y="536972"/>
            <a:ext cx="4362585" cy="3262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0186" y="536972"/>
            <a:ext cx="3600953" cy="32622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74299" y="3335628"/>
            <a:ext cx="669701" cy="4636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2848373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396" y="3650316"/>
            <a:ext cx="7353300" cy="1466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396" y="479891"/>
            <a:ext cx="3067050" cy="2886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7805"/>
          <a:stretch/>
        </p:blipFill>
        <p:spPr>
          <a:xfrm rot="20361311">
            <a:off x="4939486" y="1949542"/>
            <a:ext cx="4296375" cy="57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3627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360" y="241741"/>
            <a:ext cx="3046460" cy="3565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360" y="4416799"/>
            <a:ext cx="7210425" cy="1009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71" t="11643"/>
          <a:stretch/>
        </p:blipFill>
        <p:spPr>
          <a:xfrm>
            <a:off x="5670793" y="221262"/>
            <a:ext cx="3296992" cy="35651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23538" y="221262"/>
            <a:ext cx="944247" cy="5514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2232757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1527" y="334851"/>
            <a:ext cx="774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 smtClean="0">
                <a:solidFill>
                  <a:srgbClr val="FFFF00"/>
                </a:solidFill>
                <a:cs typeface="B Mitra" panose="00000400000000000000" pitchFamily="2" charset="-78"/>
              </a:rPr>
              <a:t>علایم ایمنی آزمایشگاه</a:t>
            </a:r>
            <a:endParaRPr lang="en-US" sz="2400" b="1" dirty="0">
              <a:solidFill>
                <a:srgbClr val="FFFF00"/>
              </a:solidFill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4360" y="1613355"/>
            <a:ext cx="1436141" cy="1460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0450" y="4377073"/>
            <a:ext cx="1347702" cy="1381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2609" y="4377073"/>
            <a:ext cx="1331817" cy="1343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2733" y="796517"/>
            <a:ext cx="1281693" cy="13037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0450" y="796516"/>
            <a:ext cx="1304265" cy="13042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30991" y="5720885"/>
            <a:ext cx="1398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>
                <a:cs typeface="B Titr" panose="00000700000000000000" pitchFamily="2" charset="-78"/>
              </a:rPr>
              <a:t>آتشگیر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92733" y="2138415"/>
            <a:ext cx="1398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>
                <a:cs typeface="B Titr" panose="00000700000000000000" pitchFamily="2" charset="-78"/>
              </a:rPr>
              <a:t>تحریک کننده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5180" y="2138415"/>
            <a:ext cx="1398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>
                <a:cs typeface="B Titr" panose="00000700000000000000" pitchFamily="2" charset="-78"/>
              </a:rPr>
              <a:t>خورنده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90449" y="5758189"/>
            <a:ext cx="1536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>
                <a:cs typeface="B Titr" panose="00000700000000000000" pitchFamily="2" charset="-78"/>
              </a:rPr>
              <a:t>منفجر شونده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3833" y="4935059"/>
            <a:ext cx="1398241" cy="12769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13309" y="3070203"/>
            <a:ext cx="1398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>
                <a:cs typeface="B Titr" panose="00000700000000000000" pitchFamily="2" charset="-78"/>
              </a:rPr>
              <a:t>اکسید کننده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90127" y="6211987"/>
            <a:ext cx="1398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 smtClean="0">
                <a:cs typeface="B Titr" panose="00000700000000000000" pitchFamily="2" charset="-78"/>
              </a:rPr>
              <a:t>سمی</a:t>
            </a:r>
            <a:endParaRPr lang="en-US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4694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542" y="151192"/>
            <a:ext cx="6911212" cy="188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0003" y="2709729"/>
            <a:ext cx="3850314" cy="2974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01731" y="2709729"/>
            <a:ext cx="3818788" cy="29745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1511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545" y="1061099"/>
            <a:ext cx="3867532" cy="3948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94813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098" y="722702"/>
            <a:ext cx="1269066" cy="2558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121" y="3940548"/>
            <a:ext cx="7296150" cy="1504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121" y="224890"/>
            <a:ext cx="4590686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848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5921" y="1455313"/>
            <a:ext cx="4796710" cy="49132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87354" y="592428"/>
            <a:ext cx="2093843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>صحت و دقت </a:t>
            </a:r>
            <a:endParaRPr lang="fa-IR" sz="3200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9407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537" y="231819"/>
            <a:ext cx="9692640" cy="609497"/>
          </a:xfrm>
        </p:spPr>
        <p:txBody>
          <a:bodyPr>
            <a:normAutofit/>
          </a:bodyPr>
          <a:lstStyle/>
          <a:p>
            <a:pPr algn="ctr"/>
            <a:r>
              <a:rPr lang="fa-IR" sz="3200" b="1" dirty="0" smtClean="0">
                <a:solidFill>
                  <a:srgbClr val="FFFF00"/>
                </a:solidFill>
                <a:cs typeface="B Mitra" panose="00000400000000000000" pitchFamily="2" charset="-78"/>
              </a:rPr>
              <a:t>مواردی که باید در یک گزارش کار نوشته شود </a:t>
            </a:r>
            <a:endParaRPr lang="en-US" sz="3200" b="1" dirty="0">
              <a:solidFill>
                <a:srgbClr val="FFFF00"/>
              </a:solidFill>
              <a:cs typeface="B Mitra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7882" y="965915"/>
            <a:ext cx="10586433" cy="25757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003" y="978794"/>
            <a:ext cx="10637949" cy="5201343"/>
          </a:xfrm>
        </p:spPr>
        <p:txBody>
          <a:bodyPr>
            <a:normAutofit lnSpcReduction="10000"/>
          </a:bodyPr>
          <a:lstStyle/>
          <a:p>
            <a:pPr algn="r"/>
            <a:r>
              <a:rPr lang="fa-I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*عنوان آزمایش : </a:t>
            </a:r>
            <a:endParaRPr lang="fa-IR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B Titr" panose="00000700000000000000" pitchFamily="2" charset="-78"/>
            </a:endParaRPr>
          </a:p>
          <a:p>
            <a:pPr algn="r"/>
            <a:r>
              <a:rPr lang="fa-IR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*هدف </a:t>
            </a:r>
            <a:r>
              <a:rPr lang="fa-I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آزمایش </a:t>
            </a:r>
            <a:r>
              <a:rPr lang="fa-IR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:</a:t>
            </a:r>
          </a:p>
          <a:p>
            <a:pPr algn="r"/>
            <a:r>
              <a:rPr lang="fa-IR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*مواد </a:t>
            </a:r>
            <a:r>
              <a:rPr lang="fa-I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مورد نیاز </a:t>
            </a:r>
            <a:r>
              <a:rPr lang="fa-IR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:</a:t>
            </a:r>
          </a:p>
          <a:p>
            <a:pPr algn="r"/>
            <a:r>
              <a:rPr lang="fa-IR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*وسایل </a:t>
            </a:r>
            <a:r>
              <a:rPr lang="fa-I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مورد نیاز </a:t>
            </a:r>
            <a:r>
              <a:rPr lang="fa-IR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:</a:t>
            </a:r>
          </a:p>
          <a:p>
            <a:pPr algn="r"/>
            <a:r>
              <a:rPr lang="fa-IR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*نام </a:t>
            </a:r>
            <a:r>
              <a:rPr lang="fa-I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و نام خانوادگی آزمایشگر :              </a:t>
            </a:r>
            <a:r>
              <a:rPr lang="fa-IR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                   </a:t>
            </a:r>
            <a:r>
              <a:rPr lang="fa-I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تاریخ انجام آزمایش </a:t>
            </a:r>
            <a:r>
              <a:rPr lang="fa-IR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:</a:t>
            </a:r>
          </a:p>
          <a:p>
            <a:pPr algn="r"/>
            <a:r>
              <a:rPr lang="fa-I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*خلاصه یا چکیده ی آزمایش </a:t>
            </a:r>
            <a:r>
              <a:rPr lang="fa-IR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:</a:t>
            </a:r>
          </a:p>
          <a:p>
            <a:pPr algn="r"/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*مقدمه ی آزمایش : (با استفاده از کتاب ها و سایر منابع )</a:t>
            </a:r>
          </a:p>
          <a:p>
            <a:pPr algn="r"/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*شرح عملی آزمایش </a:t>
            </a: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:</a:t>
            </a:r>
          </a:p>
          <a:p>
            <a:pPr algn="r"/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*نمودار ها ،  جداول  ، محاسبات ، </a:t>
            </a: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شکل ها </a:t>
            </a:r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و ..... ( با توجه به نوع آزمایش و در صورت لزوم ) </a:t>
            </a:r>
            <a:endParaRPr lang="fa-IR" dirty="0" smtClean="0">
              <a:solidFill>
                <a:srgbClr val="FF0000"/>
              </a:solidFill>
              <a:cs typeface="B Titr" panose="00000700000000000000" pitchFamily="2" charset="-78"/>
            </a:endParaRPr>
          </a:p>
          <a:p>
            <a:pPr algn="r"/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* منابع ایجاد خطا در نتایج آزمایش </a:t>
            </a:r>
          </a:p>
          <a:p>
            <a:pPr algn="r"/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*نتیجه گیری </a:t>
            </a: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:</a:t>
            </a:r>
          </a:p>
          <a:p>
            <a:pPr algn="r"/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*منابع: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6" name="Cloud 5"/>
          <p:cNvSpPr/>
          <p:nvPr/>
        </p:nvSpPr>
        <p:spPr>
          <a:xfrm>
            <a:off x="531923" y="1023869"/>
            <a:ext cx="2318198" cy="2459865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9274070">
            <a:off x="716208" y="1560377"/>
            <a:ext cx="1738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 smtClean="0">
                <a:solidFill>
                  <a:srgbClr val="FFFF00"/>
                </a:solidFill>
                <a:cs typeface="B Yekan" panose="00000400000000000000" pitchFamily="2" charset="-78"/>
              </a:rPr>
              <a:t>اطلاعاتی که در صفحه ی اول می آید</a:t>
            </a:r>
            <a:endParaRPr lang="en-US" sz="2400" b="1" dirty="0">
              <a:solidFill>
                <a:srgbClr val="FFFF00"/>
              </a:solidFill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0954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017" y="814386"/>
            <a:ext cx="2108947" cy="2991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302" y="4741209"/>
            <a:ext cx="7315200" cy="1619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465" y="814386"/>
            <a:ext cx="2952750" cy="2991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669"/>
          <a:stretch/>
        </p:blipFill>
        <p:spPr>
          <a:xfrm>
            <a:off x="5898523" y="814386"/>
            <a:ext cx="1651494" cy="299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917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914" y="805641"/>
            <a:ext cx="3359804" cy="31489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011" b="36726"/>
          <a:stretch/>
        </p:blipFill>
        <p:spPr>
          <a:xfrm>
            <a:off x="2341815" y="4471979"/>
            <a:ext cx="6094509" cy="10788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3027" y="805641"/>
            <a:ext cx="3586043" cy="31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882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4718" y="260713"/>
            <a:ext cx="1246386" cy="355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1660" y="260713"/>
            <a:ext cx="4629751" cy="355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659" y="4225142"/>
            <a:ext cx="6137333" cy="216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0195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725" y="288180"/>
            <a:ext cx="2981325" cy="27994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46" y="3436563"/>
            <a:ext cx="9238306" cy="20767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941" y="288179"/>
            <a:ext cx="2635623" cy="279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5087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080" y="558992"/>
            <a:ext cx="3790950" cy="2647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8242" b="77696"/>
          <a:stretch/>
        </p:blipFill>
        <p:spPr>
          <a:xfrm>
            <a:off x="4404575" y="3818510"/>
            <a:ext cx="1921917" cy="598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936" y="558992"/>
            <a:ext cx="3459639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2376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db7170f17d97ff6b695f70e8437cda35aff368"/>
</p:tagLst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iew" id="{BA0EB5A6-F2D4-4F82-977B-64ADEE4A2A69}" vid="{3866257B-E5CE-4C43-9210-F2DE76BE10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TC103457515[[fn=View]]</Template>
  <TotalTime>148</TotalTime>
  <Words>156</Words>
  <Application>Microsoft Office PowerPoint</Application>
  <PresentationFormat>Custom</PresentationFormat>
  <Paragraphs>29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View</vt:lpstr>
      <vt:lpstr>بسمه تعالی  *آشنایی با وسایل آزمایشگاه شیمی *آشنایی با علایم ایمنی در آزمایشگاهی   *نحوه ی نوشتن گزارش کار یک آزمایش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مواردی که باید در یک گزارش کار نوشته شود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بسمه تعالی  *آشنایی با وسایل آزمایشگاه شیمی *آشنایی با علایم ایمنی در آزمایشگاهی   *نحوه ی نوشتن گزارش کار یک آزمایش</dc:title>
  <dc:creator>Windows User</dc:creator>
  <cp:lastModifiedBy>MRT</cp:lastModifiedBy>
  <cp:revision>54</cp:revision>
  <dcterms:created xsi:type="dcterms:W3CDTF">2013-02-02T17:36:23Z</dcterms:created>
  <dcterms:modified xsi:type="dcterms:W3CDTF">2015-11-17T13:32:34Z</dcterms:modified>
</cp:coreProperties>
</file>