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5E5BC7-460C-483E-AF23-39B3AE8CBA9E}"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1315B-00C2-4F1B-8AE8-7EC708373A90}"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E5BC7-460C-483E-AF23-39B3AE8CBA9E}"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1315B-00C2-4F1B-8AE8-7EC708373A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E5BC7-460C-483E-AF23-39B3AE8CBA9E}"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1315B-00C2-4F1B-8AE8-7EC708373A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E5BC7-460C-483E-AF23-39B3AE8CBA9E}"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1315B-00C2-4F1B-8AE8-7EC708373A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E5BC7-460C-483E-AF23-39B3AE8CBA9E}"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1315B-00C2-4F1B-8AE8-7EC708373A90}"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5E5BC7-460C-483E-AF23-39B3AE8CBA9E}"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1315B-00C2-4F1B-8AE8-7EC708373A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5E5BC7-460C-483E-AF23-39B3AE8CBA9E}" type="datetimeFigureOut">
              <a:rPr lang="en-US" smtClean="0"/>
              <a:t>5/28/2016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91315B-00C2-4F1B-8AE8-7EC708373A90}"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5E5BC7-460C-483E-AF23-39B3AE8CBA9E}" type="datetimeFigureOut">
              <a:rPr lang="en-US" smtClean="0"/>
              <a:t>5/28/2016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91315B-00C2-4F1B-8AE8-7EC708373A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E5BC7-460C-483E-AF23-39B3AE8CBA9E}" type="datetimeFigureOut">
              <a:rPr lang="en-US" smtClean="0"/>
              <a:t>5/28/2016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91315B-00C2-4F1B-8AE8-7EC708373A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E5BC7-460C-483E-AF23-39B3AE8CBA9E}"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1315B-00C2-4F1B-8AE8-7EC708373A90}"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E5BC7-460C-483E-AF23-39B3AE8CBA9E}"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1315B-00C2-4F1B-8AE8-7EC708373A9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C5E5BC7-460C-483E-AF23-39B3AE8CBA9E}" type="datetimeFigureOut">
              <a:rPr lang="en-US" smtClean="0"/>
              <a:t>5/28/2016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F91315B-00C2-4F1B-8AE8-7EC708373A90}"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4800" dirty="0" smtClean="0">
                <a:cs typeface="2  Titr" pitchFamily="2" charset="-78"/>
              </a:rPr>
              <a:t>ترنجبین</a:t>
            </a:r>
            <a:endParaRPr lang="en-US" sz="4800" dirty="0">
              <a:cs typeface="2  Titr" pitchFamily="2" charset="-78"/>
            </a:endParaRPr>
          </a:p>
        </p:txBody>
      </p:sp>
      <p:sp>
        <p:nvSpPr>
          <p:cNvPr id="3" name="Subtitle 2"/>
          <p:cNvSpPr>
            <a:spLocks noGrp="1"/>
          </p:cNvSpPr>
          <p:nvPr>
            <p:ph type="subTitle" idx="1"/>
          </p:nvPr>
        </p:nvSpPr>
        <p:spPr>
          <a:xfrm>
            <a:off x="762000" y="5029200"/>
            <a:ext cx="6858000" cy="990600"/>
          </a:xfrm>
        </p:spPr>
        <p:txBody>
          <a:bodyPr>
            <a:normAutofit/>
          </a:bodyPr>
          <a:lstStyle/>
          <a:p>
            <a:r>
              <a:rPr lang="fa-IR" sz="2000" dirty="0" smtClean="0">
                <a:cs typeface="2  Titr" pitchFamily="2" charset="-78"/>
              </a:rPr>
              <a:t>استاد مربوطه: خانم صفرپور</a:t>
            </a:r>
          </a:p>
          <a:p>
            <a:r>
              <a:rPr lang="fa-IR" sz="2000" dirty="0" smtClean="0">
                <a:cs typeface="2  Titr" pitchFamily="2" charset="-78"/>
              </a:rPr>
              <a:t>گردآورنده: حسین رنجبر</a:t>
            </a:r>
            <a:endParaRPr lang="en-US" sz="2000" dirty="0">
              <a:cs typeface="2  Titr" pitchFamily="2" charset="-78"/>
            </a:endParaRPr>
          </a:p>
        </p:txBody>
      </p:sp>
    </p:spTree>
    <p:extLst>
      <p:ext uri="{BB962C8B-B14F-4D97-AF65-F5344CB8AC3E}">
        <p14:creationId xmlns:p14="http://schemas.microsoft.com/office/powerpoint/2010/main" val="2530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6781800" cy="838200"/>
          </a:xfrm>
        </p:spPr>
        <p:txBody>
          <a:bodyPr>
            <a:normAutofit/>
          </a:bodyPr>
          <a:lstStyle/>
          <a:p>
            <a:pPr algn="r" rtl="1"/>
            <a:r>
              <a:rPr lang="fa-IR" sz="2400" dirty="0">
                <a:cs typeface="2  Titr" pitchFamily="2" charset="-78"/>
              </a:rPr>
              <a:t>خواص ترنجبین برای درمان و پیشگیری از بیماری ها</a:t>
            </a:r>
            <a:endParaRPr lang="en-US" sz="2400" dirty="0">
              <a:cs typeface="2  Titr" pitchFamily="2" charset="-78"/>
            </a:endParaRPr>
          </a:p>
        </p:txBody>
      </p:sp>
      <p:sp>
        <p:nvSpPr>
          <p:cNvPr id="3" name="Content Placeholder 2"/>
          <p:cNvSpPr>
            <a:spLocks noGrp="1"/>
          </p:cNvSpPr>
          <p:nvPr>
            <p:ph idx="1"/>
          </p:nvPr>
        </p:nvSpPr>
        <p:spPr>
          <a:xfrm>
            <a:off x="762000" y="1676400"/>
            <a:ext cx="7543800" cy="1295400"/>
          </a:xfrm>
        </p:spPr>
        <p:txBody>
          <a:bodyPr>
            <a:normAutofit/>
          </a:bodyPr>
          <a:lstStyle/>
          <a:p>
            <a:pPr marL="0" indent="0" algn="just" rtl="1">
              <a:buNone/>
            </a:pPr>
            <a:r>
              <a:rPr lang="fa-IR" sz="2000" dirty="0">
                <a:cs typeface="2  Nazanin" pitchFamily="2" charset="-78"/>
              </a:rPr>
              <a:t> گیاهان دارویی همواره مورد توجه طب سنتی قرار دارند و کاربرد فراوانی هم دارند. یکی از این گیاهان ترنجبین است که خواص دارویی فراوانی دارد و به دلیل این خاصیت ها استفاده از آن در کارخانجات قندگیری متوقف شد و فروش دارویی پیدا کرد</a:t>
            </a:r>
            <a:r>
              <a:rPr lang="fa-IR" sz="2000" dirty="0" smtClean="0">
                <a:cs typeface="2  Nazanin" pitchFamily="2" charset="-78"/>
              </a:rPr>
              <a:t>.</a:t>
            </a:r>
            <a:endParaRPr lang="fa-IR" sz="2000" dirty="0">
              <a:cs typeface="2  Nazani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34145"/>
            <a:ext cx="41338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28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7543800" cy="5410200"/>
          </a:xfrm>
        </p:spPr>
        <p:txBody>
          <a:bodyPr>
            <a:normAutofit/>
          </a:bodyPr>
          <a:lstStyle/>
          <a:p>
            <a:pPr marL="0" indent="0" algn="just" rtl="1">
              <a:buNone/>
            </a:pPr>
            <a:r>
              <a:rPr lang="fa-IR" sz="2000" dirty="0">
                <a:cs typeface="2  Nazanin" pitchFamily="2" charset="-78"/>
              </a:rPr>
              <a:t>ترنجبین به فارسی "ترانگبین" یا "ترنگبین" است. آن را به فرانسوی </a:t>
            </a:r>
            <a:r>
              <a:rPr lang="en-US" sz="2000" dirty="0" err="1">
                <a:cs typeface="2  Nazanin" pitchFamily="2" charset="-78"/>
              </a:rPr>
              <a:t>Manne</a:t>
            </a:r>
            <a:r>
              <a:rPr lang="en-US" sz="2000" dirty="0">
                <a:cs typeface="2  Nazanin" pitchFamily="2" charset="-78"/>
              </a:rPr>
              <a:t> </a:t>
            </a:r>
            <a:r>
              <a:rPr lang="en-US" sz="2000" dirty="0" err="1">
                <a:cs typeface="2  Nazanin" pitchFamily="2" charset="-78"/>
              </a:rPr>
              <a:t>d"hedysarum</a:t>
            </a:r>
            <a:r>
              <a:rPr lang="en-US" sz="2000" dirty="0">
                <a:cs typeface="2  Nazanin" pitchFamily="2" charset="-78"/>
              </a:rPr>
              <a:t> </a:t>
            </a:r>
            <a:r>
              <a:rPr lang="fa-IR" sz="2000" dirty="0">
                <a:cs typeface="2  Nazanin" pitchFamily="2" charset="-78"/>
              </a:rPr>
              <a:t>و </a:t>
            </a:r>
            <a:r>
              <a:rPr lang="en-US" sz="2000" dirty="0">
                <a:cs typeface="2  Nazanin" pitchFamily="2" charset="-78"/>
              </a:rPr>
              <a:t>Manna </a:t>
            </a:r>
            <a:r>
              <a:rPr lang="en-US" sz="2000" dirty="0" err="1">
                <a:cs typeface="2  Nazanin" pitchFamily="2" charset="-78"/>
              </a:rPr>
              <a:t>d"alhagi</a:t>
            </a:r>
            <a:r>
              <a:rPr lang="en-US" sz="2000" dirty="0">
                <a:cs typeface="2  Nazanin" pitchFamily="2" charset="-78"/>
              </a:rPr>
              <a:t> </a:t>
            </a:r>
            <a:r>
              <a:rPr lang="fa-IR" sz="2000" dirty="0">
                <a:cs typeface="2  Nazanin" pitchFamily="2" charset="-78"/>
              </a:rPr>
              <a:t>و </a:t>
            </a:r>
            <a:r>
              <a:rPr lang="en-US" sz="2000" dirty="0" err="1">
                <a:cs typeface="2  Nazanin" pitchFamily="2" charset="-78"/>
              </a:rPr>
              <a:t>Manne</a:t>
            </a:r>
            <a:r>
              <a:rPr lang="en-US" sz="2000" dirty="0">
                <a:cs typeface="2  Nazanin" pitchFamily="2" charset="-78"/>
              </a:rPr>
              <a:t> de </a:t>
            </a:r>
            <a:r>
              <a:rPr lang="en-US" sz="2000" dirty="0" err="1">
                <a:cs typeface="2  Nazanin" pitchFamily="2" charset="-78"/>
              </a:rPr>
              <a:t>perse</a:t>
            </a:r>
            <a:r>
              <a:rPr lang="en-US" sz="2000" dirty="0">
                <a:cs typeface="2  Nazanin" pitchFamily="2" charset="-78"/>
              </a:rPr>
              <a:t> </a:t>
            </a:r>
            <a:r>
              <a:rPr lang="fa-IR" sz="2000" dirty="0">
                <a:cs typeface="2  Nazanin" pitchFamily="2" charset="-78"/>
              </a:rPr>
              <a:t>و به انگلیسی </a:t>
            </a:r>
            <a:r>
              <a:rPr lang="en-US" sz="2000" dirty="0">
                <a:cs typeface="2  Nazanin" pitchFamily="2" charset="-78"/>
              </a:rPr>
              <a:t>Manna of </a:t>
            </a:r>
            <a:r>
              <a:rPr lang="en-US" sz="2000" dirty="0" err="1">
                <a:cs typeface="2  Nazanin" pitchFamily="2" charset="-78"/>
              </a:rPr>
              <a:t>hedysarum</a:t>
            </a:r>
            <a:r>
              <a:rPr lang="en-US" sz="2000" dirty="0">
                <a:cs typeface="2  Nazanin" pitchFamily="2" charset="-78"/>
              </a:rPr>
              <a:t> </a:t>
            </a:r>
            <a:r>
              <a:rPr lang="fa-IR" sz="2000" dirty="0">
                <a:cs typeface="2  Nazanin" pitchFamily="2" charset="-78"/>
              </a:rPr>
              <a:t>و به عربی "ترنجبین" می نامند.</a:t>
            </a:r>
          </a:p>
          <a:p>
            <a:pPr marL="0" indent="0" algn="just" rtl="1">
              <a:buNone/>
            </a:pPr>
            <a:r>
              <a:rPr lang="fa-IR" sz="2000" dirty="0" smtClean="0">
                <a:cs typeface="2  Nazanin" pitchFamily="2" charset="-78"/>
              </a:rPr>
              <a:t>ترنجبین </a:t>
            </a:r>
            <a:r>
              <a:rPr lang="fa-IR" sz="2000" dirty="0">
                <a:cs typeface="2  Nazanin" pitchFamily="2" charset="-78"/>
              </a:rPr>
              <a:t>ماده ای است شیرین که به صورت شبنم روی گیاه حاج یا خارشتر یا خاربز می نشیند. در یک بررسی که توسط مرکز تحقیقات کشاورزی و منابع طبیعی خراسان انجام شد، مشاهده شد که این شیرابه های قندی در نتیجه عمل حشره ای به طور طبیعی و با ایجاد شکاف به خارج تراوش می شود.</a:t>
            </a:r>
          </a:p>
          <a:p>
            <a:pPr marL="0" indent="0" algn="just" rtl="1">
              <a:buNone/>
            </a:pPr>
            <a:r>
              <a:rPr lang="fa-IR" sz="2000" dirty="0" smtClean="0">
                <a:cs typeface="2  Nazanin" pitchFamily="2" charset="-78"/>
              </a:rPr>
              <a:t>گیاه </a:t>
            </a:r>
            <a:r>
              <a:rPr lang="fa-IR" sz="2000" dirty="0">
                <a:cs typeface="2  Nazanin" pitchFamily="2" charset="-78"/>
              </a:rPr>
              <a:t>خارشتر درختچه یا بوته خاری است که در بیابان ها و دشت های کم ارتفاع ایران مانند خراسان، یزد، تبریز، زرند، اطراف قم و بوشهر به طور خودرو فراوان دیده می شود.</a:t>
            </a:r>
          </a:p>
          <a:p>
            <a:pPr marL="0" indent="0" algn="just" rtl="1">
              <a:buNone/>
            </a:pPr>
            <a:r>
              <a:rPr lang="fa-IR" sz="2000" dirty="0" smtClean="0">
                <a:cs typeface="2  Nazanin" pitchFamily="2" charset="-78"/>
              </a:rPr>
              <a:t>در </a:t>
            </a:r>
            <a:r>
              <a:rPr lang="fa-IR" sz="2000" dirty="0">
                <a:cs typeface="2  Nazanin" pitchFamily="2" charset="-78"/>
              </a:rPr>
              <a:t>فصل گرمای زیاد و در اواخر تابستان روی برگها و شاخه های این گیاه قطرات ترنجبین شبها ظاهر می شود و روستاییان محل صبحهای خیلی زود قبل از طلوع آفتاب آن را جمع آوری می نمایند. معمولاً در مناطقی که این گیاه ترنجبین نمی دهد به مصرف تعلیف دام، شتر و بز می رسد. به همین جهت این گیاه به خارشتر و یا خاربز معروف شده است. البته در مناطقی که این گیاه ترنجبین می دهد نیز شتر و بز خیلی دوست دارند از آن تعلیف شوند و پروار هم می شوند</a:t>
            </a:r>
            <a:endParaRPr lang="en-US" sz="2000" dirty="0">
              <a:cs typeface="2  Nazanin" pitchFamily="2" charset="-78"/>
            </a:endParaRPr>
          </a:p>
        </p:txBody>
      </p:sp>
    </p:spTree>
    <p:extLst>
      <p:ext uri="{BB962C8B-B14F-4D97-AF65-F5344CB8AC3E}">
        <p14:creationId xmlns:p14="http://schemas.microsoft.com/office/powerpoint/2010/main" val="351527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57200"/>
            <a:ext cx="7543800" cy="2514600"/>
          </a:xfrm>
        </p:spPr>
        <p:txBody>
          <a:bodyPr>
            <a:normAutofit/>
          </a:bodyPr>
          <a:lstStyle/>
          <a:p>
            <a:pPr marL="0" indent="0" algn="just" rtl="1">
              <a:buNone/>
            </a:pPr>
            <a:r>
              <a:rPr lang="fa-IR" sz="2000" dirty="0">
                <a:cs typeface="2  Nazanin" pitchFamily="2" charset="-78"/>
              </a:rPr>
              <a:t> ترنجبین حاوی ترکیبات قندی مختلفی چون گلوکز و فروکتوز، ساکاروز و تری ساکارید است که به راحتی در آب حل می شود. سابقا از ترنجبین در کارخانجات ساده قندگیری به طور سنتی قند می گرفتند، ولی بعدها چون فروش ترنجبین از نظر دارویی بازار بهتری پیدا کرد، آن را فقط به عنوان دارو می فروشند.</a:t>
            </a:r>
            <a:endParaRPr lang="en-US" sz="2000" dirty="0">
              <a:cs typeface="2  Nazanin"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438400"/>
            <a:ext cx="42862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75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6781800" cy="685800"/>
          </a:xfrm>
        </p:spPr>
        <p:txBody>
          <a:bodyPr>
            <a:normAutofit/>
          </a:bodyPr>
          <a:lstStyle/>
          <a:p>
            <a:pPr algn="r" rtl="1"/>
            <a:r>
              <a:rPr lang="fa-IR" sz="2400" dirty="0">
                <a:cs typeface="2  Titr" pitchFamily="2" charset="-78"/>
              </a:rPr>
              <a:t>فواید فوق العاده زنجبیل</a:t>
            </a:r>
            <a:endParaRPr lang="en-US" sz="2400" dirty="0">
              <a:cs typeface="2  Titr" pitchFamily="2" charset="-78"/>
            </a:endParaRPr>
          </a:p>
        </p:txBody>
      </p:sp>
      <p:sp>
        <p:nvSpPr>
          <p:cNvPr id="3" name="Content Placeholder 2"/>
          <p:cNvSpPr>
            <a:spLocks noGrp="1"/>
          </p:cNvSpPr>
          <p:nvPr>
            <p:ph idx="1"/>
          </p:nvPr>
        </p:nvSpPr>
        <p:spPr>
          <a:xfrm>
            <a:off x="762000" y="1447800"/>
            <a:ext cx="7543800" cy="4724400"/>
          </a:xfrm>
        </p:spPr>
        <p:txBody>
          <a:bodyPr>
            <a:normAutofit fontScale="92500" lnSpcReduction="20000"/>
          </a:bodyPr>
          <a:lstStyle/>
          <a:p>
            <a:pPr marL="0" indent="0" algn="just" rtl="1">
              <a:buNone/>
            </a:pPr>
            <a:r>
              <a:rPr lang="fa-IR" sz="2000" dirty="0">
                <a:cs typeface="2  Nazanin" pitchFamily="2" charset="-78"/>
              </a:rPr>
              <a:t>خاصیت ترنجبین</a:t>
            </a:r>
          </a:p>
          <a:p>
            <a:pPr marL="0" indent="0" algn="just" rtl="1">
              <a:buNone/>
            </a:pPr>
            <a:r>
              <a:rPr lang="fa-IR" sz="2000" dirty="0" smtClean="0">
                <a:cs typeface="2  Nazanin" pitchFamily="2" charset="-78"/>
              </a:rPr>
              <a:t>* </a:t>
            </a:r>
            <a:r>
              <a:rPr lang="fa-IR" sz="2000" dirty="0">
                <a:cs typeface="2  Nazanin" pitchFamily="2" charset="-78"/>
              </a:rPr>
              <a:t>ترنجبین ملین و مسهل است. دوز مصرفی ترنجبین به عنوان ملین بر حسب سن بیمار بین 10 تا 70 گرم است که با کمی آب مصرف می شود. گیاه  ترنجبین اگر در مقدار کم خورده شود، ملین و اگر به مقدار زیاد مصرف شود، مسهل است.</a:t>
            </a:r>
          </a:p>
          <a:p>
            <a:pPr marL="0" indent="0" algn="just" rtl="1">
              <a:buNone/>
            </a:pPr>
            <a:r>
              <a:rPr lang="fa-IR" sz="2000" dirty="0" smtClean="0">
                <a:cs typeface="2  Nazanin" pitchFamily="2" charset="-78"/>
              </a:rPr>
              <a:t>* </a:t>
            </a:r>
            <a:r>
              <a:rPr lang="fa-IR" sz="2000" dirty="0">
                <a:cs typeface="2  Nazanin" pitchFamily="2" charset="-78"/>
              </a:rPr>
              <a:t>ترنجبین طبق نظر حکمای طب سنتی گرم، ولی در عین حال تر است.</a:t>
            </a:r>
          </a:p>
          <a:p>
            <a:pPr marL="0" indent="0" algn="just" rtl="1">
              <a:buNone/>
            </a:pPr>
            <a:r>
              <a:rPr lang="fa-IR" sz="2000" dirty="0" smtClean="0">
                <a:cs typeface="2  Nazanin" pitchFamily="2" charset="-78"/>
              </a:rPr>
              <a:t>* </a:t>
            </a:r>
            <a:r>
              <a:rPr lang="fa-IR" sz="2000" dirty="0">
                <a:cs typeface="2  Nazanin" pitchFamily="2" charset="-78"/>
              </a:rPr>
              <a:t>برای تسکین عطش و تب  ترنجبین  مفید است.</a:t>
            </a:r>
          </a:p>
          <a:p>
            <a:pPr marL="0" indent="0" algn="just" rtl="1">
              <a:buNone/>
            </a:pPr>
            <a:r>
              <a:rPr lang="fa-IR" sz="2000" dirty="0" smtClean="0">
                <a:cs typeface="2  Nazanin" pitchFamily="2" charset="-78"/>
              </a:rPr>
              <a:t>* </a:t>
            </a:r>
            <a:r>
              <a:rPr lang="fa-IR" sz="2000" dirty="0">
                <a:cs typeface="2  Nazanin" pitchFamily="2" charset="-78"/>
              </a:rPr>
              <a:t>ترنجبین در تسکین سرفه و درد سینه موثر است.</a:t>
            </a:r>
          </a:p>
          <a:p>
            <a:pPr marL="0" indent="0" algn="just" rtl="1">
              <a:buNone/>
            </a:pPr>
            <a:r>
              <a:rPr lang="fa-IR" sz="2000" dirty="0" smtClean="0">
                <a:cs typeface="2  Nazanin" pitchFamily="2" charset="-78"/>
              </a:rPr>
              <a:t>* </a:t>
            </a:r>
            <a:r>
              <a:rPr lang="fa-IR" sz="2000" dirty="0">
                <a:cs typeface="2  Nazanin" pitchFamily="2" charset="-78"/>
              </a:rPr>
              <a:t>ترنجبین خاصیت ضدعفونی کنندگی خوبی دارد و میکروب ها را از بین می برد، به همین دلیل برای درمان بیماری های عفونی مفید است.</a:t>
            </a:r>
          </a:p>
          <a:p>
            <a:pPr marL="0" indent="0" algn="just" rtl="1">
              <a:buNone/>
            </a:pPr>
            <a:r>
              <a:rPr lang="fa-IR" sz="2000" dirty="0" smtClean="0">
                <a:cs typeface="2  Nazanin" pitchFamily="2" charset="-78"/>
              </a:rPr>
              <a:t>* </a:t>
            </a:r>
            <a:r>
              <a:rPr lang="fa-IR" sz="2000" dirty="0">
                <a:cs typeface="2  Nazanin" pitchFamily="2" charset="-78"/>
              </a:rPr>
              <a:t>اگر ترنجبین با آب زیره خورده شود، برای دفع صدای شکم که با تب خفیفی توام باشد، نافع است.</a:t>
            </a:r>
          </a:p>
          <a:p>
            <a:pPr marL="0" indent="0" algn="just" rtl="1">
              <a:buNone/>
            </a:pPr>
            <a:r>
              <a:rPr lang="fa-IR" sz="2000" dirty="0" smtClean="0">
                <a:cs typeface="2  Nazanin" pitchFamily="2" charset="-78"/>
              </a:rPr>
              <a:t>* </a:t>
            </a:r>
            <a:r>
              <a:rPr lang="fa-IR" sz="2000" dirty="0">
                <a:cs typeface="2  Nazanin" pitchFamily="2" charset="-78"/>
              </a:rPr>
              <a:t>خوردن ترنجبین با آب پنیر برای اخراج اخلاط سوخته، با ماءالشعیر برای دفع اخلاط گرم، با کره برای باز کردن ادرار (در مواردی که ترشح ادرار بند می آید) مفید است.</a:t>
            </a:r>
          </a:p>
          <a:p>
            <a:pPr marL="0" indent="0" algn="just" rtl="1">
              <a:buNone/>
            </a:pPr>
            <a:r>
              <a:rPr lang="fa-IR" sz="2000" dirty="0" smtClean="0">
                <a:cs typeface="2  Nazanin" pitchFamily="2" charset="-78"/>
              </a:rPr>
              <a:t>* </a:t>
            </a:r>
            <a:r>
              <a:rPr lang="fa-IR" sz="2000" dirty="0">
                <a:cs typeface="2  Nazanin" pitchFamily="2" charset="-78"/>
              </a:rPr>
              <a:t>جوشانده  ترنجبین معرق است.</a:t>
            </a:r>
          </a:p>
          <a:p>
            <a:pPr marL="0" indent="0" algn="just" rtl="1">
              <a:buNone/>
            </a:pPr>
            <a:r>
              <a:rPr lang="fa-IR" sz="2000" dirty="0" smtClean="0">
                <a:cs typeface="2  Nazanin" pitchFamily="2" charset="-78"/>
              </a:rPr>
              <a:t>* </a:t>
            </a:r>
            <a:r>
              <a:rPr lang="fa-IR" sz="2000" dirty="0">
                <a:cs typeface="2  Nazanin" pitchFamily="2" charset="-78"/>
              </a:rPr>
              <a:t>گل های  ترنجبین برای بواسیر مفید است.</a:t>
            </a:r>
          </a:p>
          <a:p>
            <a:pPr marL="0" indent="0" algn="just" rtl="1">
              <a:buNone/>
            </a:pPr>
            <a:r>
              <a:rPr lang="fa-IR" sz="2000" dirty="0" smtClean="0">
                <a:cs typeface="2  Nazanin" pitchFamily="2" charset="-78"/>
              </a:rPr>
              <a:t>* </a:t>
            </a:r>
            <a:r>
              <a:rPr lang="fa-IR" sz="2000" dirty="0">
                <a:cs typeface="2  Nazanin" pitchFamily="2" charset="-78"/>
              </a:rPr>
              <a:t>مالیدن روغن برگ های  ترنجبین برای روماتیسم خیلی نافع است.</a:t>
            </a:r>
          </a:p>
          <a:p>
            <a:pPr marL="0" indent="0" algn="just" rtl="1">
              <a:buNone/>
            </a:pPr>
            <a:r>
              <a:rPr lang="fa-IR" sz="2000" dirty="0" smtClean="0">
                <a:cs typeface="2  Nazanin" pitchFamily="2" charset="-78"/>
              </a:rPr>
              <a:t>* </a:t>
            </a:r>
            <a:r>
              <a:rPr lang="fa-IR" sz="2000" dirty="0">
                <a:cs typeface="2  Nazanin" pitchFamily="2" charset="-78"/>
              </a:rPr>
              <a:t>عرق گیاه ترنجبین اگر مدتی کم کم خورده شود، برای دفع سنگ کلیه و مثانه تا حدودی مؤثر است. </a:t>
            </a:r>
            <a:endParaRPr lang="en-US" sz="2000" dirty="0">
              <a:cs typeface="2  Nazanin" pitchFamily="2" charset="-78"/>
            </a:endParaRPr>
          </a:p>
        </p:txBody>
      </p:sp>
    </p:spTree>
    <p:extLst>
      <p:ext uri="{BB962C8B-B14F-4D97-AF65-F5344CB8AC3E}">
        <p14:creationId xmlns:p14="http://schemas.microsoft.com/office/powerpoint/2010/main" val="315875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14400"/>
            <a:ext cx="6781800" cy="685800"/>
          </a:xfrm>
        </p:spPr>
        <p:txBody>
          <a:bodyPr>
            <a:normAutofit/>
          </a:bodyPr>
          <a:lstStyle/>
          <a:p>
            <a:pPr algn="r" rtl="1"/>
            <a:r>
              <a:rPr lang="fa-IR" sz="2400" dirty="0">
                <a:cs typeface="2  Titr" pitchFamily="2" charset="-78"/>
              </a:rPr>
              <a:t>در مصرف ترنجبین احتیاط کنید</a:t>
            </a:r>
            <a:endParaRPr lang="en-US" sz="2400" dirty="0">
              <a:cs typeface="2  Titr" pitchFamily="2" charset="-78"/>
            </a:endParaRPr>
          </a:p>
        </p:txBody>
      </p:sp>
      <p:sp>
        <p:nvSpPr>
          <p:cNvPr id="3" name="Content Placeholder 2"/>
          <p:cNvSpPr>
            <a:spLocks noGrp="1"/>
          </p:cNvSpPr>
          <p:nvPr>
            <p:ph idx="1"/>
          </p:nvPr>
        </p:nvSpPr>
        <p:spPr>
          <a:xfrm>
            <a:off x="762000" y="1828800"/>
            <a:ext cx="7543800" cy="4343400"/>
          </a:xfrm>
        </p:spPr>
        <p:txBody>
          <a:bodyPr>
            <a:normAutofit/>
          </a:bodyPr>
          <a:lstStyle/>
          <a:p>
            <a:pPr marL="0" indent="0" algn="just" rtl="1">
              <a:buNone/>
            </a:pPr>
            <a:r>
              <a:rPr lang="fa-IR" sz="2000" dirty="0">
                <a:cs typeface="2  Nazanin" pitchFamily="2" charset="-78"/>
              </a:rPr>
              <a:t>بسیاری از خانواده ها برای بهبود زردی کودک خود از مخلوط ترنجبین و آب قند استفاده می کنند که این مواد، نه تنها تاثیری در بهبود زردی کودک ندارند، بلکه باعث اسهال و استفراغ نوزاد نیز می شوند.</a:t>
            </a:r>
          </a:p>
          <a:p>
            <a:pPr marL="0" indent="0" algn="just" rtl="1">
              <a:buNone/>
            </a:pPr>
            <a:r>
              <a:rPr lang="fa-IR" sz="2000" dirty="0" smtClean="0">
                <a:cs typeface="2  Nazanin" pitchFamily="2" charset="-78"/>
              </a:rPr>
              <a:t>در </a:t>
            </a:r>
            <a:r>
              <a:rPr lang="fa-IR" sz="2000" dirty="0">
                <a:cs typeface="2  Nazanin" pitchFamily="2" charset="-78"/>
              </a:rPr>
              <a:t>یک مطالعه تحقیقاتی که با هدف بررسی اثر ترنجبین خوراکی در کاهش زردی نوزادان انجام گردید، نشان داده شد که علیرغم باورهای بومی مبنی بر تاثیر ترنجبین در کاهش زردی نوزادی، تجویز این ماده اثر قابل توجهی در درمان زردی ندارد.</a:t>
            </a:r>
          </a:p>
          <a:p>
            <a:pPr marL="0" indent="0" algn="just" rtl="1">
              <a:buNone/>
            </a:pPr>
            <a:r>
              <a:rPr lang="fa-IR" sz="2000" dirty="0" smtClean="0">
                <a:cs typeface="2  Nazanin" pitchFamily="2" charset="-78"/>
              </a:rPr>
              <a:t>بیماران </a:t>
            </a:r>
            <a:r>
              <a:rPr lang="fa-IR" sz="2000" dirty="0">
                <a:cs typeface="2  Nazanin" pitchFamily="2" charset="-78"/>
              </a:rPr>
              <a:t>مبتلا به حصبه، اسهال خونی، بواسیر، خون ادراری و آبله از خوردن ترنجبین خودداری کنند.</a:t>
            </a:r>
          </a:p>
          <a:p>
            <a:pPr marL="0" indent="0" algn="just" rtl="1">
              <a:buNone/>
            </a:pPr>
            <a:r>
              <a:rPr lang="fa-IR" sz="2000" dirty="0" smtClean="0">
                <a:cs typeface="2  Nazanin" pitchFamily="2" charset="-78"/>
              </a:rPr>
              <a:t>ترنجبین </a:t>
            </a:r>
            <a:r>
              <a:rPr lang="fa-IR" sz="2000" dirty="0">
                <a:cs typeface="2  Nazanin" pitchFamily="2" charset="-78"/>
              </a:rPr>
              <a:t>برای طحال و اشخاص گرم مزاج مضر است.</a:t>
            </a:r>
            <a:endParaRPr lang="en-US" sz="2000" dirty="0">
              <a:cs typeface="2  Nazanin" pitchFamily="2" charset="-78"/>
            </a:endParaRPr>
          </a:p>
        </p:txBody>
      </p:sp>
    </p:spTree>
    <p:extLst>
      <p:ext uri="{BB962C8B-B14F-4D97-AF65-F5344CB8AC3E}">
        <p14:creationId xmlns:p14="http://schemas.microsoft.com/office/powerpoint/2010/main" val="315875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6781800" cy="685800"/>
          </a:xfrm>
        </p:spPr>
        <p:txBody>
          <a:bodyPr>
            <a:normAutofit/>
          </a:bodyPr>
          <a:lstStyle/>
          <a:p>
            <a:pPr algn="r" rtl="1"/>
            <a:r>
              <a:rPr lang="fa-IR" sz="2400" dirty="0">
                <a:cs typeface="2  Titr" pitchFamily="2" charset="-78"/>
              </a:rPr>
              <a:t>چگونگی تهیه آب ترنجبین</a:t>
            </a:r>
            <a:endParaRPr lang="en-US" sz="2400" dirty="0">
              <a:cs typeface="2  Titr" pitchFamily="2" charset="-78"/>
            </a:endParaRPr>
          </a:p>
        </p:txBody>
      </p:sp>
      <p:sp>
        <p:nvSpPr>
          <p:cNvPr id="3" name="Content Placeholder 2"/>
          <p:cNvSpPr>
            <a:spLocks noGrp="1"/>
          </p:cNvSpPr>
          <p:nvPr>
            <p:ph idx="1"/>
          </p:nvPr>
        </p:nvSpPr>
        <p:spPr>
          <a:xfrm>
            <a:off x="762000" y="1828800"/>
            <a:ext cx="7543800" cy="2286000"/>
          </a:xfrm>
        </p:spPr>
        <p:txBody>
          <a:bodyPr>
            <a:normAutofit/>
          </a:bodyPr>
          <a:lstStyle/>
          <a:p>
            <a:pPr marL="0" indent="0" algn="just" rtl="1">
              <a:buNone/>
            </a:pPr>
            <a:r>
              <a:rPr lang="fa-IR" sz="2000" dirty="0">
                <a:cs typeface="2  Nazanin" pitchFamily="2" charset="-78"/>
              </a:rPr>
              <a:t>برای تهیه آب ترنجبین، مقداری ترنجبین را در آب جوش حل می کنند. سپس مایع صاف روی آن را بر می دارند و می گذارند قدری بماند تا مواد خارجی آن ته نشین شود. حالا مایع صاف شده روی آن، آماده خوردن است. آب ترنجبین اگر صبح ناشتا خورده شود، موثرتر است. مقدار خوراکی معمول آن 12 تا 35 گرم است.</a:t>
            </a:r>
            <a:endParaRPr lang="en-US" sz="2000" dirty="0">
              <a:cs typeface="2  Nazanin" pitchFamily="2" charset="-78"/>
            </a:endParaRPr>
          </a:p>
        </p:txBody>
      </p:sp>
    </p:spTree>
    <p:extLst>
      <p:ext uri="{BB962C8B-B14F-4D97-AF65-F5344CB8AC3E}">
        <p14:creationId xmlns:p14="http://schemas.microsoft.com/office/powerpoint/2010/main" val="315875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cs typeface="2  Titr" pitchFamily="2" charset="-78"/>
              </a:rPr>
              <a:t>پایان</a:t>
            </a:r>
            <a:endParaRPr lang="en-US" sz="3600" dirty="0">
              <a:cs typeface="2  Titr" pitchFamily="2" charset="-78"/>
            </a:endParaRPr>
          </a:p>
        </p:txBody>
      </p:sp>
    </p:spTree>
    <p:extLst>
      <p:ext uri="{BB962C8B-B14F-4D97-AF65-F5344CB8AC3E}">
        <p14:creationId xmlns:p14="http://schemas.microsoft.com/office/powerpoint/2010/main" val="2468660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TotalTime>
  <Words>787</Words>
  <Application>Microsoft Office PowerPoint</Application>
  <PresentationFormat>On-screen Show (4:3)</PresentationFormat>
  <Paragraphs>31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NewsPrint</vt:lpstr>
      <vt:lpstr>ترنجبین</vt:lpstr>
      <vt:lpstr>خواص ترنجبین برای درمان و پیشگیری از بیماری ها</vt:lpstr>
      <vt:lpstr>PowerPoint Presentation</vt:lpstr>
      <vt:lpstr>PowerPoint Presentation</vt:lpstr>
      <vt:lpstr>فواید فوق العاده زنجبیل</vt:lpstr>
      <vt:lpstr>در مصرف ترنجبین احتیاط کنید</vt:lpstr>
      <vt:lpstr>چگونگی تهیه آب ترنجبین</vt:lpstr>
      <vt:lpstr>پایان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ترنجبین</dc:title>
  <dc:creator>Green</dc:creator>
  <cp:lastModifiedBy>Green</cp:lastModifiedBy>
  <cp:revision>1</cp:revision>
  <dcterms:created xsi:type="dcterms:W3CDTF">2016-05-28T04:20:52Z</dcterms:created>
  <dcterms:modified xsi:type="dcterms:W3CDTF">2016-05-28T04:29:01Z</dcterms:modified>
</cp:coreProperties>
</file>