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56" r:id="rId3"/>
    <p:sldId id="258" r:id="rId4"/>
    <p:sldId id="260" r:id="rId5"/>
    <p:sldId id="261" r:id="rId6"/>
    <p:sldId id="262" r:id="rId7"/>
    <p:sldId id="264" r:id="rId8"/>
    <p:sldId id="265" r:id="rId9"/>
    <p:sldId id="266" r:id="rId10"/>
    <p:sldId id="267" r:id="rId11"/>
    <p:sldId id="268" r:id="rId12"/>
    <p:sldId id="269" r:id="rId13"/>
    <p:sldId id="270" r:id="rId14"/>
    <p:sldId id="271" r:id="rId15"/>
    <p:sldId id="273" r:id="rId16"/>
    <p:sldId id="274" r:id="rId17"/>
    <p:sldId id="275" r:id="rId18"/>
    <p:sldId id="27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2" d="100"/>
          <a:sy n="82" d="100"/>
        </p:scale>
        <p:origin x="-102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A4008C2-E72D-4854-8526-355D0CC9CBE0}" type="datetimeFigureOut">
              <a:rPr lang="en-US" smtClean="0"/>
              <a:t>3/29/2020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3B21507-7FB7-456E-B977-EA3D0DDAC83C}"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4008C2-E72D-4854-8526-355D0CC9CBE0}"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21507-7FB7-456E-B977-EA3D0DDAC83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4008C2-E72D-4854-8526-355D0CC9CBE0}"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21507-7FB7-456E-B977-EA3D0DDAC83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4008C2-E72D-4854-8526-355D0CC9CBE0}"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B21507-7FB7-456E-B977-EA3D0DDAC83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4008C2-E72D-4854-8526-355D0CC9CBE0}" type="datetimeFigureOut">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3B21507-7FB7-456E-B977-EA3D0DDAC83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4008C2-E72D-4854-8526-355D0CC9CBE0}"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B21507-7FB7-456E-B977-EA3D0DDAC83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4008C2-E72D-4854-8526-355D0CC9CBE0}" type="datetimeFigureOut">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B21507-7FB7-456E-B977-EA3D0DDAC83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4008C2-E72D-4854-8526-355D0CC9CBE0}" type="datetimeFigureOut">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B21507-7FB7-456E-B977-EA3D0DDAC83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4008C2-E72D-4854-8526-355D0CC9CBE0}" type="datetimeFigureOut">
              <a:rPr lang="en-US" smtClean="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B21507-7FB7-456E-B977-EA3D0DDAC83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4008C2-E72D-4854-8526-355D0CC9CBE0}"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B21507-7FB7-456E-B977-EA3D0DDAC83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4008C2-E72D-4854-8526-355D0CC9CBE0}" type="datetimeFigureOut">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B21507-7FB7-456E-B977-EA3D0DDAC83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A4008C2-E72D-4854-8526-355D0CC9CBE0}" type="datetimeFigureOut">
              <a:rPr lang="en-US" smtClean="0"/>
              <a:t>3/29/2020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3B21507-7FB7-456E-B977-EA3D0DDAC83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ohi\Desktop\626356_ro1K7Cu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96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sz="2200" dirty="0">
                <a:solidFill>
                  <a:schemeClr val="bg1"/>
                </a:solidFill>
              </a:rPr>
              <a:t>اکنون صفحه ای باز می شود که در آن گزینه های مختلفی برای انتخاب تصویر زمینه وجود دارد که با کلیک بر روی هر کدام تصاویر  موجود در آن به ترتیب در زمینه ظاهر می شود.مثلا بر روی </a:t>
            </a:r>
            <a:r>
              <a:rPr lang="en-US" sz="2200" u="sng" dirty="0">
                <a:solidFill>
                  <a:schemeClr val="bg1"/>
                </a:solidFill>
              </a:rPr>
              <a:t>landscape  </a:t>
            </a:r>
            <a:r>
              <a:rPr lang="fa-IR" sz="2200" dirty="0">
                <a:solidFill>
                  <a:schemeClr val="bg1"/>
                </a:solidFill>
              </a:rPr>
              <a:t> کلیک می کنیم.</a:t>
            </a:r>
            <a:endParaRPr lang="en-US" dirty="0">
              <a:solidFill>
                <a:schemeClr val="bg1"/>
              </a:solidFill>
            </a:endParaRPr>
          </a:p>
        </p:txBody>
      </p:sp>
      <p:pic>
        <p:nvPicPr>
          <p:cNvPr id="4" name="Picture 2" descr="C:\Users\roohi\Desktop\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30811"/>
            <a:ext cx="9144000" cy="5150989"/>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4648200" y="2590800"/>
            <a:ext cx="457200" cy="1295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06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200" dirty="0">
                <a:solidFill>
                  <a:schemeClr val="bg1"/>
                </a:solidFill>
              </a:rPr>
              <a:t>اما اگر بخواهیم از تصاویر دلخواه خودمان را به عنوان تصویر زمینه قرار دهیم گزینه </a:t>
            </a:r>
            <a:r>
              <a:rPr lang="en-US" sz="2200" u="sng" dirty="0">
                <a:solidFill>
                  <a:schemeClr val="bg1"/>
                </a:solidFill>
              </a:rPr>
              <a:t>desktop background </a:t>
            </a:r>
            <a:r>
              <a:rPr lang="fa-IR" sz="2200" u="sng" dirty="0">
                <a:solidFill>
                  <a:schemeClr val="bg1"/>
                </a:solidFill>
              </a:rPr>
              <a:t> </a:t>
            </a:r>
            <a:r>
              <a:rPr lang="fa-IR" sz="2200" dirty="0">
                <a:solidFill>
                  <a:schemeClr val="bg1"/>
                </a:solidFill>
              </a:rPr>
              <a:t>را انتخاب </a:t>
            </a:r>
            <a:br>
              <a:rPr lang="fa-IR" sz="2200" dirty="0">
                <a:solidFill>
                  <a:schemeClr val="bg1"/>
                </a:solidFill>
              </a:rPr>
            </a:br>
            <a:r>
              <a:rPr lang="fa-IR" sz="2200" dirty="0">
                <a:solidFill>
                  <a:schemeClr val="bg1"/>
                </a:solidFill>
              </a:rPr>
              <a:t>می کنیم.</a:t>
            </a:r>
            <a:endParaRPr lang="en-US" dirty="0">
              <a:solidFill>
                <a:schemeClr val="bg1"/>
              </a:solidFill>
            </a:endParaRPr>
          </a:p>
        </p:txBody>
      </p:sp>
      <p:pic>
        <p:nvPicPr>
          <p:cNvPr id="4" name="Picture 2" descr="C:\Users\roohi\Desktop\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30811"/>
            <a:ext cx="9144000" cy="5227189"/>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rot="18800295">
            <a:off x="1488621" y="5309230"/>
            <a:ext cx="381000" cy="11807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23284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400" dirty="0">
                <a:solidFill>
                  <a:schemeClr val="bg1"/>
                </a:solidFill>
              </a:rPr>
              <a:t>به منظور انتخاب تصویر دلخواه در پوشه های شخصی با کلیک بر روی </a:t>
            </a:r>
            <a:r>
              <a:rPr lang="en-US" sz="2400" u="sng" dirty="0">
                <a:solidFill>
                  <a:schemeClr val="bg1"/>
                </a:solidFill>
              </a:rPr>
              <a:t>browse</a:t>
            </a:r>
            <a:r>
              <a:rPr lang="fa-IR" sz="2400" dirty="0">
                <a:solidFill>
                  <a:schemeClr val="bg1"/>
                </a:solidFill>
              </a:rPr>
              <a:t> پنجره ای باز می شود. </a:t>
            </a:r>
            <a:endParaRPr lang="en-US" dirty="0">
              <a:solidFill>
                <a:schemeClr val="bg1"/>
              </a:solidFill>
            </a:endParaRPr>
          </a:p>
        </p:txBody>
      </p:sp>
      <p:pic>
        <p:nvPicPr>
          <p:cNvPr id="4" name="Picture 2" descr="C:\Users\roohi\Desktop\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30811"/>
            <a:ext cx="9144000" cy="5227189"/>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3048000" y="1309255"/>
            <a:ext cx="533400" cy="1143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40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80">
                                          <p:stCondLst>
                                            <p:cond delay="0"/>
                                          </p:stCondLst>
                                        </p:cTn>
                                        <p:tgtEl>
                                          <p:spTgt spid="2"/>
                                        </p:tgtEl>
                                      </p:cBhvr>
                                    </p:animEffect>
                                    <p:anim calcmode="lin" valueType="num">
                                      <p:cBhvr>
                                        <p:cTn id="1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0" dur="26">
                                          <p:stCondLst>
                                            <p:cond delay="650"/>
                                          </p:stCondLst>
                                        </p:cTn>
                                        <p:tgtEl>
                                          <p:spTgt spid="2"/>
                                        </p:tgtEl>
                                      </p:cBhvr>
                                      <p:to x="100000" y="60000"/>
                                    </p:animScale>
                                    <p:animScale>
                                      <p:cBhvr>
                                        <p:cTn id="21" dur="166" decel="50000">
                                          <p:stCondLst>
                                            <p:cond delay="676"/>
                                          </p:stCondLst>
                                        </p:cTn>
                                        <p:tgtEl>
                                          <p:spTgt spid="2"/>
                                        </p:tgtEl>
                                      </p:cBhvr>
                                      <p:to x="100000" y="100000"/>
                                    </p:animScale>
                                    <p:animScale>
                                      <p:cBhvr>
                                        <p:cTn id="22" dur="26">
                                          <p:stCondLst>
                                            <p:cond delay="1312"/>
                                          </p:stCondLst>
                                        </p:cTn>
                                        <p:tgtEl>
                                          <p:spTgt spid="2"/>
                                        </p:tgtEl>
                                      </p:cBhvr>
                                      <p:to x="100000" y="80000"/>
                                    </p:animScale>
                                    <p:animScale>
                                      <p:cBhvr>
                                        <p:cTn id="23" dur="166" decel="50000">
                                          <p:stCondLst>
                                            <p:cond delay="1338"/>
                                          </p:stCondLst>
                                        </p:cTn>
                                        <p:tgtEl>
                                          <p:spTgt spid="2"/>
                                        </p:tgtEl>
                                      </p:cBhvr>
                                      <p:to x="100000" y="100000"/>
                                    </p:animScale>
                                    <p:animScale>
                                      <p:cBhvr>
                                        <p:cTn id="24" dur="26">
                                          <p:stCondLst>
                                            <p:cond delay="1642"/>
                                          </p:stCondLst>
                                        </p:cTn>
                                        <p:tgtEl>
                                          <p:spTgt spid="2"/>
                                        </p:tgtEl>
                                      </p:cBhvr>
                                      <p:to x="100000" y="90000"/>
                                    </p:animScale>
                                    <p:animScale>
                                      <p:cBhvr>
                                        <p:cTn id="25" dur="166" decel="50000">
                                          <p:stCondLst>
                                            <p:cond delay="1668"/>
                                          </p:stCondLst>
                                        </p:cTn>
                                        <p:tgtEl>
                                          <p:spTgt spid="2"/>
                                        </p:tgtEl>
                                      </p:cBhvr>
                                      <p:to x="100000" y="100000"/>
                                    </p:animScale>
                                    <p:animScale>
                                      <p:cBhvr>
                                        <p:cTn id="26" dur="26">
                                          <p:stCondLst>
                                            <p:cond delay="1808"/>
                                          </p:stCondLst>
                                        </p:cTn>
                                        <p:tgtEl>
                                          <p:spTgt spid="2"/>
                                        </p:tgtEl>
                                      </p:cBhvr>
                                      <p:to x="100000" y="95000"/>
                                    </p:animScale>
                                    <p:animScale>
                                      <p:cBhvr>
                                        <p:cTn id="27" dur="166" decel="50000">
                                          <p:stCondLst>
                                            <p:cond delay="1834"/>
                                          </p:stCondLst>
                                        </p:cTn>
                                        <p:tgtEl>
                                          <p:spTgt spid="2"/>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400" dirty="0">
                <a:solidFill>
                  <a:schemeClr val="bg1"/>
                </a:solidFill>
              </a:rPr>
              <a:t>اکنون پس انتخاب تصویر </a:t>
            </a:r>
            <a:r>
              <a:rPr lang="en-US" sz="2400" dirty="0">
                <a:solidFill>
                  <a:schemeClr val="bg1"/>
                </a:solidFill>
              </a:rPr>
              <a:t> </a:t>
            </a:r>
            <a:r>
              <a:rPr lang="fa-IR" sz="2400" dirty="0">
                <a:solidFill>
                  <a:schemeClr val="bg1"/>
                </a:solidFill>
              </a:rPr>
              <a:t> </a:t>
            </a:r>
            <a:r>
              <a:rPr lang="en-US" sz="2400" u="sng" dirty="0">
                <a:solidFill>
                  <a:schemeClr val="bg1"/>
                </a:solidFill>
              </a:rPr>
              <a:t>ok</a:t>
            </a:r>
            <a:r>
              <a:rPr lang="fa-IR" sz="2400" dirty="0">
                <a:solidFill>
                  <a:schemeClr val="bg1"/>
                </a:solidFill>
              </a:rPr>
              <a:t> </a:t>
            </a:r>
            <a:r>
              <a:rPr lang="en-US" sz="2400" dirty="0">
                <a:solidFill>
                  <a:schemeClr val="bg1"/>
                </a:solidFill>
              </a:rPr>
              <a:t> </a:t>
            </a:r>
            <a:r>
              <a:rPr lang="fa-IR" sz="2400" dirty="0">
                <a:solidFill>
                  <a:schemeClr val="bg1"/>
                </a:solidFill>
              </a:rPr>
              <a:t>می کنیم</a:t>
            </a:r>
            <a:endParaRPr lang="en-US" dirty="0">
              <a:solidFill>
                <a:schemeClr val="bg1"/>
              </a:solidFill>
            </a:endParaRPr>
          </a:p>
        </p:txBody>
      </p:sp>
      <p:pic>
        <p:nvPicPr>
          <p:cNvPr id="4" name="Picture 2" descr="C:\Users\roohi\Desktop\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630811"/>
            <a:ext cx="9144000" cy="5227189"/>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4572000" y="4114800"/>
            <a:ext cx="304800" cy="838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596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400" dirty="0">
                <a:solidFill>
                  <a:schemeClr val="bg1"/>
                </a:solidFill>
              </a:rPr>
              <a:t>در پایان بر روی گزینه </a:t>
            </a:r>
            <a:r>
              <a:rPr lang="en-US" sz="2400" u="sng" dirty="0">
                <a:solidFill>
                  <a:schemeClr val="bg1"/>
                </a:solidFill>
              </a:rPr>
              <a:t>save changes</a:t>
            </a:r>
            <a:r>
              <a:rPr lang="fa-IR" sz="2400" dirty="0">
                <a:solidFill>
                  <a:schemeClr val="bg1"/>
                </a:solidFill>
              </a:rPr>
              <a:t> کلیک می کنیم تا تغییرات ذخیره شود.</a:t>
            </a:r>
            <a:endParaRPr lang="en-US" dirty="0">
              <a:solidFill>
                <a:schemeClr val="bg1"/>
              </a:solidFill>
            </a:endParaRPr>
          </a:p>
        </p:txBody>
      </p:sp>
      <p:pic>
        <p:nvPicPr>
          <p:cNvPr id="4" name="Picture 2" descr="C:\Users\roohi\Deskto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51054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7315200" y="5410200"/>
            <a:ext cx="381000" cy="9906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4321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
                                        <p:tgtEl>
                                          <p:spTgt spid="5"/>
                                        </p:tgtEl>
                                      </p:cBhvr>
                                    </p:animEffect>
                                    <p:anim calcmode="lin" valueType="num">
                                      <p:cBhvr>
                                        <p:cTn id="22" dur="400" fill="hold"/>
                                        <p:tgtEl>
                                          <p:spTgt spid="5"/>
                                        </p:tgtEl>
                                        <p:attrNameLst>
                                          <p:attrName>ppt_x</p:attrName>
                                        </p:attrNameLst>
                                      </p:cBhvr>
                                      <p:tavLst>
                                        <p:tav tm="0">
                                          <p:val>
                                            <p:strVal val="#ppt_x"/>
                                          </p:val>
                                        </p:tav>
                                        <p:tav tm="100000">
                                          <p:val>
                                            <p:strVal val="#ppt_x"/>
                                          </p:val>
                                        </p:tav>
                                      </p:tavLst>
                                    </p:anim>
                                    <p:anim calcmode="lin" valueType="num">
                                      <p:cBhvr>
                                        <p:cTn id="23" dur="400" fill="hold"/>
                                        <p:tgtEl>
                                          <p:spTgt spid="5"/>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708073" y="2514600"/>
            <a:ext cx="34290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b="1" dirty="0" smtClean="0">
                <a:solidFill>
                  <a:schemeClr val="bg1"/>
                </a:solidFill>
              </a:rPr>
              <a:t>به تقسیم بندی های  </a:t>
            </a:r>
            <a:r>
              <a:rPr lang="en-US" sz="2800" b="1" dirty="0" smtClean="0">
                <a:solidFill>
                  <a:schemeClr val="bg1"/>
                </a:solidFill>
              </a:rPr>
              <a:t>hard disk</a:t>
            </a:r>
            <a:r>
              <a:rPr lang="fa-IR" sz="2800" b="1" dirty="0" smtClean="0">
                <a:solidFill>
                  <a:schemeClr val="bg1"/>
                </a:solidFill>
              </a:rPr>
              <a:t> یک </a:t>
            </a:r>
            <a:r>
              <a:rPr lang="fa-IR" sz="2800" b="1" dirty="0" smtClean="0">
                <a:solidFill>
                  <a:srgbClr val="FF0000"/>
                </a:solidFill>
              </a:rPr>
              <a:t>درایو</a:t>
            </a:r>
            <a:r>
              <a:rPr lang="fa-IR" sz="2800" b="1" dirty="0" smtClean="0">
                <a:solidFill>
                  <a:schemeClr val="bg1"/>
                </a:solidFill>
              </a:rPr>
              <a:t> می گویند</a:t>
            </a:r>
            <a:endParaRPr lang="en-US" sz="2800" b="1" dirty="0">
              <a:solidFill>
                <a:schemeClr val="bg1"/>
              </a:solidFill>
            </a:endParaRPr>
          </a:p>
        </p:txBody>
      </p:sp>
      <p:sp>
        <p:nvSpPr>
          <p:cNvPr id="5" name="Oval Callout 4"/>
          <p:cNvSpPr/>
          <p:nvPr/>
        </p:nvSpPr>
        <p:spPr>
          <a:xfrm>
            <a:off x="2438400" y="4495800"/>
            <a:ext cx="3429000" cy="990600"/>
          </a:xfrm>
          <a:prstGeom prst="wedgeEllipseCallout">
            <a:avLst>
              <a:gd name="adj1" fmla="val -53560"/>
              <a:gd name="adj2" fmla="val -3305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dirty="0" smtClean="0">
                <a:solidFill>
                  <a:schemeClr val="bg1"/>
                </a:solidFill>
              </a:rPr>
              <a:t>درایو </a:t>
            </a:r>
            <a:r>
              <a:rPr lang="en-US" dirty="0" smtClean="0">
                <a:solidFill>
                  <a:schemeClr val="bg1"/>
                </a:solidFill>
              </a:rPr>
              <a:t>D</a:t>
            </a:r>
            <a:endParaRPr lang="en-US" dirty="0">
              <a:solidFill>
                <a:schemeClr val="bg1"/>
              </a:solidFill>
            </a:endParaRPr>
          </a:p>
        </p:txBody>
      </p:sp>
    </p:spTree>
    <p:extLst>
      <p:ext uri="{BB962C8B-B14F-4D97-AF65-F5344CB8AC3E}">
        <p14:creationId xmlns:p14="http://schemas.microsoft.com/office/powerpoint/2010/main" val="36619633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1"/>
          </a:xfrm>
        </p:spPr>
      </p:pic>
      <p:sp>
        <p:nvSpPr>
          <p:cNvPr id="5" name="Oval 4"/>
          <p:cNvSpPr/>
          <p:nvPr/>
        </p:nvSpPr>
        <p:spPr>
          <a:xfrm>
            <a:off x="4876800" y="-1"/>
            <a:ext cx="4267200" cy="44043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400" b="1" dirty="0" smtClean="0">
                <a:solidFill>
                  <a:srgbClr val="C00000"/>
                </a:solidFill>
              </a:rPr>
              <a:t>تغییر نام یک پوشه یا فایل : </a:t>
            </a:r>
          </a:p>
          <a:p>
            <a:pPr algn="r" rtl="1"/>
            <a:r>
              <a:rPr lang="fa-IR" sz="2400" b="1" dirty="0" smtClean="0">
                <a:solidFill>
                  <a:schemeClr val="bg1"/>
                </a:solidFill>
              </a:rPr>
              <a:t>روی فایل راست کلیک می کنیم.</a:t>
            </a:r>
          </a:p>
          <a:p>
            <a:pPr algn="r" rtl="1"/>
            <a:r>
              <a:rPr lang="en-US" sz="2400" b="1" dirty="0" smtClean="0">
                <a:solidFill>
                  <a:schemeClr val="bg1"/>
                </a:solidFill>
              </a:rPr>
              <a:t>rename </a:t>
            </a:r>
            <a:r>
              <a:rPr lang="fa-IR" sz="2400" b="1" dirty="0" smtClean="0">
                <a:solidFill>
                  <a:schemeClr val="bg1"/>
                </a:solidFill>
              </a:rPr>
              <a:t>را می زنیم.</a:t>
            </a:r>
          </a:p>
          <a:p>
            <a:pPr algn="r" rtl="1"/>
            <a:r>
              <a:rPr lang="fa-IR" sz="2400" b="1" dirty="0" smtClean="0">
                <a:solidFill>
                  <a:schemeClr val="bg1"/>
                </a:solidFill>
              </a:rPr>
              <a:t>سپس نام جدید را نوشته و </a:t>
            </a:r>
            <a:r>
              <a:rPr lang="en-US" sz="2400" b="1" dirty="0" smtClean="0">
                <a:solidFill>
                  <a:schemeClr val="bg1"/>
                </a:solidFill>
              </a:rPr>
              <a:t>enter</a:t>
            </a:r>
            <a:r>
              <a:rPr lang="fa-IR" sz="2400" b="1" dirty="0" smtClean="0">
                <a:solidFill>
                  <a:schemeClr val="bg1"/>
                </a:solidFill>
              </a:rPr>
              <a:t> را می زنیم. </a:t>
            </a:r>
          </a:p>
          <a:p>
            <a:pPr algn="r" rtl="1"/>
            <a:endParaRPr lang="en-US" sz="2400" b="1" dirty="0">
              <a:solidFill>
                <a:schemeClr val="bg1"/>
              </a:solidFill>
            </a:endParaRPr>
          </a:p>
        </p:txBody>
      </p:sp>
    </p:spTree>
    <p:extLst>
      <p:ext uri="{BB962C8B-B14F-4D97-AF65-F5344CB8AC3E}">
        <p14:creationId xmlns:p14="http://schemas.microsoft.com/office/powerpoint/2010/main" val="2790241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25" y="457200"/>
            <a:ext cx="5257800" cy="1143000"/>
          </a:xfrm>
        </p:spPr>
        <p:txBody>
          <a:bodyPr>
            <a:normAutofit fontScale="90000"/>
          </a:bodyPr>
          <a:lstStyle/>
          <a:p>
            <a:pPr algn="r" rtl="1"/>
            <a:r>
              <a:rPr lang="fa-IR" dirty="0" smtClean="0">
                <a:solidFill>
                  <a:schemeClr val="bg1"/>
                </a:solidFill>
                <a:effectLst/>
              </a:rPr>
              <a:t>مشاهده </a:t>
            </a:r>
            <a:r>
              <a:rPr lang="fa-IR" dirty="0">
                <a:solidFill>
                  <a:schemeClr val="bg1"/>
                </a:solidFill>
                <a:effectLst/>
              </a:rPr>
              <a:t>اطلاعات </a:t>
            </a:r>
            <a:r>
              <a:rPr lang="fa-IR" dirty="0" smtClean="0">
                <a:solidFill>
                  <a:schemeClr val="bg1"/>
                </a:solidFill>
                <a:effectLst/>
              </a:rPr>
              <a:t>سیستم:</a:t>
            </a:r>
            <a:br>
              <a:rPr lang="fa-IR" dirty="0" smtClean="0">
                <a:solidFill>
                  <a:schemeClr val="bg1"/>
                </a:solidFill>
                <a:effectLst/>
              </a:rPr>
            </a:br>
            <a:r>
              <a:rPr lang="fa-IR" dirty="0" smtClean="0">
                <a:solidFill>
                  <a:schemeClr val="bg1"/>
                </a:solidFill>
                <a:effectLst/>
              </a:rPr>
              <a:t/>
            </a:r>
            <a:br>
              <a:rPr lang="fa-IR" dirty="0" smtClean="0">
                <a:solidFill>
                  <a:schemeClr val="bg1"/>
                </a:solidFill>
                <a:effectLst/>
              </a:rPr>
            </a:br>
            <a:endParaRPr lang="en-US" dirty="0">
              <a:solidFill>
                <a:schemeClr val="bg1"/>
              </a:solidFill>
            </a:endParaRPr>
          </a:p>
        </p:txBody>
      </p:sp>
      <p:sp>
        <p:nvSpPr>
          <p:cNvPr id="4" name="TextBox 3"/>
          <p:cNvSpPr txBox="1"/>
          <p:nvPr/>
        </p:nvSpPr>
        <p:spPr>
          <a:xfrm>
            <a:off x="685800" y="0"/>
            <a:ext cx="3352800" cy="1754326"/>
          </a:xfrm>
          <a:prstGeom prst="rect">
            <a:avLst/>
          </a:prstGeom>
          <a:noFill/>
        </p:spPr>
        <p:txBody>
          <a:bodyPr wrap="square" rtlCol="0">
            <a:spAutoFit/>
          </a:bodyPr>
          <a:lstStyle/>
          <a:p>
            <a:pPr marL="342900" indent="-342900" algn="r" rtl="1">
              <a:buFont typeface="+mj-lt"/>
              <a:buAutoNum type="arabicPeriod"/>
            </a:pPr>
            <a:r>
              <a:rPr lang="fa-IR" dirty="0">
                <a:solidFill>
                  <a:schemeClr val="bg1"/>
                </a:solidFill>
              </a:rPr>
              <a:t>برای این کار در منوی استارت روی </a:t>
            </a:r>
            <a:r>
              <a:rPr lang="en-US" dirty="0">
                <a:solidFill>
                  <a:schemeClr val="bg1"/>
                </a:solidFill>
              </a:rPr>
              <a:t>control panel </a:t>
            </a:r>
            <a:r>
              <a:rPr lang="fa-IR" dirty="0">
                <a:solidFill>
                  <a:schemeClr val="bg1"/>
                </a:solidFill>
              </a:rPr>
              <a:t>کلیک می </a:t>
            </a:r>
            <a:r>
              <a:rPr lang="fa-IR" dirty="0" smtClean="0">
                <a:solidFill>
                  <a:schemeClr val="bg1"/>
                </a:solidFill>
              </a:rPr>
              <a:t>کنیم.</a:t>
            </a:r>
          </a:p>
          <a:p>
            <a:pPr marL="342900" indent="-342900" algn="r" rtl="1">
              <a:buFont typeface="+mj-lt"/>
              <a:buAutoNum type="arabicPeriod"/>
            </a:pPr>
            <a:r>
              <a:rPr lang="fa-IR" dirty="0" smtClean="0">
                <a:solidFill>
                  <a:schemeClr val="bg1"/>
                </a:solidFill>
              </a:rPr>
              <a:t>در پنجره باز شده به قسمت </a:t>
            </a:r>
            <a:r>
              <a:rPr lang="en-US" dirty="0" smtClean="0">
                <a:solidFill>
                  <a:schemeClr val="bg1"/>
                </a:solidFill>
              </a:rPr>
              <a:t>system and security </a:t>
            </a:r>
            <a:r>
              <a:rPr lang="fa-IR" dirty="0" smtClean="0">
                <a:solidFill>
                  <a:schemeClr val="bg1"/>
                </a:solidFill>
              </a:rPr>
              <a:t> می رویم. </a:t>
            </a:r>
          </a:p>
          <a:p>
            <a:pPr marL="342900" indent="-342900" algn="r" rtl="1">
              <a:buFont typeface="+mj-lt"/>
              <a:buAutoNum type="arabicPeriod"/>
            </a:pPr>
            <a:r>
              <a:rPr lang="fa-IR" dirty="0" smtClean="0">
                <a:solidFill>
                  <a:schemeClr val="bg1"/>
                </a:solidFill>
              </a:rPr>
              <a:t>روی </a:t>
            </a:r>
            <a:r>
              <a:rPr lang="en-US" dirty="0" smtClean="0">
                <a:solidFill>
                  <a:schemeClr val="bg1"/>
                </a:solidFill>
              </a:rPr>
              <a:t>system</a:t>
            </a:r>
            <a:r>
              <a:rPr lang="fa-IR" dirty="0" smtClean="0">
                <a:solidFill>
                  <a:schemeClr val="bg1"/>
                </a:solidFill>
              </a:rPr>
              <a:t> کلیک می کنیم.</a:t>
            </a:r>
            <a:r>
              <a:rPr lang="en-US" dirty="0">
                <a:solidFill>
                  <a:schemeClr val="bg1"/>
                </a:solidFill>
              </a:rPr>
              <a:t/>
            </a:r>
            <a:br>
              <a:rPr lang="en-US" dirty="0">
                <a:solidFill>
                  <a:schemeClr val="bg1"/>
                </a:solidFill>
              </a:rPr>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514600"/>
            <a:ext cx="2057399"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2514600"/>
            <a:ext cx="2133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1" y="2514600"/>
            <a:ext cx="216131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825" y="2514600"/>
            <a:ext cx="27971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Callout 4"/>
          <p:cNvSpPr/>
          <p:nvPr/>
        </p:nvSpPr>
        <p:spPr>
          <a:xfrm>
            <a:off x="685800" y="2362200"/>
            <a:ext cx="914400" cy="1219200"/>
          </a:xfrm>
          <a:prstGeom prst="wedgeEllipseCallout">
            <a:avLst>
              <a:gd name="adj1" fmla="val 60985"/>
              <a:gd name="adj2" fmla="val 1318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6" name="Oval Callout 5"/>
          <p:cNvSpPr/>
          <p:nvPr/>
        </p:nvSpPr>
        <p:spPr>
          <a:xfrm>
            <a:off x="2057401" y="1754326"/>
            <a:ext cx="761999" cy="607874"/>
          </a:xfrm>
          <a:prstGeom prst="wedgeEllipseCallout">
            <a:avLst>
              <a:gd name="adj1" fmla="val 37349"/>
              <a:gd name="adj2" fmla="val 201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7" name="Oval Callout 6"/>
          <p:cNvSpPr/>
          <p:nvPr/>
        </p:nvSpPr>
        <p:spPr>
          <a:xfrm>
            <a:off x="4876800" y="1524000"/>
            <a:ext cx="609600" cy="838200"/>
          </a:xfrm>
          <a:prstGeom prst="wedgeEllipseCallout">
            <a:avLst>
              <a:gd name="adj1" fmla="val -66288"/>
              <a:gd name="adj2" fmla="val 1947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Tree>
    <p:extLst>
      <p:ext uri="{BB962C8B-B14F-4D97-AF65-F5344CB8AC3E}">
        <p14:creationId xmlns:p14="http://schemas.microsoft.com/office/powerpoint/2010/main" val="2299171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p:cTn id="20" dur="1000" fill="hold"/>
                                        <p:tgtEl>
                                          <p:spTgt spid="4098"/>
                                        </p:tgtEl>
                                        <p:attrNameLst>
                                          <p:attrName>ppt_w</p:attrName>
                                        </p:attrNameLst>
                                      </p:cBhvr>
                                      <p:tavLst>
                                        <p:tav tm="0">
                                          <p:val>
                                            <p:fltVal val="0"/>
                                          </p:val>
                                        </p:tav>
                                        <p:tav tm="100000">
                                          <p:val>
                                            <p:strVal val="#ppt_w"/>
                                          </p:val>
                                        </p:tav>
                                      </p:tavLst>
                                    </p:anim>
                                    <p:anim calcmode="lin" valueType="num">
                                      <p:cBhvr>
                                        <p:cTn id="21" dur="1000" fill="hold"/>
                                        <p:tgtEl>
                                          <p:spTgt spid="4098"/>
                                        </p:tgtEl>
                                        <p:attrNameLst>
                                          <p:attrName>ppt_h</p:attrName>
                                        </p:attrNameLst>
                                      </p:cBhvr>
                                      <p:tavLst>
                                        <p:tav tm="0">
                                          <p:val>
                                            <p:fltVal val="0"/>
                                          </p:val>
                                        </p:tav>
                                        <p:tav tm="100000">
                                          <p:val>
                                            <p:strVal val="#ppt_h"/>
                                          </p:val>
                                        </p:tav>
                                      </p:tavLst>
                                    </p:anim>
                                    <p:anim calcmode="lin" valueType="num">
                                      <p:cBhvr>
                                        <p:cTn id="22" dur="1000" fill="hold"/>
                                        <p:tgtEl>
                                          <p:spTgt spid="4098"/>
                                        </p:tgtEl>
                                        <p:attrNameLst>
                                          <p:attrName>style.rotation</p:attrName>
                                        </p:attrNameLst>
                                      </p:cBhvr>
                                      <p:tavLst>
                                        <p:tav tm="0">
                                          <p:val>
                                            <p:fltVal val="90"/>
                                          </p:val>
                                        </p:tav>
                                        <p:tav tm="100000">
                                          <p:val>
                                            <p:fltVal val="0"/>
                                          </p:val>
                                        </p:tav>
                                      </p:tavLst>
                                    </p:anim>
                                    <p:animEffect transition="in" filter="fade">
                                      <p:cBhvr>
                                        <p:cTn id="23" dur="10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4099"/>
                                        </p:tgtEl>
                                        <p:attrNameLst>
                                          <p:attrName>style.visibility</p:attrName>
                                        </p:attrNameLst>
                                      </p:cBhvr>
                                      <p:to>
                                        <p:strVal val="visible"/>
                                      </p:to>
                                    </p:set>
                                    <p:animEffect transition="in" filter="fade">
                                      <p:cBhvr>
                                        <p:cTn id="33" dur="2000"/>
                                        <p:tgtEl>
                                          <p:spTgt spid="4099"/>
                                        </p:tgtEl>
                                      </p:cBhvr>
                                    </p:animEffect>
                                    <p:anim calcmode="lin" valueType="num">
                                      <p:cBhvr>
                                        <p:cTn id="34" dur="2000" fill="hold"/>
                                        <p:tgtEl>
                                          <p:spTgt spid="4099"/>
                                        </p:tgtEl>
                                        <p:attrNameLst>
                                          <p:attrName>ppt_w</p:attrName>
                                        </p:attrNameLst>
                                      </p:cBhvr>
                                      <p:tavLst>
                                        <p:tav tm="0" fmla="#ppt_w*sin(2.5*pi*$)">
                                          <p:val>
                                            <p:fltVal val="0"/>
                                          </p:val>
                                        </p:tav>
                                        <p:tav tm="100000">
                                          <p:val>
                                            <p:fltVal val="1"/>
                                          </p:val>
                                        </p:tav>
                                      </p:tavLst>
                                    </p:anim>
                                    <p:anim calcmode="lin" valueType="num">
                                      <p:cBhvr>
                                        <p:cTn id="35" dur="2000" fill="hold"/>
                                        <p:tgtEl>
                                          <p:spTgt spid="4099"/>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100"/>
                                        </p:tgtEl>
                                        <p:attrNameLst>
                                          <p:attrName>style.visibility</p:attrName>
                                        </p:attrNameLst>
                                      </p:cBhvr>
                                      <p:to>
                                        <p:strVal val="visible"/>
                                      </p:to>
                                    </p:set>
                                    <p:anim calcmode="lin" valueType="num">
                                      <p:cBhvr>
                                        <p:cTn id="47" dur="1000" fill="hold"/>
                                        <p:tgtEl>
                                          <p:spTgt spid="4100"/>
                                        </p:tgtEl>
                                        <p:attrNameLst>
                                          <p:attrName>ppt_w</p:attrName>
                                        </p:attrNameLst>
                                      </p:cBhvr>
                                      <p:tavLst>
                                        <p:tav tm="0">
                                          <p:val>
                                            <p:fltVal val="0"/>
                                          </p:val>
                                        </p:tav>
                                        <p:tav tm="100000">
                                          <p:val>
                                            <p:strVal val="#ppt_w"/>
                                          </p:val>
                                        </p:tav>
                                      </p:tavLst>
                                    </p:anim>
                                    <p:anim calcmode="lin" valueType="num">
                                      <p:cBhvr>
                                        <p:cTn id="48" dur="1000" fill="hold"/>
                                        <p:tgtEl>
                                          <p:spTgt spid="4100"/>
                                        </p:tgtEl>
                                        <p:attrNameLst>
                                          <p:attrName>ppt_h</p:attrName>
                                        </p:attrNameLst>
                                      </p:cBhvr>
                                      <p:tavLst>
                                        <p:tav tm="0">
                                          <p:val>
                                            <p:fltVal val="0"/>
                                          </p:val>
                                        </p:tav>
                                        <p:tav tm="100000">
                                          <p:val>
                                            <p:strVal val="#ppt_h"/>
                                          </p:val>
                                        </p:tav>
                                      </p:tavLst>
                                    </p:anim>
                                    <p:anim calcmode="lin" valueType="num">
                                      <p:cBhvr>
                                        <p:cTn id="49" dur="1000" fill="hold"/>
                                        <p:tgtEl>
                                          <p:spTgt spid="4100"/>
                                        </p:tgtEl>
                                        <p:attrNameLst>
                                          <p:attrName>style.rotation</p:attrName>
                                        </p:attrNameLst>
                                      </p:cBhvr>
                                      <p:tavLst>
                                        <p:tav tm="0">
                                          <p:val>
                                            <p:fltVal val="90"/>
                                          </p:val>
                                        </p:tav>
                                        <p:tav tm="100000">
                                          <p:val>
                                            <p:fltVal val="0"/>
                                          </p:val>
                                        </p:tav>
                                      </p:tavLst>
                                    </p:anim>
                                    <p:animEffect transition="in" filter="fade">
                                      <p:cBhvr>
                                        <p:cTn id="50" dur="1000"/>
                                        <p:tgtEl>
                                          <p:spTgt spid="4100"/>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heel(1)">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01"/>
                                        </p:tgtEl>
                                        <p:attrNameLst>
                                          <p:attrName>style.visibility</p:attrName>
                                        </p:attrNameLst>
                                      </p:cBhvr>
                                      <p:to>
                                        <p:strVal val="visible"/>
                                      </p:to>
                                    </p:set>
                                    <p:animEffect transition="in" filter="fade">
                                      <p:cBhvr>
                                        <p:cTn id="60"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ohi\Desktop\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3600" y="304800"/>
            <a:ext cx="2667000" cy="461665"/>
          </a:xfrm>
          <a:prstGeom prst="rect">
            <a:avLst/>
          </a:prstGeom>
          <a:noFill/>
        </p:spPr>
        <p:txBody>
          <a:bodyPr wrap="square" rtlCol="0">
            <a:spAutoFit/>
          </a:bodyPr>
          <a:lstStyle/>
          <a:p>
            <a:pPr algn="r" rtl="1"/>
            <a:r>
              <a:rPr lang="fa-IR" sz="2400" b="1" dirty="0" smtClean="0">
                <a:solidFill>
                  <a:srgbClr val="FF0000"/>
                </a:solidFill>
              </a:rPr>
              <a:t>تنظیم زمان و تاریخ:</a:t>
            </a:r>
            <a:endParaRPr lang="en-US" sz="2400" b="1"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634345"/>
            <a:ext cx="1786659"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27250" y="212466"/>
            <a:ext cx="3968750" cy="646331"/>
          </a:xfrm>
          <a:prstGeom prst="rect">
            <a:avLst/>
          </a:prstGeom>
          <a:noFill/>
        </p:spPr>
        <p:txBody>
          <a:bodyPr wrap="square" rtlCol="0">
            <a:spAutoFit/>
          </a:bodyPr>
          <a:lstStyle/>
          <a:p>
            <a:pPr algn="r" rtl="1"/>
            <a:r>
              <a:rPr lang="fa-IR" dirty="0" smtClean="0">
                <a:solidFill>
                  <a:schemeClr val="bg1"/>
                </a:solidFill>
              </a:rPr>
              <a:t>1-بر روی ساعت پایین صفحه کلیک می کنیم تا پنجره مربوطه باز شود</a:t>
            </a:r>
            <a:endParaRPr lang="en-US" dirty="0">
              <a:solidFill>
                <a:schemeClr val="bg1"/>
              </a:solidFill>
            </a:endParaRPr>
          </a:p>
        </p:txBody>
      </p:sp>
      <p:sp>
        <p:nvSpPr>
          <p:cNvPr id="8" name="Down Arrow 7"/>
          <p:cNvSpPr/>
          <p:nvPr/>
        </p:nvSpPr>
        <p:spPr>
          <a:xfrm>
            <a:off x="8492259" y="5715000"/>
            <a:ext cx="353291" cy="8052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1</a:t>
            </a:r>
            <a:endParaRPr lang="en-US" dirty="0"/>
          </a:p>
        </p:txBody>
      </p:sp>
      <p:sp>
        <p:nvSpPr>
          <p:cNvPr id="9" name="TextBox 8"/>
          <p:cNvSpPr txBox="1"/>
          <p:nvPr/>
        </p:nvSpPr>
        <p:spPr>
          <a:xfrm>
            <a:off x="6394450" y="851870"/>
            <a:ext cx="2749550" cy="923330"/>
          </a:xfrm>
          <a:prstGeom prst="rect">
            <a:avLst/>
          </a:prstGeom>
          <a:noFill/>
        </p:spPr>
        <p:txBody>
          <a:bodyPr wrap="square" rtlCol="0">
            <a:spAutoFit/>
          </a:bodyPr>
          <a:lstStyle/>
          <a:p>
            <a:pPr algn="r" rtl="1"/>
            <a:r>
              <a:rPr lang="fa-IR" dirty="0" smtClean="0">
                <a:solidFill>
                  <a:schemeClr val="bg1"/>
                </a:solidFill>
              </a:rPr>
              <a:t>2-سپس روی گزینه </a:t>
            </a:r>
            <a:r>
              <a:rPr lang="en-US" dirty="0" smtClean="0">
                <a:solidFill>
                  <a:schemeClr val="bg1"/>
                </a:solidFill>
              </a:rPr>
              <a:t>change data and time settings </a:t>
            </a:r>
            <a:r>
              <a:rPr lang="fa-IR" dirty="0" smtClean="0">
                <a:solidFill>
                  <a:schemeClr val="bg1"/>
                </a:solidFill>
              </a:rPr>
              <a:t> کلیک می کنیم .</a:t>
            </a:r>
            <a:endParaRPr lang="en-US" dirty="0">
              <a:solidFill>
                <a:schemeClr val="bg1"/>
              </a:solidFill>
            </a:endParaRPr>
          </a:p>
        </p:txBody>
      </p:sp>
      <p:sp>
        <p:nvSpPr>
          <p:cNvPr id="10" name="Down Arrow 9"/>
          <p:cNvSpPr/>
          <p:nvPr/>
        </p:nvSpPr>
        <p:spPr>
          <a:xfrm rot="21230669">
            <a:off x="7064610" y="4827137"/>
            <a:ext cx="533400" cy="14148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2</a:t>
            </a:r>
            <a:endParaRPr lang="en-US"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8616" y="3105727"/>
            <a:ext cx="2356984"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105727"/>
            <a:ext cx="2519816" cy="334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127250" y="1143000"/>
            <a:ext cx="3968750" cy="369332"/>
          </a:xfrm>
          <a:prstGeom prst="rect">
            <a:avLst/>
          </a:prstGeom>
          <a:noFill/>
        </p:spPr>
        <p:txBody>
          <a:bodyPr wrap="square" rtlCol="0">
            <a:spAutoFit/>
          </a:bodyPr>
          <a:lstStyle/>
          <a:p>
            <a:pPr algn="r" rtl="1"/>
            <a:r>
              <a:rPr lang="fa-IR" dirty="0" smtClean="0">
                <a:solidFill>
                  <a:schemeClr val="bg1"/>
                </a:solidFill>
              </a:rPr>
              <a:t>3-به قسمت </a:t>
            </a:r>
            <a:r>
              <a:rPr lang="en-US" dirty="0" smtClean="0">
                <a:solidFill>
                  <a:schemeClr val="bg1"/>
                </a:solidFill>
              </a:rPr>
              <a:t>change  data and time </a:t>
            </a:r>
            <a:r>
              <a:rPr lang="fa-IR" dirty="0" smtClean="0">
                <a:solidFill>
                  <a:schemeClr val="bg1"/>
                </a:solidFill>
              </a:rPr>
              <a:t>رفته</a:t>
            </a:r>
            <a:endParaRPr lang="en-US" dirty="0">
              <a:solidFill>
                <a:schemeClr val="bg1"/>
              </a:solidFill>
            </a:endParaRPr>
          </a:p>
        </p:txBody>
      </p:sp>
      <p:sp>
        <p:nvSpPr>
          <p:cNvPr id="12" name="Down Arrow 11"/>
          <p:cNvSpPr/>
          <p:nvPr/>
        </p:nvSpPr>
        <p:spPr>
          <a:xfrm>
            <a:off x="5943600" y="3657600"/>
            <a:ext cx="304800" cy="838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3</a:t>
            </a:r>
            <a:endParaRPr lang="en-US" dirty="0"/>
          </a:p>
        </p:txBody>
      </p:sp>
      <p:sp>
        <p:nvSpPr>
          <p:cNvPr id="13" name="TextBox 12"/>
          <p:cNvSpPr txBox="1"/>
          <p:nvPr/>
        </p:nvSpPr>
        <p:spPr>
          <a:xfrm>
            <a:off x="2590800" y="1981200"/>
            <a:ext cx="3505200" cy="381000"/>
          </a:xfrm>
          <a:prstGeom prst="rect">
            <a:avLst/>
          </a:prstGeom>
          <a:noFill/>
        </p:spPr>
        <p:txBody>
          <a:bodyPr wrap="square" rtlCol="0">
            <a:spAutoFit/>
          </a:bodyPr>
          <a:lstStyle/>
          <a:p>
            <a:pPr algn="r" rtl="1"/>
            <a:r>
              <a:rPr lang="fa-IR" dirty="0" smtClean="0">
                <a:solidFill>
                  <a:schemeClr val="bg1"/>
                </a:solidFill>
              </a:rPr>
              <a:t>4-پس از اعمال تغییرات </a:t>
            </a:r>
            <a:r>
              <a:rPr lang="en-US" dirty="0" smtClean="0">
                <a:solidFill>
                  <a:schemeClr val="bg1"/>
                </a:solidFill>
              </a:rPr>
              <a:t>ok </a:t>
            </a:r>
            <a:r>
              <a:rPr lang="fa-IR" dirty="0" smtClean="0">
                <a:solidFill>
                  <a:schemeClr val="bg1"/>
                </a:solidFill>
              </a:rPr>
              <a:t>می کنیم.</a:t>
            </a:r>
            <a:endParaRPr lang="en-US" dirty="0">
              <a:solidFill>
                <a:schemeClr val="bg1"/>
              </a:solidFill>
            </a:endParaRPr>
          </a:p>
        </p:txBody>
      </p:sp>
      <p:sp>
        <p:nvSpPr>
          <p:cNvPr id="14" name="Down Arrow 13"/>
          <p:cNvSpPr/>
          <p:nvPr/>
        </p:nvSpPr>
        <p:spPr>
          <a:xfrm>
            <a:off x="3088708" y="5181600"/>
            <a:ext cx="340292" cy="9360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038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500"/>
                                        <p:tgtEl>
                                          <p:spTgt spid="512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123"/>
                                        </p:tgtEl>
                                        <p:attrNameLst>
                                          <p:attrName>style.visibility</p:attrName>
                                        </p:attrNameLst>
                                      </p:cBhvr>
                                      <p:to>
                                        <p:strVal val="visible"/>
                                      </p:to>
                                    </p:set>
                                    <p:animEffect transition="in" filter="barn(inVertical)">
                                      <p:cBhvr>
                                        <p:cTn id="41" dur="500"/>
                                        <p:tgtEl>
                                          <p:spTgt spid="5123"/>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124"/>
                                        </p:tgtEl>
                                        <p:attrNameLst>
                                          <p:attrName>style.visibility</p:attrName>
                                        </p:attrNameLst>
                                      </p:cBhvr>
                                      <p:to>
                                        <p:strVal val="visible"/>
                                      </p:to>
                                    </p:set>
                                    <p:animEffect transition="in" filter="fade">
                                      <p:cBhvr>
                                        <p:cTn id="56" dur="500"/>
                                        <p:tgtEl>
                                          <p:spTgt spid="512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down)">
                                      <p:cBhvr>
                                        <p:cTn id="68" dur="580">
                                          <p:stCondLst>
                                            <p:cond delay="0"/>
                                          </p:stCondLst>
                                        </p:cTn>
                                        <p:tgtEl>
                                          <p:spTgt spid="14"/>
                                        </p:tgtEl>
                                      </p:cBhvr>
                                    </p:animEffect>
                                    <p:anim calcmode="lin" valueType="num">
                                      <p:cBhvr>
                                        <p:cTn id="6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4" dur="26">
                                          <p:stCondLst>
                                            <p:cond delay="650"/>
                                          </p:stCondLst>
                                        </p:cTn>
                                        <p:tgtEl>
                                          <p:spTgt spid="14"/>
                                        </p:tgtEl>
                                      </p:cBhvr>
                                      <p:to x="100000" y="60000"/>
                                    </p:animScale>
                                    <p:animScale>
                                      <p:cBhvr>
                                        <p:cTn id="75" dur="166" decel="50000">
                                          <p:stCondLst>
                                            <p:cond delay="676"/>
                                          </p:stCondLst>
                                        </p:cTn>
                                        <p:tgtEl>
                                          <p:spTgt spid="14"/>
                                        </p:tgtEl>
                                      </p:cBhvr>
                                      <p:to x="100000" y="100000"/>
                                    </p:animScale>
                                    <p:animScale>
                                      <p:cBhvr>
                                        <p:cTn id="76" dur="26">
                                          <p:stCondLst>
                                            <p:cond delay="1312"/>
                                          </p:stCondLst>
                                        </p:cTn>
                                        <p:tgtEl>
                                          <p:spTgt spid="14"/>
                                        </p:tgtEl>
                                      </p:cBhvr>
                                      <p:to x="100000" y="80000"/>
                                    </p:animScale>
                                    <p:animScale>
                                      <p:cBhvr>
                                        <p:cTn id="77" dur="166" decel="50000">
                                          <p:stCondLst>
                                            <p:cond delay="1338"/>
                                          </p:stCondLst>
                                        </p:cTn>
                                        <p:tgtEl>
                                          <p:spTgt spid="14"/>
                                        </p:tgtEl>
                                      </p:cBhvr>
                                      <p:to x="100000" y="100000"/>
                                    </p:animScale>
                                    <p:animScale>
                                      <p:cBhvr>
                                        <p:cTn id="78" dur="26">
                                          <p:stCondLst>
                                            <p:cond delay="1642"/>
                                          </p:stCondLst>
                                        </p:cTn>
                                        <p:tgtEl>
                                          <p:spTgt spid="14"/>
                                        </p:tgtEl>
                                      </p:cBhvr>
                                      <p:to x="100000" y="90000"/>
                                    </p:animScale>
                                    <p:animScale>
                                      <p:cBhvr>
                                        <p:cTn id="79" dur="166" decel="50000">
                                          <p:stCondLst>
                                            <p:cond delay="1668"/>
                                          </p:stCondLst>
                                        </p:cTn>
                                        <p:tgtEl>
                                          <p:spTgt spid="14"/>
                                        </p:tgtEl>
                                      </p:cBhvr>
                                      <p:to x="100000" y="100000"/>
                                    </p:animScale>
                                    <p:animScale>
                                      <p:cBhvr>
                                        <p:cTn id="80" dur="26">
                                          <p:stCondLst>
                                            <p:cond delay="1808"/>
                                          </p:stCondLst>
                                        </p:cTn>
                                        <p:tgtEl>
                                          <p:spTgt spid="14"/>
                                        </p:tgtEl>
                                      </p:cBhvr>
                                      <p:to x="100000" y="95000"/>
                                    </p:animScale>
                                    <p:animScale>
                                      <p:cBhvr>
                                        <p:cTn id="81"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P spid="10" grpId="0" animBg="1"/>
      <p:bldP spid="11" grpId="0"/>
      <p:bldP spid="12" grpId="0" animBg="1"/>
      <p:bldP spid="13"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657600"/>
            <a:ext cx="8229600" cy="1828800"/>
          </a:xfrm>
        </p:spPr>
        <p:txBody>
          <a:bodyPr>
            <a:normAutofit fontScale="90000"/>
          </a:bodyPr>
          <a:lstStyle/>
          <a:p>
            <a:pPr lvl="0" rtl="1">
              <a:spcBef>
                <a:spcPts val="0"/>
              </a:spcBef>
            </a:pPr>
            <a:r>
              <a:rPr lang="fa-IR" sz="8800" dirty="0" smtClean="0">
                <a:ln/>
                <a:solidFill>
                  <a:srgbClr val="FFFF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a typeface="+mn-ea"/>
                <a:cs typeface="B Titr" pitchFamily="2" charset="-78"/>
              </a:rPr>
              <a:t>آشنایی</a:t>
            </a:r>
            <a:br>
              <a:rPr lang="fa-IR" sz="8800" dirty="0" smtClean="0">
                <a:ln/>
                <a:solidFill>
                  <a:srgbClr val="FFFF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a typeface="+mn-ea"/>
                <a:cs typeface="B Titr" pitchFamily="2" charset="-78"/>
              </a:rPr>
            </a:br>
            <a:r>
              <a:rPr lang="fa-IR" sz="8800" dirty="0" smtClean="0">
                <a:ln/>
                <a:solidFill>
                  <a:srgbClr val="FFFF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a typeface="+mn-ea"/>
                <a:cs typeface="B Titr" pitchFamily="2" charset="-78"/>
              </a:rPr>
              <a:t> </a:t>
            </a:r>
            <a:r>
              <a:rPr lang="fa-IR" sz="8800" dirty="0">
                <a:ln/>
                <a:solidFill>
                  <a:srgbClr val="FFFF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a typeface="+mn-ea"/>
                <a:cs typeface="B Titr" pitchFamily="2" charset="-78"/>
              </a:rPr>
              <a:t>با </a:t>
            </a:r>
            <a:r>
              <a:rPr lang="fa-IR" sz="8800" dirty="0" smtClean="0">
                <a:ln/>
                <a:solidFill>
                  <a:srgbClr val="FFFF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a typeface="+mn-ea"/>
                <a:cs typeface="B Titr" pitchFamily="2" charset="-78"/>
              </a:rPr>
              <a:t/>
            </a:r>
            <a:br>
              <a:rPr lang="fa-IR" sz="8800" dirty="0" smtClean="0">
                <a:ln/>
                <a:solidFill>
                  <a:srgbClr val="FFFF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a typeface="+mn-ea"/>
                <a:cs typeface="B Titr" pitchFamily="2" charset="-78"/>
              </a:rPr>
            </a:br>
            <a:r>
              <a:rPr lang="fa-IR" sz="8800" dirty="0" smtClean="0">
                <a:ln/>
                <a:solidFill>
                  <a:srgbClr val="FFFF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a typeface="+mn-ea"/>
                <a:cs typeface="B Titr" pitchFamily="2" charset="-78"/>
              </a:rPr>
              <a:t>ویندوز </a:t>
            </a:r>
            <a:r>
              <a:rPr lang="en-US" sz="8800" dirty="0">
                <a:ln/>
                <a:solidFill>
                  <a:srgbClr val="FFFF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a typeface="+mn-ea"/>
                <a:cs typeface="B Titr" pitchFamily="2" charset="-78"/>
              </a:rPr>
              <a:t>7</a:t>
            </a:r>
            <a:r>
              <a:rPr lang="fa-IR" sz="8800" dirty="0">
                <a:ln/>
                <a:solidFill>
                  <a:srgbClr val="FFFF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a typeface="+mn-ea"/>
                <a:cs typeface="B Titr" pitchFamily="2" charset="-78"/>
              </a:rPr>
              <a:t/>
            </a:r>
            <a:br>
              <a:rPr lang="fa-IR" sz="8800" dirty="0">
                <a:ln/>
                <a:solidFill>
                  <a:srgbClr val="FFFF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Calibri"/>
                <a:ea typeface="+mn-ea"/>
                <a:cs typeface="B Titr" pitchFamily="2" charset="-78"/>
              </a:rPr>
            </a:br>
            <a:endParaRPr lang="en-US" dirty="0">
              <a:solidFill>
                <a:srgbClr val="FFFF00"/>
              </a:solidFill>
              <a:cs typeface="B Titr" pitchFamily="2" charset="-78"/>
            </a:endParaRPr>
          </a:p>
        </p:txBody>
      </p:sp>
    </p:spTree>
    <p:extLst>
      <p:ext uri="{BB962C8B-B14F-4D97-AF65-F5344CB8AC3E}">
        <p14:creationId xmlns:p14="http://schemas.microsoft.com/office/powerpoint/2010/main" val="3894721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95800" y="19661"/>
            <a:ext cx="4572000" cy="2092881"/>
          </a:xfrm>
          <a:prstGeom prst="rect">
            <a:avLst/>
          </a:prstGeom>
        </p:spPr>
        <p:txBody>
          <a:bodyPr>
            <a:spAutoFit/>
          </a:bodyPr>
          <a:lstStyle/>
          <a:p>
            <a:pPr algn="r" rtl="1"/>
            <a:r>
              <a:rPr lang="en-US" sz="2800" dirty="0">
                <a:ln w="6350">
                  <a:noFill/>
                </a:ln>
                <a:solidFill>
                  <a:srgbClr val="FF0000"/>
                </a:solidFill>
                <a:effectLst>
                  <a:outerShdw blurRad="38100" dist="38100" dir="2700000" algn="tl">
                    <a:srgbClr val="000000">
                      <a:alpha val="43137"/>
                    </a:srgbClr>
                  </a:outerShdw>
                </a:effectLst>
                <a:latin typeface="Lucida Sans"/>
                <a:ea typeface="+mj-ea"/>
                <a:cs typeface="+mj-cs"/>
              </a:rPr>
              <a:t>Desktop)</a:t>
            </a:r>
            <a:r>
              <a:rPr lang="fa-IR" sz="2800" dirty="0">
                <a:ln w="6350">
                  <a:noFill/>
                </a:ln>
                <a:solidFill>
                  <a:srgbClr val="FF0000"/>
                </a:solidFill>
                <a:effectLst>
                  <a:outerShdw blurRad="38100" dist="38100" dir="2700000" algn="tl">
                    <a:srgbClr val="000000">
                      <a:alpha val="43137"/>
                    </a:srgbClr>
                  </a:outerShdw>
                </a:effectLst>
                <a:latin typeface="Lucida Sans"/>
                <a:ea typeface="+mj-ea"/>
                <a:cs typeface="Tahoma"/>
              </a:rPr>
              <a:t>میز کار)</a:t>
            </a:r>
            <a:r>
              <a:rPr lang="fa-IR" sz="2800"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a:srgbClr val="000000">
                      <a:alpha val="43137"/>
                    </a:srgbClr>
                  </a:outerShdw>
                </a:effectLst>
                <a:latin typeface="Lucida Sans"/>
                <a:ea typeface="+mj-ea"/>
                <a:cs typeface="Tahoma"/>
              </a:rPr>
              <a:t/>
            </a:r>
            <a:br>
              <a:rPr lang="fa-IR" sz="2800"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a:srgbClr val="000000">
                      <a:alpha val="43137"/>
                    </a:srgbClr>
                  </a:outerShdw>
                </a:effectLst>
                <a:latin typeface="Lucida Sans"/>
                <a:ea typeface="+mj-ea"/>
                <a:cs typeface="Tahoma"/>
              </a:rPr>
            </a:br>
            <a:r>
              <a:rPr lang="fa-IR" sz="2800" dirty="0" smtClean="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a:srgbClr val="000000">
                      <a:alpha val="43137"/>
                    </a:srgbClr>
                  </a:outerShdw>
                </a:effectLst>
                <a:latin typeface="Lucida Sans"/>
                <a:ea typeface="+mj-ea"/>
                <a:cs typeface="Tahoma"/>
              </a:rPr>
              <a:t>صفحه </a:t>
            </a:r>
            <a:r>
              <a:rPr lang="fa-IR" sz="2800"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a:srgbClr val="000000">
                      <a:alpha val="43137"/>
                    </a:srgbClr>
                  </a:outerShdw>
                </a:effectLst>
                <a:latin typeface="Lucida Sans"/>
                <a:ea typeface="+mj-ea"/>
                <a:cs typeface="Tahoma"/>
              </a:rPr>
              <a:t>ای است که پس از شروع به کار کامپیوتر خود مشاهده می کنید. </a:t>
            </a:r>
            <a:br>
              <a:rPr lang="fa-IR" sz="2800" dirty="0">
                <a:ln w="6350">
                  <a:noFill/>
                </a:ln>
                <a:gradFill>
                  <a:gsLst>
                    <a:gs pos="0">
                      <a:srgbClr val="CEB966">
                        <a:tint val="73000"/>
                        <a:satMod val="145000"/>
                      </a:srgbClr>
                    </a:gs>
                    <a:gs pos="73000">
                      <a:srgbClr val="CEB966">
                        <a:tint val="73000"/>
                        <a:satMod val="145000"/>
                      </a:srgbClr>
                    </a:gs>
                    <a:gs pos="100000">
                      <a:srgbClr val="CEB966">
                        <a:tint val="83000"/>
                        <a:satMod val="143000"/>
                      </a:srgbClr>
                    </a:gs>
                  </a:gsLst>
                  <a:lin ang="4800000" scaled="1"/>
                </a:gradFill>
                <a:effectLst>
                  <a:outerShdw blurRad="38100" dist="38100" dir="2700000" algn="tl">
                    <a:srgbClr val="000000">
                      <a:alpha val="43137"/>
                    </a:srgbClr>
                  </a:outerShdw>
                </a:effectLst>
                <a:latin typeface="Lucida Sans"/>
                <a:ea typeface="+mj-ea"/>
                <a:cs typeface="Tahoma"/>
              </a:rPr>
            </a:br>
            <a:endParaRPr lang="en-US" dirty="0"/>
          </a:p>
        </p:txBody>
      </p:sp>
    </p:spTree>
    <p:extLst>
      <p:ext uri="{BB962C8B-B14F-4D97-AF65-F5344CB8AC3E}">
        <p14:creationId xmlns:p14="http://schemas.microsoft.com/office/powerpoint/2010/main" val="11823497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ohi\Desktop\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43600" y="228600"/>
            <a:ext cx="3165764" cy="1754326"/>
          </a:xfrm>
          <a:prstGeom prst="rect">
            <a:avLst/>
          </a:prstGeom>
        </p:spPr>
        <p:txBody>
          <a:bodyPr wrap="square">
            <a:spAutoFit/>
          </a:bodyPr>
          <a:lstStyle/>
          <a:p>
            <a:pPr algn="r" rtl="1"/>
            <a:r>
              <a:rPr lang="fa-IR" dirty="0">
                <a:solidFill>
                  <a:srgbClr val="FF0000"/>
                </a:solidFill>
                <a:latin typeface="Trebuchet MS"/>
                <a:ea typeface="+mj-ea"/>
                <a:cs typeface="Tahoma"/>
              </a:rPr>
              <a:t>آیکون ها : </a:t>
            </a:r>
            <a:endParaRPr lang="en-US" dirty="0" smtClean="0">
              <a:solidFill>
                <a:srgbClr val="FF0000"/>
              </a:solidFill>
              <a:latin typeface="Trebuchet MS"/>
              <a:ea typeface="+mj-ea"/>
              <a:cs typeface="Tahoma"/>
            </a:endParaRPr>
          </a:p>
          <a:p>
            <a:pPr algn="r" rtl="1"/>
            <a:r>
              <a:rPr lang="fa-IR" dirty="0" smtClean="0">
                <a:solidFill>
                  <a:prstClr val="black"/>
                </a:solidFill>
                <a:latin typeface="Trebuchet MS"/>
                <a:ea typeface="+mj-ea"/>
                <a:cs typeface="Tahoma"/>
              </a:rPr>
              <a:t>تصاویری </a:t>
            </a:r>
            <a:r>
              <a:rPr lang="fa-IR" dirty="0">
                <a:solidFill>
                  <a:prstClr val="black"/>
                </a:solidFill>
                <a:latin typeface="Trebuchet MS"/>
                <a:ea typeface="+mj-ea"/>
                <a:cs typeface="Tahoma"/>
              </a:rPr>
              <a:t>که قسمت های مختلف کامپیوتر شما ، برنامه های کاربردی و ابزار های موجود در کامپیوتر شما را معرفی می کنند.</a:t>
            </a:r>
            <a:endParaRPr lang="en-US" dirty="0"/>
          </a:p>
        </p:txBody>
      </p:sp>
      <p:sp>
        <p:nvSpPr>
          <p:cNvPr id="6" name="Oval Callout 5"/>
          <p:cNvSpPr/>
          <p:nvPr/>
        </p:nvSpPr>
        <p:spPr>
          <a:xfrm>
            <a:off x="2514600" y="228600"/>
            <a:ext cx="2590800" cy="2209800"/>
          </a:xfrm>
          <a:prstGeom prst="wedgeEllipseCallout">
            <a:avLst>
              <a:gd name="adj1" fmla="val -135271"/>
              <a:gd name="adj2" fmla="val -4157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800" b="1" dirty="0" smtClean="0">
                <a:solidFill>
                  <a:srgbClr val="FFC000"/>
                </a:solidFill>
              </a:rPr>
              <a:t>آیکون </a:t>
            </a:r>
            <a:r>
              <a:rPr lang="en-US" sz="2800" b="1" dirty="0" smtClean="0">
                <a:solidFill>
                  <a:srgbClr val="FFC000"/>
                </a:solidFill>
              </a:rPr>
              <a:t>my computer</a:t>
            </a:r>
            <a:endParaRPr lang="en-US" sz="2800" b="1" dirty="0">
              <a:solidFill>
                <a:srgbClr val="FFC000"/>
              </a:solidFill>
            </a:endParaRPr>
          </a:p>
        </p:txBody>
      </p:sp>
    </p:spTree>
    <p:extLst>
      <p:ext uri="{BB962C8B-B14F-4D97-AF65-F5344CB8AC3E}">
        <p14:creationId xmlns:p14="http://schemas.microsoft.com/office/powerpoint/2010/main" val="50345678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oohi\Desktop\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91" y="0"/>
            <a:ext cx="916559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072745" y="6927"/>
            <a:ext cx="2057400" cy="1846659"/>
          </a:xfrm>
          <a:prstGeom prst="rect">
            <a:avLst/>
          </a:prstGeom>
        </p:spPr>
        <p:txBody>
          <a:bodyPr wrap="square">
            <a:spAutoFit/>
          </a:bodyPr>
          <a:lstStyle/>
          <a:p>
            <a:pPr algn="r" rtl="1"/>
            <a:r>
              <a:rPr lang="fa-IR" sz="2400" b="1" dirty="0" smtClean="0">
                <a:solidFill>
                  <a:srgbClr val="FF0000"/>
                </a:solidFill>
                <a:latin typeface="Trebuchet MS"/>
                <a:ea typeface="+mj-ea"/>
                <a:cs typeface="Tahoma"/>
              </a:rPr>
              <a:t>منوی</a:t>
            </a:r>
            <a:r>
              <a:rPr lang="fa-IR" b="1" dirty="0" smtClean="0">
                <a:solidFill>
                  <a:srgbClr val="FF0000"/>
                </a:solidFill>
                <a:latin typeface="Trebuchet MS"/>
                <a:ea typeface="+mj-ea"/>
                <a:cs typeface="Tahoma"/>
              </a:rPr>
              <a:t> </a:t>
            </a:r>
            <a:r>
              <a:rPr lang="en-US" sz="2400" b="1" dirty="0" smtClean="0">
                <a:solidFill>
                  <a:srgbClr val="FF0000"/>
                </a:solidFill>
                <a:latin typeface="Trebuchet MS"/>
                <a:ea typeface="+mj-ea"/>
                <a:cs typeface="Tahoma"/>
              </a:rPr>
              <a:t>:</a:t>
            </a:r>
            <a:r>
              <a:rPr lang="en-US" sz="2400" b="1" dirty="0" smtClean="0">
                <a:solidFill>
                  <a:srgbClr val="FF0000"/>
                </a:solidFill>
                <a:latin typeface="Trebuchet MS"/>
                <a:ea typeface="+mj-ea"/>
                <a:cs typeface="+mj-cs"/>
              </a:rPr>
              <a:t>Start </a:t>
            </a:r>
            <a:r>
              <a:rPr lang="fa-IR" dirty="0" smtClean="0">
                <a:solidFill>
                  <a:prstClr val="black"/>
                </a:solidFill>
                <a:latin typeface="Trebuchet MS"/>
                <a:ea typeface="+mj-ea"/>
                <a:cs typeface="Tahoma"/>
              </a:rPr>
              <a:t>محلی </a:t>
            </a:r>
            <a:r>
              <a:rPr lang="fa-IR" dirty="0">
                <a:solidFill>
                  <a:prstClr val="black"/>
                </a:solidFill>
                <a:latin typeface="Trebuchet MS"/>
                <a:ea typeface="+mj-ea"/>
                <a:cs typeface="Tahoma"/>
              </a:rPr>
              <a:t>که آیکون هایی برای اجرای تمامی برنامه ها و ابزار ها در آن وجود دارند.</a:t>
            </a:r>
            <a:endParaRPr lang="en-US" dirty="0"/>
          </a:p>
        </p:txBody>
      </p:sp>
      <p:sp>
        <p:nvSpPr>
          <p:cNvPr id="7" name="Cloud Callout 6"/>
          <p:cNvSpPr/>
          <p:nvPr/>
        </p:nvSpPr>
        <p:spPr>
          <a:xfrm>
            <a:off x="1371600" y="2667000"/>
            <a:ext cx="3886200" cy="2651144"/>
          </a:xfrm>
          <a:prstGeom prst="cloudCallout">
            <a:avLst>
              <a:gd name="adj1" fmla="val -80012"/>
              <a:gd name="adj2" fmla="val 964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381" y="3085296"/>
            <a:ext cx="1798637"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4149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2895600" y="838200"/>
            <a:ext cx="5562600" cy="2590800"/>
          </a:xfrm>
          <a:prstGeom prst="wedgeRoundRectCallout">
            <a:avLst>
              <a:gd name="adj1" fmla="val -48230"/>
              <a:gd name="adj2" fmla="val 1646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a:solidFill>
                  <a:prstClr val="black"/>
                </a:solidFill>
                <a:latin typeface="Trebuchet MS"/>
                <a:cs typeface="Tahoma"/>
              </a:rPr>
              <a:t>نوار وظیفه : نواری است که به شما نشان می دهد چه برنامه هایی را باز کرده اید ، همچنین با استفاده از این نواز می توانید از یک برنامه باز شده به برنامه باز شده دیگر حرکت کنید.</a:t>
            </a:r>
            <a:br>
              <a:rPr lang="fa-IR" dirty="0">
                <a:solidFill>
                  <a:prstClr val="black"/>
                </a:solidFill>
                <a:latin typeface="Trebuchet MS"/>
                <a:cs typeface="Tahoma"/>
              </a:rPr>
            </a:br>
            <a:r>
              <a:rPr lang="fa-IR" dirty="0">
                <a:solidFill>
                  <a:prstClr val="black"/>
                </a:solidFill>
                <a:latin typeface="Trebuchet MS"/>
                <a:cs typeface="Tahoma"/>
              </a:rPr>
              <a:t/>
            </a:r>
            <a:br>
              <a:rPr lang="fa-IR" dirty="0">
                <a:solidFill>
                  <a:prstClr val="black"/>
                </a:solidFill>
                <a:latin typeface="Trebuchet MS"/>
                <a:cs typeface="Tahoma"/>
              </a:rPr>
            </a:br>
            <a:endParaRPr lang="en-US" dirty="0"/>
          </a:p>
        </p:txBody>
      </p:sp>
      <p:sp>
        <p:nvSpPr>
          <p:cNvPr id="6" name="Rectangle 5"/>
          <p:cNvSpPr/>
          <p:nvPr/>
        </p:nvSpPr>
        <p:spPr>
          <a:xfrm>
            <a:off x="381000" y="6490855"/>
            <a:ext cx="87630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04215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1"/>
          </a:xfrm>
        </p:spPr>
      </p:pic>
      <p:sp>
        <p:nvSpPr>
          <p:cNvPr id="3" name="Oval 2"/>
          <p:cNvSpPr/>
          <p:nvPr/>
        </p:nvSpPr>
        <p:spPr>
          <a:xfrm>
            <a:off x="6920345" y="0"/>
            <a:ext cx="2209800" cy="426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prstClr val="black"/>
                </a:solidFill>
                <a:latin typeface="Trebuchet MS"/>
              </a:rPr>
              <a:t>انتخاب آیکون های دسکتاپ </a:t>
            </a:r>
            <a:r>
              <a:rPr lang="fa-IR" dirty="0">
                <a:solidFill>
                  <a:prstClr val="black"/>
                </a:solidFill>
                <a:latin typeface="Trebuchet MS"/>
              </a:rPr>
              <a:t>:</a:t>
            </a:r>
            <a:br>
              <a:rPr lang="fa-IR" dirty="0">
                <a:solidFill>
                  <a:prstClr val="black"/>
                </a:solidFill>
                <a:latin typeface="Trebuchet MS"/>
              </a:rPr>
            </a:br>
            <a:r>
              <a:rPr lang="fa-IR" dirty="0">
                <a:solidFill>
                  <a:prstClr val="black"/>
                </a:solidFill>
                <a:latin typeface="Trebuchet MS"/>
              </a:rPr>
              <a:t>با کلیک بر روی یک آیکون می توانید آن را انتخاب کنید. هنگامی که یک آیکون انتخاب می شود ، رنگ آن آبی می شود.</a:t>
            </a:r>
            <a:br>
              <a:rPr lang="fa-IR" dirty="0">
                <a:solidFill>
                  <a:prstClr val="black"/>
                </a:solidFill>
                <a:latin typeface="Trebuchet MS"/>
              </a:rPr>
            </a:br>
            <a:endParaRPr lang="en-US" dirty="0"/>
          </a:p>
        </p:txBody>
      </p:sp>
      <p:sp>
        <p:nvSpPr>
          <p:cNvPr id="5" name="Oval Callout 4"/>
          <p:cNvSpPr/>
          <p:nvPr/>
        </p:nvSpPr>
        <p:spPr>
          <a:xfrm>
            <a:off x="1905000" y="1066800"/>
            <a:ext cx="2819400" cy="1752600"/>
          </a:xfrm>
          <a:prstGeom prst="wedgeEllipseCallout">
            <a:avLst>
              <a:gd name="adj1" fmla="val -102405"/>
              <a:gd name="adj2" fmla="val -8532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ایکون انتخاب شده</a:t>
            </a:r>
            <a:endParaRPr lang="en-US" dirty="0"/>
          </a:p>
        </p:txBody>
      </p:sp>
    </p:spTree>
    <p:extLst>
      <p:ext uri="{BB962C8B-B14F-4D97-AF65-F5344CB8AC3E}">
        <p14:creationId xmlns:p14="http://schemas.microsoft.com/office/powerpoint/2010/main" val="264868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18" y="990600"/>
            <a:ext cx="59228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6400800" y="-34636"/>
            <a:ext cx="2763982" cy="4495800"/>
          </a:xfrm>
          <a:prstGeom prst="roundRect">
            <a:avLst>
              <a:gd name="adj" fmla="val 5000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fa-IR" sz="1600" b="1" dirty="0">
                <a:solidFill>
                  <a:prstClr val="black"/>
                </a:solidFill>
                <a:latin typeface="Trebuchet MS"/>
                <a:cs typeface="Tahoma"/>
              </a:rPr>
              <a:t>حرکت دادن آیکون های دسکتاپ</a:t>
            </a:r>
            <a:r>
              <a:rPr lang="fa-IR" b="1" dirty="0">
                <a:solidFill>
                  <a:prstClr val="black"/>
                </a:solidFill>
                <a:latin typeface="Trebuchet MS"/>
                <a:cs typeface="Tahoma"/>
              </a:rPr>
              <a:t> :</a:t>
            </a:r>
          </a:p>
          <a:p>
            <a:pPr lvl="0" algn="r" rtl="1"/>
            <a:r>
              <a:rPr lang="fa-IR" sz="1400" dirty="0" smtClean="0">
                <a:solidFill>
                  <a:prstClr val="black"/>
                </a:solidFill>
                <a:latin typeface="Trebuchet MS"/>
                <a:cs typeface="Tahoma"/>
              </a:rPr>
              <a:t>1- </a:t>
            </a:r>
            <a:r>
              <a:rPr lang="fa-IR" sz="1400" dirty="0">
                <a:solidFill>
                  <a:prstClr val="black"/>
                </a:solidFill>
                <a:latin typeface="Trebuchet MS"/>
                <a:cs typeface="Tahoma"/>
              </a:rPr>
              <a:t>اشاره گر ماوس را روی آیکنی که می خواهید جا به جا شود ، قرار دهید.</a:t>
            </a:r>
          </a:p>
          <a:p>
            <a:pPr lvl="0" algn="r" rtl="1"/>
            <a:r>
              <a:rPr lang="fa-IR" sz="1400" dirty="0">
                <a:solidFill>
                  <a:prstClr val="black"/>
                </a:solidFill>
                <a:latin typeface="Trebuchet MS"/>
                <a:cs typeface="Tahoma"/>
              </a:rPr>
              <a:t>2- روی این آیکون کلیک نموده و آن را به موقعیت جدید ، جا به جا کنید.</a:t>
            </a:r>
          </a:p>
          <a:p>
            <a:pPr lvl="0" algn="r" rtl="1"/>
            <a:r>
              <a:rPr lang="fa-IR" sz="1400" dirty="0">
                <a:solidFill>
                  <a:prstClr val="black"/>
                </a:solidFill>
                <a:latin typeface="Trebuchet MS"/>
                <a:cs typeface="Tahoma"/>
              </a:rPr>
              <a:t>3- دکمه ماوس را رها کنید.</a:t>
            </a:r>
          </a:p>
          <a:p>
            <a:pPr lvl="0" algn="r" rtl="1"/>
            <a:endParaRPr lang="fa-IR" sz="1400" dirty="0">
              <a:solidFill>
                <a:prstClr val="black"/>
              </a:solidFill>
              <a:latin typeface="Trebuchet MS"/>
              <a:cs typeface="Tahoma"/>
            </a:endParaRPr>
          </a:p>
        </p:txBody>
      </p:sp>
    </p:spTree>
    <p:extLst>
      <p:ext uri="{BB962C8B-B14F-4D97-AF65-F5344CB8AC3E}">
        <p14:creationId xmlns:p14="http://schemas.microsoft.com/office/powerpoint/2010/main" val="17236002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7.22222E-6 4.44444E-6 C 0.01963 -0.00903 0.00591 -0.00347 0.05313 4.44444E-6 C 0.05973 0.00046 0.06633 0.00417 0.07275 0.00602 C 0.09463 0.01204 0.11737 0.01389 0.13942 0.01829 C 0.14601 0.01968 0.15261 0.02083 0.15921 0.02222 C 0.17813 0.02593 0.21667 0.02616 0.21667 0.02616 C 0.26268 0.02546 0.30851 0.02546 0.35452 0.02431 C 0.35817 0.02431 0.38647 0.01875 0.38647 0.01204 " pathEditMode="relative" ptsTypes="fffffffA">
                                      <p:cBhvr>
                                        <p:cTn id="11"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1"/>
          </a:xfrm>
        </p:spPr>
      </p:pic>
      <p:sp>
        <p:nvSpPr>
          <p:cNvPr id="4" name="Rectangle 3"/>
          <p:cNvSpPr/>
          <p:nvPr/>
        </p:nvSpPr>
        <p:spPr>
          <a:xfrm>
            <a:off x="6477000" y="533400"/>
            <a:ext cx="2717411" cy="461665"/>
          </a:xfrm>
          <a:prstGeom prst="rect">
            <a:avLst/>
          </a:prstGeom>
        </p:spPr>
        <p:txBody>
          <a:bodyPr wrap="none">
            <a:spAutoFit/>
          </a:bodyPr>
          <a:lstStyle/>
          <a:p>
            <a:r>
              <a:rPr lang="fa-IR" sz="2400" b="1" dirty="0">
                <a:solidFill>
                  <a:srgbClr val="FF0000"/>
                </a:solidFill>
              </a:rPr>
              <a:t>تغییر دادن صفحه </a:t>
            </a:r>
            <a:r>
              <a:rPr lang="fa-IR" sz="2400" b="1" dirty="0" smtClean="0">
                <a:solidFill>
                  <a:srgbClr val="FF0000"/>
                </a:solidFill>
              </a:rPr>
              <a:t>زمینه: </a:t>
            </a:r>
            <a:endParaRPr lang="en-US" sz="2400" b="1" dirty="0">
              <a:solidFill>
                <a:srgbClr val="FF0000"/>
              </a:solidFill>
            </a:endParaRPr>
          </a:p>
        </p:txBody>
      </p:sp>
      <p:sp>
        <p:nvSpPr>
          <p:cNvPr id="5" name="Rectangle 4"/>
          <p:cNvSpPr/>
          <p:nvPr/>
        </p:nvSpPr>
        <p:spPr>
          <a:xfrm>
            <a:off x="4622411" y="1011428"/>
            <a:ext cx="4572000" cy="1200329"/>
          </a:xfrm>
          <a:prstGeom prst="rect">
            <a:avLst/>
          </a:prstGeom>
        </p:spPr>
        <p:txBody>
          <a:bodyPr>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400" b="0" i="0" u="none" strike="noStrike" kern="0" cap="none" spc="0" normalizeH="0" baseline="0" noProof="0" dirty="0" smtClean="0">
                <a:ln>
                  <a:noFill/>
                </a:ln>
                <a:solidFill>
                  <a:prstClr val="black"/>
                </a:solidFill>
                <a:effectLst/>
                <a:uLnTx/>
                <a:uFillTx/>
              </a:rPr>
              <a:t>به منظور انجام این کار روی صفحه مانیتور با موس کلیک راست کرده و گزینه  </a:t>
            </a:r>
            <a:r>
              <a:rPr kumimoji="0" lang="en-US" sz="2400" b="0" i="0" u="none" strike="noStrike" kern="0" cap="none" spc="0" normalizeH="0" baseline="0" noProof="0" dirty="0" smtClean="0">
                <a:ln>
                  <a:noFill/>
                </a:ln>
                <a:solidFill>
                  <a:prstClr val="black"/>
                </a:solidFill>
                <a:effectLst/>
                <a:uLnTx/>
                <a:uFillTx/>
              </a:rPr>
              <a:t>personalize</a:t>
            </a:r>
            <a:r>
              <a:rPr kumimoji="0" lang="fa-IR" sz="2400" b="0" i="0" u="none" strike="noStrike" kern="0" cap="none" spc="0" normalizeH="0" baseline="0" noProof="0" dirty="0" smtClean="0">
                <a:ln>
                  <a:noFill/>
                </a:ln>
                <a:solidFill>
                  <a:prstClr val="black"/>
                </a:solidFill>
                <a:effectLst/>
                <a:uLnTx/>
                <a:uFillTx/>
              </a:rPr>
              <a:t>را انتخاب می کنیم.</a:t>
            </a:r>
            <a:endParaRPr kumimoji="0" lang="en-US" sz="2400" b="0" i="0" u="none" strike="noStrike" kern="0" cap="none" spc="0" normalizeH="0" baseline="0" noProof="0" dirty="0">
              <a:ln>
                <a:noFill/>
              </a:ln>
              <a:solidFill>
                <a:prstClr val="black"/>
              </a:solidFill>
              <a:effectLst/>
              <a:uLnTx/>
              <a:uFillTx/>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895600"/>
            <a:ext cx="2027237"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2590800" y="4495800"/>
            <a:ext cx="1447800" cy="533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6525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222</TotalTime>
  <Words>409</Words>
  <Application>Microsoft Office PowerPoint</Application>
  <PresentationFormat>On-screen Show (4:3)</PresentationFormat>
  <Paragraphs>41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PowerPoint Presentation</vt:lpstr>
      <vt:lpstr>آشنایی  با  ویندوز 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اکنون صفحه ای باز می شود که در آن گزینه های مختلفی برای انتخاب تصویر زمینه وجود دارد که با کلیک بر روی هر کدام تصاویر  موجود در آن به ترتیب در زمینه ظاهر می شود.مثلا بر روی landscape   کلیک می کنیم.</vt:lpstr>
      <vt:lpstr>اما اگر بخواهیم از تصاویر دلخواه خودمان را به عنوان تصویر زمینه قرار دهیم گزینه desktop background  را انتخاب  می کنیم.</vt:lpstr>
      <vt:lpstr>به منظور انتخاب تصویر دلخواه در پوشه های شخصی با کلیک بر روی browse پنجره ای باز می شود. </vt:lpstr>
      <vt:lpstr>اکنون پس انتخاب تصویر   ok  می کنیم</vt:lpstr>
      <vt:lpstr>در پایان بر روی گزینه save changes کلیک می کنیم تا تغییرات ذخیره شود.</vt:lpstr>
      <vt:lpstr>PowerPoint Presentation</vt:lpstr>
      <vt:lpstr>PowerPoint Presentation</vt:lpstr>
      <vt:lpstr>مشاهده اطلاعات سیستم: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ویندوز 7</dc:title>
  <dc:creator>roohi</dc:creator>
  <cp:lastModifiedBy>mahmod</cp:lastModifiedBy>
  <cp:revision>31</cp:revision>
  <dcterms:created xsi:type="dcterms:W3CDTF">2013-12-18T12:48:31Z</dcterms:created>
  <dcterms:modified xsi:type="dcterms:W3CDTF">2020-03-29T10:12:07Z</dcterms:modified>
</cp:coreProperties>
</file>