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32"/>
  </p:notesMasterIdLst>
  <p:sldIdLst>
    <p:sldId id="257" r:id="rId2"/>
    <p:sldId id="506" r:id="rId3"/>
    <p:sldId id="347" r:id="rId4"/>
    <p:sldId id="348" r:id="rId5"/>
    <p:sldId id="349" r:id="rId6"/>
    <p:sldId id="350"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343" r:id="rId23"/>
    <p:sldId id="274" r:id="rId24"/>
    <p:sldId id="275" r:id="rId25"/>
    <p:sldId id="280" r:id="rId26"/>
    <p:sldId id="276" r:id="rId27"/>
    <p:sldId id="277" r:id="rId28"/>
    <p:sldId id="278" r:id="rId29"/>
    <p:sldId id="279" r:id="rId30"/>
    <p:sldId id="281" r:id="rId31"/>
    <p:sldId id="282" r:id="rId32"/>
    <p:sldId id="283" r:id="rId33"/>
    <p:sldId id="284" r:id="rId34"/>
    <p:sldId id="285" r:id="rId35"/>
    <p:sldId id="286" r:id="rId36"/>
    <p:sldId id="287" r:id="rId37"/>
    <p:sldId id="288" r:id="rId38"/>
    <p:sldId id="289" r:id="rId39"/>
    <p:sldId id="290" r:id="rId40"/>
    <p:sldId id="377" r:id="rId41"/>
    <p:sldId id="380" r:id="rId42"/>
    <p:sldId id="378" r:id="rId43"/>
    <p:sldId id="379" r:id="rId44"/>
    <p:sldId id="331" r:id="rId45"/>
    <p:sldId id="332" r:id="rId46"/>
    <p:sldId id="333" r:id="rId47"/>
    <p:sldId id="334" r:id="rId48"/>
    <p:sldId id="335" r:id="rId49"/>
    <p:sldId id="336" r:id="rId50"/>
    <p:sldId id="337" r:id="rId51"/>
    <p:sldId id="387" r:id="rId52"/>
    <p:sldId id="388" r:id="rId53"/>
    <p:sldId id="389" r:id="rId54"/>
    <p:sldId id="381" r:id="rId55"/>
    <p:sldId id="384" r:id="rId56"/>
    <p:sldId id="382" r:id="rId57"/>
    <p:sldId id="383" r:id="rId58"/>
    <p:sldId id="338" r:id="rId59"/>
    <p:sldId id="341" r:id="rId60"/>
    <p:sldId id="385" r:id="rId61"/>
    <p:sldId id="339" r:id="rId62"/>
    <p:sldId id="386" r:id="rId63"/>
    <p:sldId id="390" r:id="rId64"/>
    <p:sldId id="340" r:id="rId65"/>
    <p:sldId id="391" r:id="rId66"/>
    <p:sldId id="357" r:id="rId67"/>
    <p:sldId id="358" r:id="rId68"/>
    <p:sldId id="291" r:id="rId69"/>
    <p:sldId id="292" r:id="rId70"/>
    <p:sldId id="293" r:id="rId71"/>
    <p:sldId id="294" r:id="rId72"/>
    <p:sldId id="418" r:id="rId73"/>
    <p:sldId id="295" r:id="rId74"/>
    <p:sldId id="296" r:id="rId75"/>
    <p:sldId id="297" r:id="rId76"/>
    <p:sldId id="298" r:id="rId77"/>
    <p:sldId id="300" r:id="rId78"/>
    <p:sldId id="419" r:id="rId79"/>
    <p:sldId id="301" r:id="rId80"/>
    <p:sldId id="302" r:id="rId81"/>
    <p:sldId id="303" r:id="rId82"/>
    <p:sldId id="304" r:id="rId83"/>
    <p:sldId id="305" r:id="rId84"/>
    <p:sldId id="306" r:id="rId85"/>
    <p:sldId id="307" r:id="rId86"/>
    <p:sldId id="308" r:id="rId87"/>
    <p:sldId id="309" r:id="rId88"/>
    <p:sldId id="319" r:id="rId89"/>
    <p:sldId id="375" r:id="rId90"/>
    <p:sldId id="320" r:id="rId91"/>
    <p:sldId id="376" r:id="rId92"/>
    <p:sldId id="321" r:id="rId93"/>
    <p:sldId id="324" r:id="rId94"/>
    <p:sldId id="322" r:id="rId95"/>
    <p:sldId id="323" r:id="rId96"/>
    <p:sldId id="327" r:id="rId97"/>
    <p:sldId id="328" r:id="rId98"/>
    <p:sldId id="329" r:id="rId99"/>
    <p:sldId id="310" r:id="rId100"/>
    <p:sldId id="420" r:id="rId101"/>
    <p:sldId id="421" r:id="rId102"/>
    <p:sldId id="422" r:id="rId103"/>
    <p:sldId id="423" r:id="rId104"/>
    <p:sldId id="424" r:id="rId105"/>
    <p:sldId id="425" r:id="rId106"/>
    <p:sldId id="426" r:id="rId107"/>
    <p:sldId id="427" r:id="rId108"/>
    <p:sldId id="428" r:id="rId109"/>
    <p:sldId id="429" r:id="rId110"/>
    <p:sldId id="430" r:id="rId111"/>
    <p:sldId id="431" r:id="rId112"/>
    <p:sldId id="432" r:id="rId113"/>
    <p:sldId id="433" r:id="rId114"/>
    <p:sldId id="434" r:id="rId115"/>
    <p:sldId id="435" r:id="rId116"/>
    <p:sldId id="436" r:id="rId117"/>
    <p:sldId id="437" r:id="rId118"/>
    <p:sldId id="311" r:id="rId119"/>
    <p:sldId id="312" r:id="rId120"/>
    <p:sldId id="313" r:id="rId121"/>
    <p:sldId id="314" r:id="rId122"/>
    <p:sldId id="446" r:id="rId123"/>
    <p:sldId id="438" r:id="rId124"/>
    <p:sldId id="439" r:id="rId125"/>
    <p:sldId id="447" r:id="rId126"/>
    <p:sldId id="448" r:id="rId127"/>
    <p:sldId id="440" r:id="rId128"/>
    <p:sldId id="441" r:id="rId129"/>
    <p:sldId id="471" r:id="rId130"/>
    <p:sldId id="442" r:id="rId131"/>
    <p:sldId id="443" r:id="rId132"/>
    <p:sldId id="444" r:id="rId133"/>
    <p:sldId id="445" r:id="rId134"/>
    <p:sldId id="449" r:id="rId135"/>
    <p:sldId id="450" r:id="rId136"/>
    <p:sldId id="451" r:id="rId137"/>
    <p:sldId id="452" r:id="rId138"/>
    <p:sldId id="453" r:id="rId139"/>
    <p:sldId id="468" r:id="rId140"/>
    <p:sldId id="479" r:id="rId141"/>
    <p:sldId id="480" r:id="rId142"/>
    <p:sldId id="481" r:id="rId143"/>
    <p:sldId id="482" r:id="rId144"/>
    <p:sldId id="483" r:id="rId145"/>
    <p:sldId id="484" r:id="rId146"/>
    <p:sldId id="496" r:id="rId147"/>
    <p:sldId id="485" r:id="rId148"/>
    <p:sldId id="486" r:id="rId149"/>
    <p:sldId id="487" r:id="rId150"/>
    <p:sldId id="495" r:id="rId151"/>
    <p:sldId id="488" r:id="rId152"/>
    <p:sldId id="489" r:id="rId153"/>
    <p:sldId id="490" r:id="rId154"/>
    <p:sldId id="491" r:id="rId155"/>
    <p:sldId id="492" r:id="rId156"/>
    <p:sldId id="493" r:id="rId157"/>
    <p:sldId id="494" r:id="rId158"/>
    <p:sldId id="498" r:id="rId159"/>
    <p:sldId id="499" r:id="rId160"/>
    <p:sldId id="472" r:id="rId161"/>
    <p:sldId id="502" r:id="rId162"/>
    <p:sldId id="473" r:id="rId163"/>
    <p:sldId id="474" r:id="rId164"/>
    <p:sldId id="475" r:id="rId165"/>
    <p:sldId id="500" r:id="rId166"/>
    <p:sldId id="476" r:id="rId167"/>
    <p:sldId id="477" r:id="rId168"/>
    <p:sldId id="478" r:id="rId169"/>
    <p:sldId id="501" r:id="rId170"/>
    <p:sldId id="330" r:id="rId171"/>
    <p:sldId id="342" r:id="rId172"/>
    <p:sldId id="344" r:id="rId173"/>
    <p:sldId id="345" r:id="rId174"/>
    <p:sldId id="346" r:id="rId175"/>
    <p:sldId id="369" r:id="rId176"/>
    <p:sldId id="370" r:id="rId177"/>
    <p:sldId id="353" r:id="rId178"/>
    <p:sldId id="351" r:id="rId179"/>
    <p:sldId id="352" r:id="rId180"/>
    <p:sldId id="354" r:id="rId181"/>
    <p:sldId id="355" r:id="rId182"/>
    <p:sldId id="356" r:id="rId183"/>
    <p:sldId id="467" r:id="rId184"/>
    <p:sldId id="454" r:id="rId185"/>
    <p:sldId id="455" r:id="rId186"/>
    <p:sldId id="456" r:id="rId187"/>
    <p:sldId id="457" r:id="rId188"/>
    <p:sldId id="458" r:id="rId189"/>
    <p:sldId id="459" r:id="rId190"/>
    <p:sldId id="460" r:id="rId191"/>
    <p:sldId id="461" r:id="rId192"/>
    <p:sldId id="462" r:id="rId193"/>
    <p:sldId id="463" r:id="rId194"/>
    <p:sldId id="464" r:id="rId195"/>
    <p:sldId id="465" r:id="rId196"/>
    <p:sldId id="466" r:id="rId197"/>
    <p:sldId id="359" r:id="rId198"/>
    <p:sldId id="360" r:id="rId199"/>
    <p:sldId id="361" r:id="rId200"/>
    <p:sldId id="372" r:id="rId201"/>
    <p:sldId id="519" r:id="rId202"/>
    <p:sldId id="517" r:id="rId203"/>
    <p:sldId id="515" r:id="rId204"/>
    <p:sldId id="516" r:id="rId205"/>
    <p:sldId id="398" r:id="rId206"/>
    <p:sldId id="518" r:id="rId207"/>
    <p:sldId id="512" r:id="rId208"/>
    <p:sldId id="513" r:id="rId209"/>
    <p:sldId id="511" r:id="rId210"/>
    <p:sldId id="507" r:id="rId211"/>
    <p:sldId id="514" r:id="rId212"/>
    <p:sldId id="510" r:id="rId213"/>
    <p:sldId id="363" r:id="rId214"/>
    <p:sldId id="374" r:id="rId215"/>
    <p:sldId id="402" r:id="rId216"/>
    <p:sldId id="403" r:id="rId217"/>
    <p:sldId id="405" r:id="rId218"/>
    <p:sldId id="406" r:id="rId219"/>
    <p:sldId id="404" r:id="rId220"/>
    <p:sldId id="400" r:id="rId221"/>
    <p:sldId id="401" r:id="rId222"/>
    <p:sldId id="399" r:id="rId223"/>
    <p:sldId id="407" r:id="rId224"/>
    <p:sldId id="417" r:id="rId225"/>
    <p:sldId id="410" r:id="rId226"/>
    <p:sldId id="414" r:id="rId227"/>
    <p:sldId id="415" r:id="rId228"/>
    <p:sldId id="412" r:id="rId229"/>
    <p:sldId id="413" r:id="rId230"/>
    <p:sldId id="503" r:id="rId23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78508" autoAdjust="0"/>
  </p:normalViewPr>
  <p:slideViewPr>
    <p:cSldViewPr>
      <p:cViewPr varScale="1">
        <p:scale>
          <a:sx n="57" d="100"/>
          <a:sy n="57" d="100"/>
        </p:scale>
        <p:origin x="-174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heme" Target="theme/theme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6F166-8B64-49A6-9E1C-CC469052DD8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pPr rtl="1"/>
          <a:endParaRPr lang="fa-IR"/>
        </a:p>
      </dgm:t>
    </dgm:pt>
    <dgm:pt modelId="{79C42343-8FA2-47CA-B279-3E84CF23E498}">
      <dgm:prSet phldrT="[Text]"/>
      <dgm:spPr/>
      <dgm:t>
        <a:bodyPr/>
        <a:lstStyle/>
        <a:p>
          <a:pPr rtl="1"/>
          <a:r>
            <a:rPr lang="en-US" dirty="0" smtClean="0"/>
            <a:t>V</a:t>
          </a:r>
          <a:endParaRPr lang="fa-IR" dirty="0"/>
        </a:p>
      </dgm:t>
    </dgm:pt>
    <dgm:pt modelId="{BEB99E65-EDDC-4CC5-A514-A07AD67BD08E}" type="parTrans" cxnId="{DE96242B-ECEF-461D-8104-FC7612663BCF}">
      <dgm:prSet/>
      <dgm:spPr/>
      <dgm:t>
        <a:bodyPr/>
        <a:lstStyle/>
        <a:p>
          <a:pPr rtl="1"/>
          <a:endParaRPr lang="fa-IR"/>
        </a:p>
      </dgm:t>
    </dgm:pt>
    <dgm:pt modelId="{1DFE28E1-1A6D-4150-8DA0-062589C2221D}" type="sibTrans" cxnId="{DE96242B-ECEF-461D-8104-FC7612663BCF}">
      <dgm:prSet/>
      <dgm:spPr/>
      <dgm:t>
        <a:bodyPr/>
        <a:lstStyle/>
        <a:p>
          <a:pPr rtl="1"/>
          <a:endParaRPr lang="fa-IR"/>
        </a:p>
      </dgm:t>
    </dgm:pt>
    <dgm:pt modelId="{ACEDB03D-C074-4EDA-9FF0-DB6C2F41EE88}">
      <dgm:prSet phldrT="[Text]"/>
      <dgm:spPr/>
      <dgm:t>
        <a:bodyPr/>
        <a:lstStyle/>
        <a:p>
          <a:pPr rtl="1"/>
          <a:r>
            <a:rPr lang="fa-IR" dirty="0" smtClean="0"/>
            <a:t>ولتاژ</a:t>
          </a:r>
          <a:endParaRPr lang="fa-IR" dirty="0"/>
        </a:p>
      </dgm:t>
    </dgm:pt>
    <dgm:pt modelId="{E630832C-3FB3-4DCB-B5CE-54233A8D5D77}" type="parTrans" cxnId="{D3A00099-9AFE-419C-AE24-BFAFE4003EA9}">
      <dgm:prSet/>
      <dgm:spPr/>
      <dgm:t>
        <a:bodyPr/>
        <a:lstStyle/>
        <a:p>
          <a:pPr rtl="1"/>
          <a:endParaRPr lang="fa-IR"/>
        </a:p>
      </dgm:t>
    </dgm:pt>
    <dgm:pt modelId="{C543BA07-9BC1-4C99-8F45-228D2B62D63F}" type="sibTrans" cxnId="{D3A00099-9AFE-419C-AE24-BFAFE4003EA9}">
      <dgm:prSet/>
      <dgm:spPr/>
      <dgm:t>
        <a:bodyPr/>
        <a:lstStyle/>
        <a:p>
          <a:pPr rtl="1"/>
          <a:endParaRPr lang="fa-IR"/>
        </a:p>
      </dgm:t>
    </dgm:pt>
    <dgm:pt modelId="{2080E280-E153-4091-A362-A188AAE14255}">
      <dgm:prSet phldrT="[Text]"/>
      <dgm:spPr/>
      <dgm:t>
        <a:bodyPr/>
        <a:lstStyle/>
        <a:p>
          <a:pPr rtl="1"/>
          <a:r>
            <a:rPr lang="en-US" dirty="0" smtClean="0"/>
            <a:t>I</a:t>
          </a:r>
          <a:endParaRPr lang="fa-IR" dirty="0"/>
        </a:p>
      </dgm:t>
    </dgm:pt>
    <dgm:pt modelId="{5717CD3D-9E83-485A-B6D9-983CF9B19F70}" type="parTrans" cxnId="{FD34E933-9E3D-4FF7-AA3E-7C5ED5A8D0D6}">
      <dgm:prSet/>
      <dgm:spPr/>
      <dgm:t>
        <a:bodyPr/>
        <a:lstStyle/>
        <a:p>
          <a:pPr rtl="1"/>
          <a:endParaRPr lang="fa-IR"/>
        </a:p>
      </dgm:t>
    </dgm:pt>
    <dgm:pt modelId="{B11C9CF4-5AF7-4FEF-AB77-8E4D0485D150}" type="sibTrans" cxnId="{FD34E933-9E3D-4FF7-AA3E-7C5ED5A8D0D6}">
      <dgm:prSet/>
      <dgm:spPr/>
      <dgm:t>
        <a:bodyPr/>
        <a:lstStyle/>
        <a:p>
          <a:pPr rtl="1"/>
          <a:endParaRPr lang="fa-IR"/>
        </a:p>
      </dgm:t>
    </dgm:pt>
    <dgm:pt modelId="{2595CD96-CCA6-4C4B-A7E5-7BC86A66C8FC}">
      <dgm:prSet phldrT="[Text]"/>
      <dgm:spPr/>
      <dgm:t>
        <a:bodyPr/>
        <a:lstStyle/>
        <a:p>
          <a:pPr rtl="1"/>
          <a:r>
            <a:rPr lang="fa-IR" dirty="0" smtClean="0"/>
            <a:t>جریان</a:t>
          </a:r>
          <a:endParaRPr lang="fa-IR" dirty="0"/>
        </a:p>
      </dgm:t>
    </dgm:pt>
    <dgm:pt modelId="{1F0E172C-431A-446D-BBC3-F83DDD1C2E45}" type="parTrans" cxnId="{4907ABA7-1983-4B79-8D46-573B745D91FA}">
      <dgm:prSet/>
      <dgm:spPr/>
      <dgm:t>
        <a:bodyPr/>
        <a:lstStyle/>
        <a:p>
          <a:pPr rtl="1"/>
          <a:endParaRPr lang="fa-IR"/>
        </a:p>
      </dgm:t>
    </dgm:pt>
    <dgm:pt modelId="{611D7FBE-B03A-4B8A-8AE0-5A75E7E0F360}" type="sibTrans" cxnId="{4907ABA7-1983-4B79-8D46-573B745D91FA}">
      <dgm:prSet/>
      <dgm:spPr/>
      <dgm:t>
        <a:bodyPr/>
        <a:lstStyle/>
        <a:p>
          <a:pPr rtl="1"/>
          <a:endParaRPr lang="fa-IR"/>
        </a:p>
      </dgm:t>
    </dgm:pt>
    <dgm:pt modelId="{0529CE04-97B2-4797-A59B-6B8F5D8ECEBE}">
      <dgm:prSet phldrT="[Text]"/>
      <dgm:spPr/>
      <dgm:t>
        <a:bodyPr/>
        <a:lstStyle/>
        <a:p>
          <a:pPr rtl="1"/>
          <a:r>
            <a:rPr lang="en-US" dirty="0" smtClean="0"/>
            <a:t>R</a:t>
          </a:r>
          <a:endParaRPr lang="fa-IR" dirty="0"/>
        </a:p>
      </dgm:t>
    </dgm:pt>
    <dgm:pt modelId="{8E7B23F8-166B-4C81-86C5-FB39925A68A3}" type="parTrans" cxnId="{D6C36D5F-119C-45E6-B89F-D512FBE6FA37}">
      <dgm:prSet/>
      <dgm:spPr/>
      <dgm:t>
        <a:bodyPr/>
        <a:lstStyle/>
        <a:p>
          <a:pPr rtl="1"/>
          <a:endParaRPr lang="fa-IR"/>
        </a:p>
      </dgm:t>
    </dgm:pt>
    <dgm:pt modelId="{0500050D-33E1-4A54-8344-B950C0E27C96}" type="sibTrans" cxnId="{D6C36D5F-119C-45E6-B89F-D512FBE6FA37}">
      <dgm:prSet/>
      <dgm:spPr/>
      <dgm:t>
        <a:bodyPr/>
        <a:lstStyle/>
        <a:p>
          <a:pPr rtl="1"/>
          <a:endParaRPr lang="fa-IR"/>
        </a:p>
      </dgm:t>
    </dgm:pt>
    <dgm:pt modelId="{FED09731-9000-4E89-A617-CB7D6A7D14A1}">
      <dgm:prSet phldrT="[Text]"/>
      <dgm:spPr/>
      <dgm:t>
        <a:bodyPr/>
        <a:lstStyle/>
        <a:p>
          <a:pPr rtl="1"/>
          <a:r>
            <a:rPr lang="fa-IR" dirty="0" smtClean="0"/>
            <a:t>توان</a:t>
          </a:r>
          <a:endParaRPr lang="fa-IR" dirty="0"/>
        </a:p>
      </dgm:t>
    </dgm:pt>
    <dgm:pt modelId="{A0E35776-9D6B-4C14-BDDD-983DDAA9AC2E}" type="parTrans" cxnId="{B21DD6A2-E0DA-450A-BF31-BCF04C2FF000}">
      <dgm:prSet/>
      <dgm:spPr/>
      <dgm:t>
        <a:bodyPr/>
        <a:lstStyle/>
        <a:p>
          <a:pPr rtl="1"/>
          <a:endParaRPr lang="fa-IR"/>
        </a:p>
      </dgm:t>
    </dgm:pt>
    <dgm:pt modelId="{8E7B772F-ED87-446C-8722-EA5A62B4802D}" type="sibTrans" cxnId="{B21DD6A2-E0DA-450A-BF31-BCF04C2FF000}">
      <dgm:prSet/>
      <dgm:spPr/>
      <dgm:t>
        <a:bodyPr/>
        <a:lstStyle/>
        <a:p>
          <a:pPr rtl="1"/>
          <a:endParaRPr lang="fa-IR"/>
        </a:p>
      </dgm:t>
    </dgm:pt>
    <dgm:pt modelId="{15C59C40-6E2B-449D-B0A5-93616DDDB18B}">
      <dgm:prSet phldrT="[Text]"/>
      <dgm:spPr/>
      <dgm:t>
        <a:bodyPr/>
        <a:lstStyle/>
        <a:p>
          <a:pPr rtl="1"/>
          <a:r>
            <a:rPr lang="en-US" dirty="0" smtClean="0"/>
            <a:t>P</a:t>
          </a:r>
          <a:endParaRPr lang="fa-IR" dirty="0"/>
        </a:p>
      </dgm:t>
    </dgm:pt>
    <dgm:pt modelId="{B216204E-2938-4FB2-A8B4-F63F5C229FCD}" type="parTrans" cxnId="{7647CAE4-DCB4-4CAB-8B5A-72AEABF97BB3}">
      <dgm:prSet/>
      <dgm:spPr/>
      <dgm:t>
        <a:bodyPr/>
        <a:lstStyle/>
        <a:p>
          <a:pPr rtl="1"/>
          <a:endParaRPr lang="fa-IR"/>
        </a:p>
      </dgm:t>
    </dgm:pt>
    <dgm:pt modelId="{F1DCE48F-3F48-4884-9819-C8DC9C69F785}" type="sibTrans" cxnId="{7647CAE4-DCB4-4CAB-8B5A-72AEABF97BB3}">
      <dgm:prSet/>
      <dgm:spPr/>
      <dgm:t>
        <a:bodyPr/>
        <a:lstStyle/>
        <a:p>
          <a:pPr rtl="1"/>
          <a:endParaRPr lang="fa-IR"/>
        </a:p>
      </dgm:t>
    </dgm:pt>
    <dgm:pt modelId="{72308E98-3DF4-4CE5-85A4-0D831A34E5C5}">
      <dgm:prSet/>
      <dgm:spPr/>
      <dgm:t>
        <a:bodyPr/>
        <a:lstStyle/>
        <a:p>
          <a:pPr rtl="1"/>
          <a:r>
            <a:rPr lang="fa-IR" dirty="0" smtClean="0"/>
            <a:t>مقاومت</a:t>
          </a:r>
          <a:endParaRPr lang="fa-IR" dirty="0"/>
        </a:p>
      </dgm:t>
    </dgm:pt>
    <dgm:pt modelId="{EF826381-63FB-4951-B1AB-AD86F37D285A}" type="parTrans" cxnId="{C73E70CD-B0C5-46F3-B84D-86F3F12A0645}">
      <dgm:prSet/>
      <dgm:spPr/>
      <dgm:t>
        <a:bodyPr/>
        <a:lstStyle/>
        <a:p>
          <a:pPr rtl="1"/>
          <a:endParaRPr lang="fa-IR"/>
        </a:p>
      </dgm:t>
    </dgm:pt>
    <dgm:pt modelId="{B4407BFF-C8D6-44EF-96D1-6FE966755E52}" type="sibTrans" cxnId="{C73E70CD-B0C5-46F3-B84D-86F3F12A0645}">
      <dgm:prSet/>
      <dgm:spPr/>
      <dgm:t>
        <a:bodyPr/>
        <a:lstStyle/>
        <a:p>
          <a:pPr rtl="1"/>
          <a:endParaRPr lang="fa-IR"/>
        </a:p>
      </dgm:t>
    </dgm:pt>
    <dgm:pt modelId="{062D2262-6E36-462C-9B5D-C4EB1566217D}" type="pres">
      <dgm:prSet presAssocID="{10A6F166-8B64-49A6-9E1C-CC469052DD8C}" presName="linearFlow" presStyleCnt="0">
        <dgm:presLayoutVars>
          <dgm:dir/>
          <dgm:animLvl val="lvl"/>
          <dgm:resizeHandles val="exact"/>
        </dgm:presLayoutVars>
      </dgm:prSet>
      <dgm:spPr/>
      <dgm:t>
        <a:bodyPr/>
        <a:lstStyle/>
        <a:p>
          <a:pPr rtl="1"/>
          <a:endParaRPr lang="fa-IR"/>
        </a:p>
      </dgm:t>
    </dgm:pt>
    <dgm:pt modelId="{59F06DAD-D46C-4CF5-82D4-9BE0462ED7C0}" type="pres">
      <dgm:prSet presAssocID="{79C42343-8FA2-47CA-B279-3E84CF23E498}" presName="composite" presStyleCnt="0"/>
      <dgm:spPr/>
    </dgm:pt>
    <dgm:pt modelId="{DC5000D3-61DE-48DD-8013-B4E52A0578C4}" type="pres">
      <dgm:prSet presAssocID="{79C42343-8FA2-47CA-B279-3E84CF23E498}" presName="parentText" presStyleLbl="alignNode1" presStyleIdx="0" presStyleCnt="4">
        <dgm:presLayoutVars>
          <dgm:chMax val="1"/>
          <dgm:bulletEnabled val="1"/>
        </dgm:presLayoutVars>
      </dgm:prSet>
      <dgm:spPr/>
      <dgm:t>
        <a:bodyPr/>
        <a:lstStyle/>
        <a:p>
          <a:pPr rtl="1"/>
          <a:endParaRPr lang="fa-IR"/>
        </a:p>
      </dgm:t>
    </dgm:pt>
    <dgm:pt modelId="{F8904EDF-4DF6-4526-8CA1-5AC7EBF75808}" type="pres">
      <dgm:prSet presAssocID="{79C42343-8FA2-47CA-B279-3E84CF23E498}" presName="descendantText" presStyleLbl="alignAcc1" presStyleIdx="0" presStyleCnt="4">
        <dgm:presLayoutVars>
          <dgm:bulletEnabled val="1"/>
        </dgm:presLayoutVars>
      </dgm:prSet>
      <dgm:spPr/>
      <dgm:t>
        <a:bodyPr/>
        <a:lstStyle/>
        <a:p>
          <a:pPr rtl="1"/>
          <a:endParaRPr lang="fa-IR"/>
        </a:p>
      </dgm:t>
    </dgm:pt>
    <dgm:pt modelId="{10748034-7A84-48FA-9069-22FB12C20CF7}" type="pres">
      <dgm:prSet presAssocID="{1DFE28E1-1A6D-4150-8DA0-062589C2221D}" presName="sp" presStyleCnt="0"/>
      <dgm:spPr/>
    </dgm:pt>
    <dgm:pt modelId="{8CE6D82A-DB4D-486B-8749-15B76AB12382}" type="pres">
      <dgm:prSet presAssocID="{2080E280-E153-4091-A362-A188AAE14255}" presName="composite" presStyleCnt="0"/>
      <dgm:spPr/>
    </dgm:pt>
    <dgm:pt modelId="{0F519E24-DA94-4E9B-B2F8-E907EEAF4608}" type="pres">
      <dgm:prSet presAssocID="{2080E280-E153-4091-A362-A188AAE14255}" presName="parentText" presStyleLbl="alignNode1" presStyleIdx="1" presStyleCnt="4">
        <dgm:presLayoutVars>
          <dgm:chMax val="1"/>
          <dgm:bulletEnabled val="1"/>
        </dgm:presLayoutVars>
      </dgm:prSet>
      <dgm:spPr/>
      <dgm:t>
        <a:bodyPr/>
        <a:lstStyle/>
        <a:p>
          <a:pPr rtl="1"/>
          <a:endParaRPr lang="fa-IR"/>
        </a:p>
      </dgm:t>
    </dgm:pt>
    <dgm:pt modelId="{40DBD124-581E-420B-AEC2-E08FE49BCBE6}" type="pres">
      <dgm:prSet presAssocID="{2080E280-E153-4091-A362-A188AAE14255}" presName="descendantText" presStyleLbl="alignAcc1" presStyleIdx="1" presStyleCnt="4">
        <dgm:presLayoutVars>
          <dgm:bulletEnabled val="1"/>
        </dgm:presLayoutVars>
      </dgm:prSet>
      <dgm:spPr/>
      <dgm:t>
        <a:bodyPr/>
        <a:lstStyle/>
        <a:p>
          <a:pPr rtl="1"/>
          <a:endParaRPr lang="fa-IR"/>
        </a:p>
      </dgm:t>
    </dgm:pt>
    <dgm:pt modelId="{99318A7D-7E70-449A-8F3E-E02B6DB0FDE0}" type="pres">
      <dgm:prSet presAssocID="{B11C9CF4-5AF7-4FEF-AB77-8E4D0485D150}" presName="sp" presStyleCnt="0"/>
      <dgm:spPr/>
    </dgm:pt>
    <dgm:pt modelId="{3820887C-90C4-4C30-8D5A-3A123F2E5D9C}" type="pres">
      <dgm:prSet presAssocID="{0529CE04-97B2-4797-A59B-6B8F5D8ECEBE}" presName="composite" presStyleCnt="0"/>
      <dgm:spPr/>
    </dgm:pt>
    <dgm:pt modelId="{C9D67D2C-4E98-4348-AD5C-2221214C8576}" type="pres">
      <dgm:prSet presAssocID="{0529CE04-97B2-4797-A59B-6B8F5D8ECEBE}" presName="parentText" presStyleLbl="alignNode1" presStyleIdx="2" presStyleCnt="4">
        <dgm:presLayoutVars>
          <dgm:chMax val="1"/>
          <dgm:bulletEnabled val="1"/>
        </dgm:presLayoutVars>
      </dgm:prSet>
      <dgm:spPr/>
      <dgm:t>
        <a:bodyPr/>
        <a:lstStyle/>
        <a:p>
          <a:pPr rtl="1"/>
          <a:endParaRPr lang="fa-IR"/>
        </a:p>
      </dgm:t>
    </dgm:pt>
    <dgm:pt modelId="{3AEC7875-C858-4713-91B8-431F63EA8209}" type="pres">
      <dgm:prSet presAssocID="{0529CE04-97B2-4797-A59B-6B8F5D8ECEBE}" presName="descendantText" presStyleLbl="alignAcc1" presStyleIdx="2" presStyleCnt="4">
        <dgm:presLayoutVars>
          <dgm:bulletEnabled val="1"/>
        </dgm:presLayoutVars>
      </dgm:prSet>
      <dgm:spPr/>
      <dgm:t>
        <a:bodyPr/>
        <a:lstStyle/>
        <a:p>
          <a:pPr rtl="1"/>
          <a:endParaRPr lang="fa-IR"/>
        </a:p>
      </dgm:t>
    </dgm:pt>
    <dgm:pt modelId="{574EFD55-BEB2-4640-AA29-3A87CBCEB780}" type="pres">
      <dgm:prSet presAssocID="{0500050D-33E1-4A54-8344-B950C0E27C96}" presName="sp" presStyleCnt="0"/>
      <dgm:spPr/>
    </dgm:pt>
    <dgm:pt modelId="{61182B64-7E3B-471B-9515-2DA3AB7708BD}" type="pres">
      <dgm:prSet presAssocID="{15C59C40-6E2B-449D-B0A5-93616DDDB18B}" presName="composite" presStyleCnt="0"/>
      <dgm:spPr/>
    </dgm:pt>
    <dgm:pt modelId="{28C57711-A164-4A70-9956-185FBC758950}" type="pres">
      <dgm:prSet presAssocID="{15C59C40-6E2B-449D-B0A5-93616DDDB18B}" presName="parentText" presStyleLbl="alignNode1" presStyleIdx="3" presStyleCnt="4">
        <dgm:presLayoutVars>
          <dgm:chMax val="1"/>
          <dgm:bulletEnabled val="1"/>
        </dgm:presLayoutVars>
      </dgm:prSet>
      <dgm:spPr/>
      <dgm:t>
        <a:bodyPr/>
        <a:lstStyle/>
        <a:p>
          <a:pPr rtl="1"/>
          <a:endParaRPr lang="fa-IR"/>
        </a:p>
      </dgm:t>
    </dgm:pt>
    <dgm:pt modelId="{14C23CB3-8E44-474D-AB6D-DCE06ECE481F}" type="pres">
      <dgm:prSet presAssocID="{15C59C40-6E2B-449D-B0A5-93616DDDB18B}" presName="descendantText" presStyleLbl="alignAcc1" presStyleIdx="3" presStyleCnt="4">
        <dgm:presLayoutVars>
          <dgm:bulletEnabled val="1"/>
        </dgm:presLayoutVars>
      </dgm:prSet>
      <dgm:spPr/>
      <dgm:t>
        <a:bodyPr/>
        <a:lstStyle/>
        <a:p>
          <a:pPr rtl="1"/>
          <a:endParaRPr lang="fa-IR"/>
        </a:p>
      </dgm:t>
    </dgm:pt>
  </dgm:ptLst>
  <dgm:cxnLst>
    <dgm:cxn modelId="{4907ABA7-1983-4B79-8D46-573B745D91FA}" srcId="{2080E280-E153-4091-A362-A188AAE14255}" destId="{2595CD96-CCA6-4C4B-A7E5-7BC86A66C8FC}" srcOrd="0" destOrd="0" parTransId="{1F0E172C-431A-446D-BBC3-F83DDD1C2E45}" sibTransId="{611D7FBE-B03A-4B8A-8AE0-5A75E7E0F360}"/>
    <dgm:cxn modelId="{FD34E933-9E3D-4FF7-AA3E-7C5ED5A8D0D6}" srcId="{10A6F166-8B64-49A6-9E1C-CC469052DD8C}" destId="{2080E280-E153-4091-A362-A188AAE14255}" srcOrd="1" destOrd="0" parTransId="{5717CD3D-9E83-485A-B6D9-983CF9B19F70}" sibTransId="{B11C9CF4-5AF7-4FEF-AB77-8E4D0485D150}"/>
    <dgm:cxn modelId="{D3A00099-9AFE-419C-AE24-BFAFE4003EA9}" srcId="{79C42343-8FA2-47CA-B279-3E84CF23E498}" destId="{ACEDB03D-C074-4EDA-9FF0-DB6C2F41EE88}" srcOrd="0" destOrd="0" parTransId="{E630832C-3FB3-4DCB-B5CE-54233A8D5D77}" sibTransId="{C543BA07-9BC1-4C99-8F45-228D2B62D63F}"/>
    <dgm:cxn modelId="{C73E70CD-B0C5-46F3-B84D-86F3F12A0645}" srcId="{0529CE04-97B2-4797-A59B-6B8F5D8ECEBE}" destId="{72308E98-3DF4-4CE5-85A4-0D831A34E5C5}" srcOrd="0" destOrd="0" parTransId="{EF826381-63FB-4951-B1AB-AD86F37D285A}" sibTransId="{B4407BFF-C8D6-44EF-96D1-6FE966755E52}"/>
    <dgm:cxn modelId="{97BBD3D3-3FD2-4D5E-B242-FB29233ABA03}" type="presOf" srcId="{ACEDB03D-C074-4EDA-9FF0-DB6C2F41EE88}" destId="{F8904EDF-4DF6-4526-8CA1-5AC7EBF75808}" srcOrd="0" destOrd="0" presId="urn:microsoft.com/office/officeart/2005/8/layout/chevron2"/>
    <dgm:cxn modelId="{B21DD6A2-E0DA-450A-BF31-BCF04C2FF000}" srcId="{15C59C40-6E2B-449D-B0A5-93616DDDB18B}" destId="{FED09731-9000-4E89-A617-CB7D6A7D14A1}" srcOrd="0" destOrd="0" parTransId="{A0E35776-9D6B-4C14-BDDD-983DDAA9AC2E}" sibTransId="{8E7B772F-ED87-446C-8722-EA5A62B4802D}"/>
    <dgm:cxn modelId="{7E455D21-ABE8-430D-A0DA-EF0C9D980505}" type="presOf" srcId="{0529CE04-97B2-4797-A59B-6B8F5D8ECEBE}" destId="{C9D67D2C-4E98-4348-AD5C-2221214C8576}" srcOrd="0" destOrd="0" presId="urn:microsoft.com/office/officeart/2005/8/layout/chevron2"/>
    <dgm:cxn modelId="{E3C48FAF-38B2-4E49-BEE2-88B7784CCF28}" type="presOf" srcId="{10A6F166-8B64-49A6-9E1C-CC469052DD8C}" destId="{062D2262-6E36-462C-9B5D-C4EB1566217D}" srcOrd="0" destOrd="0" presId="urn:microsoft.com/office/officeart/2005/8/layout/chevron2"/>
    <dgm:cxn modelId="{D6C36D5F-119C-45E6-B89F-D512FBE6FA37}" srcId="{10A6F166-8B64-49A6-9E1C-CC469052DD8C}" destId="{0529CE04-97B2-4797-A59B-6B8F5D8ECEBE}" srcOrd="2" destOrd="0" parTransId="{8E7B23F8-166B-4C81-86C5-FB39925A68A3}" sibTransId="{0500050D-33E1-4A54-8344-B950C0E27C96}"/>
    <dgm:cxn modelId="{CB928C5D-BDF9-4D59-AF34-55F3ADD32D02}" type="presOf" srcId="{2080E280-E153-4091-A362-A188AAE14255}" destId="{0F519E24-DA94-4E9B-B2F8-E907EEAF4608}" srcOrd="0" destOrd="0" presId="urn:microsoft.com/office/officeart/2005/8/layout/chevron2"/>
    <dgm:cxn modelId="{99B55F1A-0B46-4099-94F8-D82F9522DA8F}" type="presOf" srcId="{72308E98-3DF4-4CE5-85A4-0D831A34E5C5}" destId="{3AEC7875-C858-4713-91B8-431F63EA8209}" srcOrd="0" destOrd="0" presId="urn:microsoft.com/office/officeart/2005/8/layout/chevron2"/>
    <dgm:cxn modelId="{7647CAE4-DCB4-4CAB-8B5A-72AEABF97BB3}" srcId="{10A6F166-8B64-49A6-9E1C-CC469052DD8C}" destId="{15C59C40-6E2B-449D-B0A5-93616DDDB18B}" srcOrd="3" destOrd="0" parTransId="{B216204E-2938-4FB2-A8B4-F63F5C229FCD}" sibTransId="{F1DCE48F-3F48-4884-9819-C8DC9C69F785}"/>
    <dgm:cxn modelId="{7268F9F5-4BE3-4F4A-B8E5-2A5321FACBED}" type="presOf" srcId="{2595CD96-CCA6-4C4B-A7E5-7BC86A66C8FC}" destId="{40DBD124-581E-420B-AEC2-E08FE49BCBE6}" srcOrd="0" destOrd="0" presId="urn:microsoft.com/office/officeart/2005/8/layout/chevron2"/>
    <dgm:cxn modelId="{7149A3C0-52ED-40AD-9203-332BFB06A235}" type="presOf" srcId="{FED09731-9000-4E89-A617-CB7D6A7D14A1}" destId="{14C23CB3-8E44-474D-AB6D-DCE06ECE481F}" srcOrd="0" destOrd="0" presId="urn:microsoft.com/office/officeart/2005/8/layout/chevron2"/>
    <dgm:cxn modelId="{37A63403-C034-4B13-82A3-00C323D784DC}" type="presOf" srcId="{79C42343-8FA2-47CA-B279-3E84CF23E498}" destId="{DC5000D3-61DE-48DD-8013-B4E52A0578C4}" srcOrd="0" destOrd="0" presId="urn:microsoft.com/office/officeart/2005/8/layout/chevron2"/>
    <dgm:cxn modelId="{16627DCA-A30D-4D5A-8863-D5928EB726F1}" type="presOf" srcId="{15C59C40-6E2B-449D-B0A5-93616DDDB18B}" destId="{28C57711-A164-4A70-9956-185FBC758950}" srcOrd="0" destOrd="0" presId="urn:microsoft.com/office/officeart/2005/8/layout/chevron2"/>
    <dgm:cxn modelId="{DE96242B-ECEF-461D-8104-FC7612663BCF}" srcId="{10A6F166-8B64-49A6-9E1C-CC469052DD8C}" destId="{79C42343-8FA2-47CA-B279-3E84CF23E498}" srcOrd="0" destOrd="0" parTransId="{BEB99E65-EDDC-4CC5-A514-A07AD67BD08E}" sibTransId="{1DFE28E1-1A6D-4150-8DA0-062589C2221D}"/>
    <dgm:cxn modelId="{CA2CD055-29EE-4852-802E-47B5CC4CCFA8}" type="presParOf" srcId="{062D2262-6E36-462C-9B5D-C4EB1566217D}" destId="{59F06DAD-D46C-4CF5-82D4-9BE0462ED7C0}" srcOrd="0" destOrd="0" presId="urn:microsoft.com/office/officeart/2005/8/layout/chevron2"/>
    <dgm:cxn modelId="{508923EC-AE8A-4963-8426-77C8308770FB}" type="presParOf" srcId="{59F06DAD-D46C-4CF5-82D4-9BE0462ED7C0}" destId="{DC5000D3-61DE-48DD-8013-B4E52A0578C4}" srcOrd="0" destOrd="0" presId="urn:microsoft.com/office/officeart/2005/8/layout/chevron2"/>
    <dgm:cxn modelId="{59598D65-3D9E-46E4-981C-3CDF24C3E8CD}" type="presParOf" srcId="{59F06DAD-D46C-4CF5-82D4-9BE0462ED7C0}" destId="{F8904EDF-4DF6-4526-8CA1-5AC7EBF75808}" srcOrd="1" destOrd="0" presId="urn:microsoft.com/office/officeart/2005/8/layout/chevron2"/>
    <dgm:cxn modelId="{15B0A407-7982-41AB-8293-6282CD7790C2}" type="presParOf" srcId="{062D2262-6E36-462C-9B5D-C4EB1566217D}" destId="{10748034-7A84-48FA-9069-22FB12C20CF7}" srcOrd="1" destOrd="0" presId="urn:microsoft.com/office/officeart/2005/8/layout/chevron2"/>
    <dgm:cxn modelId="{EE5CD06E-2CA8-44A0-90B9-B41F0B6503A3}" type="presParOf" srcId="{062D2262-6E36-462C-9B5D-C4EB1566217D}" destId="{8CE6D82A-DB4D-486B-8749-15B76AB12382}" srcOrd="2" destOrd="0" presId="urn:microsoft.com/office/officeart/2005/8/layout/chevron2"/>
    <dgm:cxn modelId="{C15F981F-3528-40F6-88A4-5D6DBE632FAD}" type="presParOf" srcId="{8CE6D82A-DB4D-486B-8749-15B76AB12382}" destId="{0F519E24-DA94-4E9B-B2F8-E907EEAF4608}" srcOrd="0" destOrd="0" presId="urn:microsoft.com/office/officeart/2005/8/layout/chevron2"/>
    <dgm:cxn modelId="{9E772EE7-EF52-4A97-92DF-9151F8511818}" type="presParOf" srcId="{8CE6D82A-DB4D-486B-8749-15B76AB12382}" destId="{40DBD124-581E-420B-AEC2-E08FE49BCBE6}" srcOrd="1" destOrd="0" presId="urn:microsoft.com/office/officeart/2005/8/layout/chevron2"/>
    <dgm:cxn modelId="{C56FF8F1-8789-42F0-A62C-FA879542975C}" type="presParOf" srcId="{062D2262-6E36-462C-9B5D-C4EB1566217D}" destId="{99318A7D-7E70-449A-8F3E-E02B6DB0FDE0}" srcOrd="3" destOrd="0" presId="urn:microsoft.com/office/officeart/2005/8/layout/chevron2"/>
    <dgm:cxn modelId="{3D52DE53-6B90-4581-8142-819D6EEC7CA2}" type="presParOf" srcId="{062D2262-6E36-462C-9B5D-C4EB1566217D}" destId="{3820887C-90C4-4C30-8D5A-3A123F2E5D9C}" srcOrd="4" destOrd="0" presId="urn:microsoft.com/office/officeart/2005/8/layout/chevron2"/>
    <dgm:cxn modelId="{77FE013C-56C2-46F2-BA14-7A3B4B97E627}" type="presParOf" srcId="{3820887C-90C4-4C30-8D5A-3A123F2E5D9C}" destId="{C9D67D2C-4E98-4348-AD5C-2221214C8576}" srcOrd="0" destOrd="0" presId="urn:microsoft.com/office/officeart/2005/8/layout/chevron2"/>
    <dgm:cxn modelId="{539D797C-D763-449D-B3EF-F4CBED841C02}" type="presParOf" srcId="{3820887C-90C4-4C30-8D5A-3A123F2E5D9C}" destId="{3AEC7875-C858-4713-91B8-431F63EA8209}" srcOrd="1" destOrd="0" presId="urn:microsoft.com/office/officeart/2005/8/layout/chevron2"/>
    <dgm:cxn modelId="{C80DE8DD-E8AD-4835-8974-19EB80455706}" type="presParOf" srcId="{062D2262-6E36-462C-9B5D-C4EB1566217D}" destId="{574EFD55-BEB2-4640-AA29-3A87CBCEB780}" srcOrd="5" destOrd="0" presId="urn:microsoft.com/office/officeart/2005/8/layout/chevron2"/>
    <dgm:cxn modelId="{19EEE09F-9491-4A1C-BF4F-3157D0C34581}" type="presParOf" srcId="{062D2262-6E36-462C-9B5D-C4EB1566217D}" destId="{61182B64-7E3B-471B-9515-2DA3AB7708BD}" srcOrd="6" destOrd="0" presId="urn:microsoft.com/office/officeart/2005/8/layout/chevron2"/>
    <dgm:cxn modelId="{0174A3B8-630E-4EA2-A846-777AFABB593E}" type="presParOf" srcId="{61182B64-7E3B-471B-9515-2DA3AB7708BD}" destId="{28C57711-A164-4A70-9956-185FBC758950}" srcOrd="0" destOrd="0" presId="urn:microsoft.com/office/officeart/2005/8/layout/chevron2"/>
    <dgm:cxn modelId="{0D29B0FD-404A-4590-92AB-C8CF05C3069A}" type="presParOf" srcId="{61182B64-7E3B-471B-9515-2DA3AB7708BD}" destId="{14C23CB3-8E44-474D-AB6D-DCE06ECE481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000D3-61DE-48DD-8013-B4E52A0578C4}">
      <dsp:nvSpPr>
        <dsp:cNvPr id="0" name=""/>
        <dsp:cNvSpPr/>
      </dsp:nvSpPr>
      <dsp:spPr>
        <a:xfrm rot="5400000">
          <a:off x="-185966" y="189497"/>
          <a:ext cx="1239777" cy="8678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smtClean="0"/>
            <a:t>V</a:t>
          </a:r>
          <a:endParaRPr lang="fa-IR" sz="2400" kern="1200" dirty="0"/>
        </a:p>
      </dsp:txBody>
      <dsp:txXfrm rot="-5400000">
        <a:off x="1" y="437452"/>
        <a:ext cx="867844" cy="371933"/>
      </dsp:txXfrm>
    </dsp:sp>
    <dsp:sp modelId="{F8904EDF-4DF6-4526-8CA1-5AC7EBF75808}">
      <dsp:nvSpPr>
        <dsp:cNvPr id="0" name=""/>
        <dsp:cNvSpPr/>
      </dsp:nvSpPr>
      <dsp:spPr>
        <a:xfrm rot="5400000">
          <a:off x="4145794" y="-3274419"/>
          <a:ext cx="805855" cy="73617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0" tIns="31750" rIns="31750" bIns="31750" numCol="1" spcCol="1270" anchor="ctr" anchorCtr="0">
          <a:noAutofit/>
        </a:bodyPr>
        <a:lstStyle/>
        <a:p>
          <a:pPr marL="285750" lvl="1" indent="-285750" algn="r" defTabSz="2222500" rtl="1">
            <a:lnSpc>
              <a:spcPct val="90000"/>
            </a:lnSpc>
            <a:spcBef>
              <a:spcPct val="0"/>
            </a:spcBef>
            <a:spcAft>
              <a:spcPct val="15000"/>
            </a:spcAft>
            <a:buChar char="••"/>
          </a:pPr>
          <a:r>
            <a:rPr lang="fa-IR" sz="5000" kern="1200" dirty="0" smtClean="0"/>
            <a:t>ولتاژ</a:t>
          </a:r>
          <a:endParaRPr lang="fa-IR" sz="5000" kern="1200" dirty="0"/>
        </a:p>
      </dsp:txBody>
      <dsp:txXfrm rot="-5400000">
        <a:off x="867845" y="42869"/>
        <a:ext cx="7322416" cy="727177"/>
      </dsp:txXfrm>
    </dsp:sp>
    <dsp:sp modelId="{0F519E24-DA94-4E9B-B2F8-E907EEAF4608}">
      <dsp:nvSpPr>
        <dsp:cNvPr id="0" name=""/>
        <dsp:cNvSpPr/>
      </dsp:nvSpPr>
      <dsp:spPr>
        <a:xfrm rot="5400000">
          <a:off x="-185966" y="1282538"/>
          <a:ext cx="1239777" cy="8678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smtClean="0"/>
            <a:t>I</a:t>
          </a:r>
          <a:endParaRPr lang="fa-IR" sz="2400" kern="1200" dirty="0"/>
        </a:p>
      </dsp:txBody>
      <dsp:txXfrm rot="-5400000">
        <a:off x="1" y="1530493"/>
        <a:ext cx="867844" cy="371933"/>
      </dsp:txXfrm>
    </dsp:sp>
    <dsp:sp modelId="{40DBD124-581E-420B-AEC2-E08FE49BCBE6}">
      <dsp:nvSpPr>
        <dsp:cNvPr id="0" name=""/>
        <dsp:cNvSpPr/>
      </dsp:nvSpPr>
      <dsp:spPr>
        <a:xfrm rot="5400000">
          <a:off x="4145794" y="-2181378"/>
          <a:ext cx="805855" cy="73617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0" tIns="31750" rIns="31750" bIns="31750" numCol="1" spcCol="1270" anchor="ctr" anchorCtr="0">
          <a:noAutofit/>
        </a:bodyPr>
        <a:lstStyle/>
        <a:p>
          <a:pPr marL="285750" lvl="1" indent="-285750" algn="r" defTabSz="2222500" rtl="1">
            <a:lnSpc>
              <a:spcPct val="90000"/>
            </a:lnSpc>
            <a:spcBef>
              <a:spcPct val="0"/>
            </a:spcBef>
            <a:spcAft>
              <a:spcPct val="15000"/>
            </a:spcAft>
            <a:buChar char="••"/>
          </a:pPr>
          <a:r>
            <a:rPr lang="fa-IR" sz="5000" kern="1200" dirty="0" smtClean="0"/>
            <a:t>جریان</a:t>
          </a:r>
          <a:endParaRPr lang="fa-IR" sz="5000" kern="1200" dirty="0"/>
        </a:p>
      </dsp:txBody>
      <dsp:txXfrm rot="-5400000">
        <a:off x="867845" y="1135910"/>
        <a:ext cx="7322416" cy="727177"/>
      </dsp:txXfrm>
    </dsp:sp>
    <dsp:sp modelId="{C9D67D2C-4E98-4348-AD5C-2221214C8576}">
      <dsp:nvSpPr>
        <dsp:cNvPr id="0" name=""/>
        <dsp:cNvSpPr/>
      </dsp:nvSpPr>
      <dsp:spPr>
        <a:xfrm rot="5400000">
          <a:off x="-185966" y="2375579"/>
          <a:ext cx="1239777" cy="8678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smtClean="0"/>
            <a:t>R</a:t>
          </a:r>
          <a:endParaRPr lang="fa-IR" sz="2400" kern="1200" dirty="0"/>
        </a:p>
      </dsp:txBody>
      <dsp:txXfrm rot="-5400000">
        <a:off x="1" y="2623534"/>
        <a:ext cx="867844" cy="371933"/>
      </dsp:txXfrm>
    </dsp:sp>
    <dsp:sp modelId="{3AEC7875-C858-4713-91B8-431F63EA8209}">
      <dsp:nvSpPr>
        <dsp:cNvPr id="0" name=""/>
        <dsp:cNvSpPr/>
      </dsp:nvSpPr>
      <dsp:spPr>
        <a:xfrm rot="5400000">
          <a:off x="4145794" y="-1088336"/>
          <a:ext cx="805855" cy="73617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0" tIns="31750" rIns="31750" bIns="31750" numCol="1" spcCol="1270" anchor="ctr" anchorCtr="0">
          <a:noAutofit/>
        </a:bodyPr>
        <a:lstStyle/>
        <a:p>
          <a:pPr marL="285750" lvl="1" indent="-285750" algn="r" defTabSz="2222500" rtl="1">
            <a:lnSpc>
              <a:spcPct val="90000"/>
            </a:lnSpc>
            <a:spcBef>
              <a:spcPct val="0"/>
            </a:spcBef>
            <a:spcAft>
              <a:spcPct val="15000"/>
            </a:spcAft>
            <a:buChar char="••"/>
          </a:pPr>
          <a:r>
            <a:rPr lang="fa-IR" sz="5000" kern="1200" dirty="0" smtClean="0"/>
            <a:t>مقاومت</a:t>
          </a:r>
          <a:endParaRPr lang="fa-IR" sz="5000" kern="1200" dirty="0"/>
        </a:p>
      </dsp:txBody>
      <dsp:txXfrm rot="-5400000">
        <a:off x="867845" y="2228952"/>
        <a:ext cx="7322416" cy="727177"/>
      </dsp:txXfrm>
    </dsp:sp>
    <dsp:sp modelId="{28C57711-A164-4A70-9956-185FBC758950}">
      <dsp:nvSpPr>
        <dsp:cNvPr id="0" name=""/>
        <dsp:cNvSpPr/>
      </dsp:nvSpPr>
      <dsp:spPr>
        <a:xfrm rot="5400000">
          <a:off x="-185966" y="3468621"/>
          <a:ext cx="1239777" cy="8678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en-US" sz="2400" kern="1200" dirty="0" smtClean="0"/>
            <a:t>P</a:t>
          </a:r>
          <a:endParaRPr lang="fa-IR" sz="2400" kern="1200" dirty="0"/>
        </a:p>
      </dsp:txBody>
      <dsp:txXfrm rot="-5400000">
        <a:off x="1" y="3716576"/>
        <a:ext cx="867844" cy="371933"/>
      </dsp:txXfrm>
    </dsp:sp>
    <dsp:sp modelId="{14C23CB3-8E44-474D-AB6D-DCE06ECE481F}">
      <dsp:nvSpPr>
        <dsp:cNvPr id="0" name=""/>
        <dsp:cNvSpPr/>
      </dsp:nvSpPr>
      <dsp:spPr>
        <a:xfrm rot="5400000">
          <a:off x="4145794" y="4704"/>
          <a:ext cx="805855" cy="73617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0" tIns="31750" rIns="31750" bIns="31750" numCol="1" spcCol="1270" anchor="ctr" anchorCtr="0">
          <a:noAutofit/>
        </a:bodyPr>
        <a:lstStyle/>
        <a:p>
          <a:pPr marL="285750" lvl="1" indent="-285750" algn="r" defTabSz="2222500" rtl="1">
            <a:lnSpc>
              <a:spcPct val="90000"/>
            </a:lnSpc>
            <a:spcBef>
              <a:spcPct val="0"/>
            </a:spcBef>
            <a:spcAft>
              <a:spcPct val="15000"/>
            </a:spcAft>
            <a:buChar char="••"/>
          </a:pPr>
          <a:r>
            <a:rPr lang="fa-IR" sz="5000" kern="1200" dirty="0" smtClean="0"/>
            <a:t>توان</a:t>
          </a:r>
          <a:endParaRPr lang="fa-IR" sz="5000" kern="1200" dirty="0"/>
        </a:p>
      </dsp:txBody>
      <dsp:txXfrm rot="-5400000">
        <a:off x="867845" y="3321993"/>
        <a:ext cx="7322416" cy="72717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5553F72-4B35-475D-AC08-AF4D7D5DC4D8}" type="datetimeFigureOut">
              <a:rPr lang="fa-IR" smtClean="0"/>
              <a:t>08/09/1441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814992E-DACF-4F10-9F0B-0279DC1386C4}" type="slidenum">
              <a:rPr lang="fa-IR" smtClean="0"/>
              <a:t>‹#›</a:t>
            </a:fld>
            <a:endParaRPr lang="fa-IR"/>
          </a:p>
        </p:txBody>
      </p:sp>
    </p:spTree>
    <p:extLst>
      <p:ext uri="{BB962C8B-B14F-4D97-AF65-F5344CB8AC3E}">
        <p14:creationId xmlns:p14="http://schemas.microsoft.com/office/powerpoint/2010/main" val="326018101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814992E-DACF-4F10-9F0B-0279DC1386C4}" type="slidenum">
              <a:rPr lang="fa-IR" smtClean="0"/>
              <a:t>10</a:t>
            </a:fld>
            <a:endParaRPr lang="fa-IR"/>
          </a:p>
        </p:txBody>
      </p:sp>
    </p:spTree>
    <p:extLst>
      <p:ext uri="{BB962C8B-B14F-4D97-AF65-F5344CB8AC3E}">
        <p14:creationId xmlns:p14="http://schemas.microsoft.com/office/powerpoint/2010/main" val="4188085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814992E-DACF-4F10-9F0B-0279DC1386C4}" type="slidenum">
              <a:rPr lang="fa-IR" smtClean="0"/>
              <a:t>39</a:t>
            </a:fld>
            <a:endParaRPr lang="fa-IR"/>
          </a:p>
        </p:txBody>
      </p:sp>
    </p:spTree>
    <p:extLst>
      <p:ext uri="{BB962C8B-B14F-4D97-AF65-F5344CB8AC3E}">
        <p14:creationId xmlns:p14="http://schemas.microsoft.com/office/powerpoint/2010/main" val="407511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814992E-DACF-4F10-9F0B-0279DC1386C4}" type="slidenum">
              <a:rPr lang="fa-IR" smtClean="0"/>
              <a:t>54</a:t>
            </a:fld>
            <a:endParaRPr lang="fa-IR"/>
          </a:p>
        </p:txBody>
      </p:sp>
    </p:spTree>
    <p:extLst>
      <p:ext uri="{BB962C8B-B14F-4D97-AF65-F5344CB8AC3E}">
        <p14:creationId xmlns:p14="http://schemas.microsoft.com/office/powerpoint/2010/main" val="278009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814992E-DACF-4F10-9F0B-0279DC1386C4}" type="slidenum">
              <a:rPr lang="fa-IR" smtClean="0"/>
              <a:t>66</a:t>
            </a:fld>
            <a:endParaRPr lang="fa-IR"/>
          </a:p>
        </p:txBody>
      </p:sp>
    </p:spTree>
    <p:extLst>
      <p:ext uri="{BB962C8B-B14F-4D97-AF65-F5344CB8AC3E}">
        <p14:creationId xmlns:p14="http://schemas.microsoft.com/office/powerpoint/2010/main" val="143325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814992E-DACF-4F10-9F0B-0279DC1386C4}" type="slidenum">
              <a:rPr lang="fa-IR" smtClean="0"/>
              <a:t>79</a:t>
            </a:fld>
            <a:endParaRPr lang="fa-IR"/>
          </a:p>
        </p:txBody>
      </p:sp>
    </p:spTree>
    <p:extLst>
      <p:ext uri="{BB962C8B-B14F-4D97-AF65-F5344CB8AC3E}">
        <p14:creationId xmlns:p14="http://schemas.microsoft.com/office/powerpoint/2010/main" val="70902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E814992E-DACF-4F10-9F0B-0279DC1386C4}" type="slidenum">
              <a:rPr lang="fa-IR" smtClean="0"/>
              <a:t>87</a:t>
            </a:fld>
            <a:endParaRPr lang="fa-IR"/>
          </a:p>
        </p:txBody>
      </p:sp>
    </p:spTree>
    <p:extLst>
      <p:ext uri="{BB962C8B-B14F-4D97-AF65-F5344CB8AC3E}">
        <p14:creationId xmlns:p14="http://schemas.microsoft.com/office/powerpoint/2010/main" val="1156913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814992E-DACF-4F10-9F0B-0279DC1386C4}" type="slidenum">
              <a:rPr lang="fa-IR" smtClean="0"/>
              <a:t>92</a:t>
            </a:fld>
            <a:endParaRPr lang="fa-IR"/>
          </a:p>
        </p:txBody>
      </p:sp>
    </p:spTree>
    <p:extLst>
      <p:ext uri="{BB962C8B-B14F-4D97-AF65-F5344CB8AC3E}">
        <p14:creationId xmlns:p14="http://schemas.microsoft.com/office/powerpoint/2010/main" val="375425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814992E-DACF-4F10-9F0B-0279DC1386C4}" type="slidenum">
              <a:rPr lang="fa-IR" smtClean="0"/>
              <a:t>182</a:t>
            </a:fld>
            <a:endParaRPr lang="fa-IR"/>
          </a:p>
        </p:txBody>
      </p:sp>
    </p:spTree>
    <p:extLst>
      <p:ext uri="{BB962C8B-B14F-4D97-AF65-F5344CB8AC3E}">
        <p14:creationId xmlns:p14="http://schemas.microsoft.com/office/powerpoint/2010/main" val="741557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814992E-DACF-4F10-9F0B-0279DC1386C4}" type="slidenum">
              <a:rPr lang="fa-IR" smtClean="0"/>
              <a:t>215</a:t>
            </a:fld>
            <a:endParaRPr lang="fa-IR"/>
          </a:p>
        </p:txBody>
      </p:sp>
    </p:spTree>
    <p:extLst>
      <p:ext uri="{BB962C8B-B14F-4D97-AF65-F5344CB8AC3E}">
        <p14:creationId xmlns:p14="http://schemas.microsoft.com/office/powerpoint/2010/main" val="2847060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2FCC4C3C-4DE4-4102-875F-E6F3C420528A}"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333491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FCC4C3C-4DE4-4102-875F-E6F3C420528A}"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109659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FCC4C3C-4DE4-4102-875F-E6F3C420528A}"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67616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FCC4C3C-4DE4-4102-875F-E6F3C420528A}"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1966656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CC4C3C-4DE4-4102-875F-E6F3C420528A}" type="datetimeFigureOut">
              <a:rPr lang="fa-IR" smtClean="0"/>
              <a:t>08/09/1441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417412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2FCC4C3C-4DE4-4102-875F-E6F3C420528A}" type="datetimeFigureOut">
              <a:rPr lang="fa-IR" smtClean="0"/>
              <a:t>08/09/1441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81866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2FCC4C3C-4DE4-4102-875F-E6F3C420528A}" type="datetimeFigureOut">
              <a:rPr lang="fa-IR" smtClean="0"/>
              <a:t>08/09/1441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25297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2FCC4C3C-4DE4-4102-875F-E6F3C420528A}" type="datetimeFigureOut">
              <a:rPr lang="fa-IR" smtClean="0"/>
              <a:t>08/09/1441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151926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C4C3C-4DE4-4102-875F-E6F3C420528A}" type="datetimeFigureOut">
              <a:rPr lang="fa-IR" smtClean="0"/>
              <a:t>08/09/1441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140420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CC4C3C-4DE4-4102-875F-E6F3C420528A}" type="datetimeFigureOut">
              <a:rPr lang="fa-IR" smtClean="0"/>
              <a:t>08/09/1441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330601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CC4C3C-4DE4-4102-875F-E6F3C420528A}" type="datetimeFigureOut">
              <a:rPr lang="fa-IR" smtClean="0"/>
              <a:t>08/09/1441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3971735-3691-44F4-AA85-1CC2E401A416}" type="slidenum">
              <a:rPr lang="fa-IR" smtClean="0"/>
              <a:t>‹#›</a:t>
            </a:fld>
            <a:endParaRPr lang="fa-IR"/>
          </a:p>
        </p:txBody>
      </p:sp>
    </p:spTree>
    <p:extLst>
      <p:ext uri="{BB962C8B-B14F-4D97-AF65-F5344CB8AC3E}">
        <p14:creationId xmlns:p14="http://schemas.microsoft.com/office/powerpoint/2010/main" val="47395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FCC4C3C-4DE4-4102-875F-E6F3C420528A}" type="datetimeFigureOut">
              <a:rPr lang="fa-IR" smtClean="0"/>
              <a:t>08/09/1441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3971735-3691-44F4-AA85-1CC2E401A416}" type="slidenum">
              <a:rPr lang="fa-IR" smtClean="0"/>
              <a:t>‹#›</a:t>
            </a:fld>
            <a:endParaRPr lang="fa-IR"/>
          </a:p>
        </p:txBody>
      </p:sp>
    </p:spTree>
    <p:extLst>
      <p:ext uri="{BB962C8B-B14F-4D97-AF65-F5344CB8AC3E}">
        <p14:creationId xmlns:p14="http://schemas.microsoft.com/office/powerpoint/2010/main" val="4151351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4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15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17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8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hyperlink" Target="https://vercut.com/product/%DA%98%D9%86%D8%B1%D8%A7%D8%AA%D9%88%D8%B1-%DA%AF%D8%A7%D8%B2%DB%8C/" TargetMode="External"/><Relationship Id="rId2" Type="http://schemas.openxmlformats.org/officeDocument/2006/relationships/hyperlink" Target="https://vercut.com/product-category/dieselgenerator/" TargetMode="External"/><Relationship Id="rId1" Type="http://schemas.openxmlformats.org/officeDocument/2006/relationships/slideLayout" Target="../slideLayouts/slideLayout2.xml"/><Relationship Id="rId4" Type="http://schemas.openxmlformats.org/officeDocument/2006/relationships/hyperlink" Target="https://vercut.com/product-category/weldingmachine" TargetMode="External"/></Relationships>
</file>

<file path=ppt/slides/_rels/slide19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xml"/><Relationship Id="rId1" Type="http://schemas.openxmlformats.org/officeDocument/2006/relationships/audio" Target="file:///C:\Documents%20and%20Settings\rayan\My%20Documents\NOCTRN10.MP3"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4" Type="http://schemas.openxmlformats.org/officeDocument/2006/relationships/image" Target="../media/image224.jpeg"/></Relationships>
</file>

<file path=ppt/slides/_rels/slide20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05.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2.xml"/><Relationship Id="rId4" Type="http://schemas.openxmlformats.org/officeDocument/2006/relationships/image" Target="../media/image237.jpeg"/></Relationships>
</file>

<file path=ppt/slides/_rels/slide21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ahwaz-oloom.blogfa.com/post/11"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40"/>
            <a:ext cx="7772400" cy="1470025"/>
          </a:xfrm>
        </p:spPr>
        <p:txBody>
          <a:bodyPr/>
          <a:lstStyle/>
          <a:p>
            <a:endParaRPr lang="fa-IR" dirty="0"/>
          </a:p>
        </p:txBody>
      </p:sp>
      <p:sp>
        <p:nvSpPr>
          <p:cNvPr id="3" name="Subtitle 2"/>
          <p:cNvSpPr>
            <a:spLocks noGrp="1"/>
          </p:cNvSpPr>
          <p:nvPr>
            <p:ph type="subTitle" idx="1"/>
          </p:nvPr>
        </p:nvSpPr>
        <p:spPr/>
        <p:txBody>
          <a:bodyPr/>
          <a:lstStyle/>
          <a:p>
            <a:endParaRPr lang="fa-IR" dirty="0"/>
          </a:p>
        </p:txBody>
      </p:sp>
      <p:pic>
        <p:nvPicPr>
          <p:cNvPr id="1026" name="Picture 2" descr="D:\ایمنی\اشتغال-کشاورز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5553" y="620688"/>
            <a:ext cx="7992894" cy="1015663"/>
          </a:xfrm>
          <a:prstGeom prst="rect">
            <a:avLst/>
          </a:prstGeom>
          <a:noFill/>
        </p:spPr>
        <p:txBody>
          <a:bodyPr wrap="none" lIns="91440" tIns="45720" rIns="91440" bIns="45720">
            <a:spAutoFit/>
          </a:bodyPr>
          <a:lstStyle/>
          <a:p>
            <a:pPr algn="ctr"/>
            <a:r>
              <a:rPr lang="fa-IR" sz="60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درس مبانی برق  والکترونیک </a:t>
            </a:r>
            <a:endParaRPr lang="fa-IR" sz="60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4" name="Rectangle 3"/>
          <p:cNvSpPr/>
          <p:nvPr/>
        </p:nvSpPr>
        <p:spPr>
          <a:xfrm>
            <a:off x="5868144" y="1636350"/>
            <a:ext cx="3024336" cy="3970318"/>
          </a:xfrm>
          <a:prstGeom prst="rect">
            <a:avLst/>
          </a:prstGeom>
        </p:spPr>
        <p:txBody>
          <a:bodyPr wrap="square">
            <a:spAutoFit/>
          </a:bodyPr>
          <a:lstStyle/>
          <a:p>
            <a:pPr algn="ctr"/>
            <a:r>
              <a:rPr lang="fa-IR" altLang="fa-IR" sz="3600" b="1" dirty="0">
                <a:solidFill>
                  <a:srgbClr val="FF0000"/>
                </a:solidFill>
              </a:rPr>
              <a:t>آموزشکده کشاورزی سمنگان</a:t>
            </a:r>
            <a:br>
              <a:rPr lang="fa-IR" altLang="fa-IR" sz="3600" b="1" dirty="0">
                <a:solidFill>
                  <a:srgbClr val="FF0000"/>
                </a:solidFill>
              </a:rPr>
            </a:br>
            <a:r>
              <a:rPr lang="fa-IR" altLang="fa-IR" sz="3600" b="1" dirty="0">
                <a:solidFill>
                  <a:srgbClr val="FF0000"/>
                </a:solidFill>
              </a:rPr>
              <a:t>گردآورنده: </a:t>
            </a:r>
            <a:br>
              <a:rPr lang="fa-IR" altLang="fa-IR" sz="3600" b="1" dirty="0">
                <a:solidFill>
                  <a:srgbClr val="FF0000"/>
                </a:solidFill>
              </a:rPr>
            </a:br>
            <a:r>
              <a:rPr lang="fa-IR" altLang="fa-IR" sz="3600" b="1" dirty="0">
                <a:solidFill>
                  <a:srgbClr val="FF0000"/>
                </a:solidFill>
              </a:rPr>
              <a:t>رسول آقائی</a:t>
            </a:r>
          </a:p>
          <a:p>
            <a:pPr algn="ctr"/>
            <a:r>
              <a:rPr lang="fa-IR" altLang="fa-IR" sz="3600" b="1" dirty="0">
                <a:solidFill>
                  <a:srgbClr val="FF0000"/>
                </a:solidFill>
              </a:rPr>
              <a:t>کارشناس ارشد برق</a:t>
            </a:r>
            <a:br>
              <a:rPr lang="fa-IR" altLang="fa-IR" sz="3600" b="1" dirty="0">
                <a:solidFill>
                  <a:srgbClr val="FF0000"/>
                </a:solidFill>
              </a:rPr>
            </a:br>
            <a:endParaRPr lang="fa-IR" sz="3600" dirty="0">
              <a:solidFill>
                <a:srgbClr val="FF0000"/>
              </a:solidFill>
            </a:endParaRPr>
          </a:p>
        </p:txBody>
      </p:sp>
    </p:spTree>
    <p:extLst>
      <p:ext uri="{BB962C8B-B14F-4D97-AF65-F5344CB8AC3E}">
        <p14:creationId xmlns:p14="http://schemas.microsoft.com/office/powerpoint/2010/main" val="1716844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33242" y="2866447"/>
            <a:ext cx="9110758" cy="4005064"/>
          </a:xfrm>
        </p:spPr>
        <p:txBody>
          <a:bodyPr/>
          <a:lstStyle/>
          <a:p>
            <a:r>
              <a:rPr lang="fa-IR" b="1" dirty="0"/>
              <a:t>در صنعت برق اگر ايمني رعايت نشود، خطر برق گرفتگی حتمی است. بنابراين قبل از دست زدن به سيم يا ادوات برقي جهت تعمير و يا هر گونه بازرسي بايستي حتماً جريان برق در مدار قطع بوده و مطمئن باشيد كه جريان برق وجود ندارد و آزمايش وجود يا عدم وجود جريان برق توسط فازمتر صورت مي گيرد.</a:t>
            </a:r>
            <a:endParaRPr lang="en-US" dirty="0"/>
          </a:p>
          <a:p>
            <a:endParaRPr lang="fa-IR" dirty="0"/>
          </a:p>
        </p:txBody>
      </p:sp>
      <p:pic>
        <p:nvPicPr>
          <p:cNvPr id="4098" name="Picture 2" descr="D:\ایمنی\bx_3b05d_ut1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ایمنی\PVS-Umspannwerk-فاز-متر-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1377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ایمنی\فازمتر.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 y="31913"/>
            <a:ext cx="3143679" cy="282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635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Rasool\برق در کشاورزی\اسکن اصول ومبانی الکتریکی\Image (7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3000"/>
            <a:ext cx="6858001"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7421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074" name="Picture 2" descr="D:\Rasool\برق در کشاورزی\اسکن اصول ومبانی الکتریکی\Image (7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0433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8" name="Picture 2" descr="D:\Rasool\برق در کشاورزی\اسکن اصول ومبانی الکتریکی\Image (7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6963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3" name="Picture 3" descr="D:\Rasool\برق در کشاورزی\اسکن اصول ومبانی الکتریکی\Image (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01316" y="-1129310"/>
            <a:ext cx="6741368"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1469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652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5645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descr="D:\Rasool\برق در کشاورزی\اسکن اصول ومبانی الکتریکی\Image (8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0231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815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descr="D:\Rasool\برق در کشاورزی\اسکن اصول ومبانی الکتریکی\Image (8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614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1266" name="Picture 2" descr="D:\Rasool\برق در کشاورزی\اسکن اصول ومبانی الکتریکی\Image (8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24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descr="D:\ایمنی\resized_29241_13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1854"/>
            <a:ext cx="9144000" cy="687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2290" name="Picture 2" descr="D:\Rasool\برق در کشاورزی\اسکن اصول ومبانی الکتریکی\Image (8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2765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97260" y="-1197260"/>
            <a:ext cx="6858000" cy="9252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7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4338" name="Picture 2" descr="D:\Rasool\برق در کشاورزی\اسکن اصول ومبانی الکتریکی\Image (8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2070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5362" name="Picture 2" descr="D:\Rasool\برق در کشاورزی\اسکن اصول ومبانی الکتریکی\Image (8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3001"/>
            <a:ext cx="6858002"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0039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6386" name="Picture 2" descr="D:\Rasool\برق در کشاورزی\اسکن اصول ومبانی الکتریکی\Image (9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953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9288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2999"/>
            <a:ext cx="6858000" cy="914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2604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1389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انرژی  - توان</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7500" lnSpcReduction="20000"/>
              </a:bodyPr>
              <a:lstStyle/>
              <a:p>
                <a:r>
                  <a:rPr lang="fa-IR" dirty="0"/>
                  <a:t>توان یا قدرت (</a:t>
                </a:r>
                <a:r>
                  <a:rPr lang="en-US" i="1" dirty="0"/>
                  <a:t>Power</a:t>
                </a:r>
                <a:r>
                  <a:rPr lang="fa-IR" dirty="0"/>
                  <a:t>)، نرخ (</a:t>
                </a:r>
                <a:r>
                  <a:rPr lang="en-US" i="1" dirty="0"/>
                  <a:t>Rate</a:t>
                </a:r>
                <a:r>
                  <a:rPr lang="fa-IR" dirty="0"/>
                  <a:t>) انرژی مصرفی می باشد. به عبارت ساده تر توان معادل مقدار انرژی است که در زمانی معین مصرف می شود بعبارت دیگر </a:t>
                </a:r>
                <a:endParaRPr lang="en-US" dirty="0"/>
              </a:p>
              <a:p>
                <a14:m>
                  <m:oMath xmlns:m="http://schemas.openxmlformats.org/officeDocument/2006/math">
                    <m:r>
                      <a:rPr lang="fa-IR">
                        <a:latin typeface="Cambria Math"/>
                      </a:rPr>
                      <m:t>توان</m:t>
                    </m:r>
                    <m:r>
                      <a:rPr lang="fa-IR">
                        <a:latin typeface="Cambria Math"/>
                      </a:rPr>
                      <m:t>=</m:t>
                    </m:r>
                    <m:f>
                      <m:fPr>
                        <m:ctrlPr>
                          <a:rPr lang="en-US" i="1">
                            <a:latin typeface="Cambria Math"/>
                          </a:rPr>
                        </m:ctrlPr>
                      </m:fPr>
                      <m:num>
                        <m:r>
                          <a:rPr lang="fa-IR">
                            <a:latin typeface="Cambria Math"/>
                          </a:rPr>
                          <m:t>انرژی</m:t>
                        </m:r>
                      </m:num>
                      <m:den>
                        <m:r>
                          <a:rPr lang="fa-IR">
                            <a:latin typeface="Cambria Math"/>
                          </a:rPr>
                          <m:t>زمان</m:t>
                        </m:r>
                      </m:den>
                    </m:f>
                  </m:oMath>
                </a14:m>
                <a:r>
                  <a:rPr lang="en-US" dirty="0"/>
                  <a:t>  </a:t>
                </a:r>
                <a:r>
                  <a:rPr lang="fa-IR" dirty="0"/>
                  <a:t>                                      </a:t>
                </a:r>
                <a14:m>
                  <m:oMath xmlns:m="http://schemas.openxmlformats.org/officeDocument/2006/math">
                    <m:r>
                      <a:rPr lang="en-US" i="1">
                        <a:latin typeface="Cambria Math"/>
                      </a:rPr>
                      <m:t>𝑃𝑜𝑤𝑒𝑟</m:t>
                    </m:r>
                    <m:r>
                      <a:rPr lang="en-US" i="1">
                        <a:latin typeface="Cambria Math"/>
                      </a:rPr>
                      <m:t>=</m:t>
                    </m:r>
                    <m:f>
                      <m:fPr>
                        <m:ctrlPr>
                          <a:rPr lang="en-US" i="1">
                            <a:latin typeface="Cambria Math"/>
                          </a:rPr>
                        </m:ctrlPr>
                      </m:fPr>
                      <m:num>
                        <m:r>
                          <a:rPr lang="en-US" i="1">
                            <a:latin typeface="Cambria Math"/>
                          </a:rPr>
                          <m:t>𝑒𝑛𝑒𝑟𝑔𝑦</m:t>
                        </m:r>
                      </m:num>
                      <m:den>
                        <m:r>
                          <a:rPr lang="en-US" i="1">
                            <a:latin typeface="Cambria Math"/>
                          </a:rPr>
                          <m:t>𝑡𝑖𝑚𝑒</m:t>
                        </m:r>
                      </m:den>
                    </m:f>
                  </m:oMath>
                </a14:m>
                <a:endParaRPr lang="en-US" dirty="0"/>
              </a:p>
              <a:p>
                <a:r>
                  <a:rPr lang="fa-IR" dirty="0"/>
                  <a:t>واحد آنرژی ژول (</a:t>
                </a:r>
                <a:r>
                  <a:rPr lang="en-US" i="1" dirty="0"/>
                  <a:t>J</a:t>
                </a:r>
                <a:r>
                  <a:rPr lang="fa-IR" dirty="0"/>
                  <a:t>) بوده و زمان (</a:t>
                </a:r>
                <a:r>
                  <a:rPr lang="en-US" i="1" dirty="0"/>
                  <a:t>t</a:t>
                </a:r>
                <a:r>
                  <a:rPr lang="fa-IR" dirty="0"/>
                  <a:t>) بر حسب ثانیه می باشد. واحد توات (</a:t>
                </a:r>
                <a:r>
                  <a:rPr lang="en-US" i="1" dirty="0"/>
                  <a:t>W</a:t>
                </a:r>
                <a:r>
                  <a:rPr lang="fa-IR" dirty="0"/>
                  <a:t>) است. بعبارت ساده تر                                                </a:t>
                </a:r>
                <a14:m>
                  <m:oMath xmlns:m="http://schemas.openxmlformats.org/officeDocument/2006/math">
                    <m:r>
                      <a:rPr lang="en-US" i="1">
                        <a:latin typeface="Cambria Math"/>
                      </a:rPr>
                      <m:t>𝑃𝑜𝑤𝑒𝑟</m:t>
                    </m:r>
                    <m:r>
                      <a:rPr lang="en-US" i="1">
                        <a:latin typeface="Cambria Math"/>
                      </a:rPr>
                      <m:t>=</m:t>
                    </m:r>
                    <m:f>
                      <m:fPr>
                        <m:ctrlPr>
                          <a:rPr lang="en-US" i="1">
                            <a:latin typeface="Cambria Math"/>
                          </a:rPr>
                        </m:ctrlPr>
                      </m:fPr>
                      <m:num>
                        <m:r>
                          <a:rPr lang="en-US" i="1">
                            <a:latin typeface="Cambria Math"/>
                          </a:rPr>
                          <m:t>𝑗𝑜𝑢𝑙𝑒𝑠</m:t>
                        </m:r>
                      </m:num>
                      <m:den>
                        <m:r>
                          <a:rPr lang="en-US" i="1">
                            <a:latin typeface="Cambria Math"/>
                          </a:rPr>
                          <m:t>𝑡𝑖𝑚𝑒</m:t>
                        </m:r>
                      </m:den>
                    </m:f>
                  </m:oMath>
                </a14:m>
                <a:endParaRPr lang="en-US" dirty="0"/>
              </a:p>
              <a:p>
                <a:r>
                  <a:rPr lang="fa-IR" dirty="0"/>
                  <a:t>طور کلی می توان گفت که هر واتمعادل یک ژول انرژی است که در یک ثانیه مصرف می شود.</a:t>
                </a:r>
                <a:endParaRPr lang="en-US" dirty="0"/>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2148" t="-2695" r="-1111"/>
                </a:stretch>
              </a:blipFill>
            </p:spPr>
            <p:txBody>
              <a:bodyPr/>
              <a:lstStyle/>
              <a:p>
                <a:r>
                  <a:rPr lang="fa-IR">
                    <a:noFill/>
                  </a:rPr>
                  <a:t> </a:t>
                </a:r>
              </a:p>
            </p:txBody>
          </p:sp>
        </mc:Fallback>
      </mc:AlternateContent>
    </p:spTree>
    <p:extLst>
      <p:ext uri="{BB962C8B-B14F-4D97-AF65-F5344CB8AC3E}">
        <p14:creationId xmlns:p14="http://schemas.microsoft.com/office/powerpoint/2010/main" val="10927255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268760"/>
                <a:ext cx="9144000" cy="5589240"/>
              </a:xfrm>
            </p:spPr>
            <p:txBody>
              <a:bodyPr>
                <a:normAutofit fontScale="92500" lnSpcReduction="20000"/>
              </a:bodyPr>
              <a:lstStyle/>
              <a:p>
                <a:r>
                  <a:rPr lang="fa-IR" dirty="0" smtClean="0"/>
                  <a:t>اگر 100ژول انرژی در 5 ثانیه مصرف شود. توان را حساب کنید.</a:t>
                </a:r>
                <a:endParaRPr lang="en-US" dirty="0"/>
              </a:p>
              <a:p>
                <a:r>
                  <a:rPr lang="fa-IR" dirty="0"/>
                  <a:t>حل  </a:t>
                </a:r>
                <a14:m>
                  <m:oMath xmlns:m="http://schemas.openxmlformats.org/officeDocument/2006/math">
                    <m:r>
                      <a:rPr lang="en-US" i="1">
                        <a:latin typeface="Cambria Math"/>
                      </a:rPr>
                      <m:t>𝑃</m:t>
                    </m:r>
                    <m:r>
                      <a:rPr lang="en-US" i="1">
                        <a:latin typeface="Cambria Math"/>
                      </a:rPr>
                      <m:t>=</m:t>
                    </m:r>
                    <m:f>
                      <m:fPr>
                        <m:ctrlPr>
                          <a:rPr lang="en-US" i="1">
                            <a:latin typeface="Cambria Math"/>
                          </a:rPr>
                        </m:ctrlPr>
                      </m:fPr>
                      <m:num>
                        <m:r>
                          <a:rPr lang="en-US" i="1">
                            <a:latin typeface="Cambria Math"/>
                          </a:rPr>
                          <m:t> </m:t>
                        </m:r>
                        <m:r>
                          <a:rPr lang="en-US" i="1">
                            <a:latin typeface="Cambria Math"/>
                          </a:rPr>
                          <m:t>𝑒𝑛𝑒𝑟𝑔𝑦</m:t>
                        </m:r>
                      </m:num>
                      <m:den>
                        <m:r>
                          <a:rPr lang="en-US" i="1">
                            <a:latin typeface="Cambria Math"/>
                          </a:rPr>
                          <m:t>𝑡𝑖𝑚𝑒</m:t>
                        </m:r>
                      </m:den>
                    </m:f>
                    <m:r>
                      <a:rPr lang="en-US" i="1">
                        <a:latin typeface="Cambria Math"/>
                      </a:rPr>
                      <m:t>=</m:t>
                    </m:r>
                    <m:f>
                      <m:fPr>
                        <m:ctrlPr>
                          <a:rPr lang="en-US" i="1">
                            <a:latin typeface="Cambria Math"/>
                          </a:rPr>
                        </m:ctrlPr>
                      </m:fPr>
                      <m:num>
                        <m:r>
                          <a:rPr lang="en-US" i="1">
                            <a:latin typeface="Cambria Math"/>
                          </a:rPr>
                          <m:t>100</m:t>
                        </m:r>
                        <m:r>
                          <a:rPr lang="en-US" i="1">
                            <a:latin typeface="Cambria Math"/>
                          </a:rPr>
                          <m:t>𝐽</m:t>
                        </m:r>
                      </m:num>
                      <m:den>
                        <m:r>
                          <a:rPr lang="en-US" i="1">
                            <a:latin typeface="Cambria Math"/>
                          </a:rPr>
                          <m:t>5</m:t>
                        </m:r>
                        <m:r>
                          <a:rPr lang="en-US" i="1">
                            <a:latin typeface="Cambria Math"/>
                          </a:rPr>
                          <m:t>𝑆</m:t>
                        </m:r>
                      </m:den>
                    </m:f>
                    <m:r>
                      <a:rPr lang="en-US" i="1">
                        <a:latin typeface="Cambria Math"/>
                      </a:rPr>
                      <m:t>=</m:t>
                    </m:r>
                    <m:r>
                      <a:rPr lang="en-US" i="1">
                        <a:latin typeface="Cambria Math"/>
                      </a:rPr>
                      <m:t>20</m:t>
                    </m:r>
                    <m:r>
                      <a:rPr lang="en-US" i="1">
                        <a:latin typeface="Cambria Math"/>
                      </a:rPr>
                      <m:t>𝑤</m:t>
                    </m:r>
                  </m:oMath>
                </a14:m>
                <a:r>
                  <a:rPr lang="en-US" dirty="0"/>
                  <a:t> </a:t>
                </a:r>
                <a:r>
                  <a:rPr lang="en-US" dirty="0" smtClean="0"/>
                  <a:t>                                  </a:t>
                </a:r>
                <a:endParaRPr lang="en-US" dirty="0"/>
              </a:p>
              <a:p>
                <a:r>
                  <a:rPr lang="fa-IR" dirty="0"/>
                  <a:t>اگر1000 ژول آنرژی در یک ثانیه مصرف شود، توان را حساب کنید.</a:t>
                </a:r>
                <a:endParaRPr lang="en-US" dirty="0"/>
              </a:p>
              <a:p>
                <a:r>
                  <a:rPr lang="en-US" dirty="0" smtClean="0"/>
                  <a:t>    </a:t>
                </a:r>
                <a14:m>
                  <m:oMath xmlns:m="http://schemas.openxmlformats.org/officeDocument/2006/math">
                    <m:r>
                      <a:rPr lang="en-US" i="1">
                        <a:latin typeface="Cambria Math"/>
                      </a:rPr>
                      <m:t>𝑃</m:t>
                    </m:r>
                    <m:r>
                      <a:rPr lang="en-US" i="1">
                        <a:latin typeface="Cambria Math"/>
                      </a:rPr>
                      <m:t>=</m:t>
                    </m:r>
                    <m:f>
                      <m:fPr>
                        <m:ctrlPr>
                          <a:rPr lang="en-US" i="1">
                            <a:latin typeface="Cambria Math"/>
                          </a:rPr>
                        </m:ctrlPr>
                      </m:fPr>
                      <m:num>
                        <m:r>
                          <a:rPr lang="en-US" i="1">
                            <a:latin typeface="Cambria Math"/>
                          </a:rPr>
                          <m:t>1000</m:t>
                        </m:r>
                        <m:r>
                          <a:rPr lang="en-US" i="1">
                            <a:latin typeface="Cambria Math"/>
                          </a:rPr>
                          <m:t>𝐽</m:t>
                        </m:r>
                      </m:num>
                      <m:den>
                        <m:r>
                          <a:rPr lang="en-US" i="1">
                            <a:latin typeface="Cambria Math"/>
                          </a:rPr>
                          <m:t>1</m:t>
                        </m:r>
                        <m:r>
                          <a:rPr lang="en-US" i="1">
                            <a:latin typeface="Cambria Math"/>
                          </a:rPr>
                          <m:t> </m:t>
                        </m:r>
                        <m:r>
                          <a:rPr lang="en-US" i="1">
                            <a:latin typeface="Cambria Math"/>
                          </a:rPr>
                          <m:t>𝑆</m:t>
                        </m:r>
                      </m:den>
                    </m:f>
                    <m:r>
                      <a:rPr lang="en-US" i="1">
                        <a:latin typeface="Cambria Math"/>
                      </a:rPr>
                      <m:t>=</m:t>
                    </m:r>
                    <m:r>
                      <a:rPr lang="en-US" i="1">
                        <a:latin typeface="Cambria Math"/>
                      </a:rPr>
                      <m:t>1000</m:t>
                    </m:r>
                    <m:r>
                      <a:rPr lang="en-US" i="1">
                        <a:latin typeface="Cambria Math"/>
                      </a:rPr>
                      <m:t>𝑤</m:t>
                    </m:r>
                    <m:r>
                      <a:rPr lang="en-US" b="0" i="1" smtClean="0">
                        <a:latin typeface="Cambria Math"/>
                      </a:rPr>
                      <m:t>                                                         </m:t>
                    </m:r>
                  </m:oMath>
                </a14:m>
                <a:endParaRPr lang="fa-IR" dirty="0" smtClean="0"/>
              </a:p>
              <a:p>
                <a:r>
                  <a:rPr lang="fa-IR" dirty="0"/>
                  <a:t>باید توجه داست که</a:t>
                </a:r>
                <a:endParaRPr lang="en-US" dirty="0"/>
              </a:p>
              <a:p>
                <a:r>
                  <a:rPr lang="fa-IR" dirty="0"/>
                  <a:t>(</a:t>
                </a:r>
                <a:r>
                  <a:rPr lang="en-US" dirty="0"/>
                  <a:t>W</a:t>
                </a:r>
                <a:r>
                  <a:rPr lang="fa-IR" dirty="0"/>
                  <a:t>) وات 1000 = هر کیلووات (</a:t>
                </a:r>
                <a:r>
                  <a:rPr lang="en-US" dirty="0"/>
                  <a:t>KW</a:t>
                </a:r>
                <a:r>
                  <a:rPr lang="fa-IR" dirty="0"/>
                  <a:t>) </a:t>
                </a:r>
                <a:endParaRPr lang="en-US" dirty="0"/>
              </a:p>
              <a:p>
                <a:r>
                  <a:rPr lang="fa-IR" dirty="0"/>
                  <a:t> (</a:t>
                </a:r>
                <a:r>
                  <a:rPr lang="en-US" dirty="0"/>
                  <a:t>W</a:t>
                </a:r>
                <a:r>
                  <a:rPr lang="fa-IR" dirty="0"/>
                  <a:t>) وات 1000000 = هر مگاوات (</a:t>
                </a:r>
                <a:r>
                  <a:rPr lang="en-US" dirty="0"/>
                  <a:t>MW</a:t>
                </a:r>
                <a:r>
                  <a:rPr lang="fa-IR" dirty="0"/>
                  <a:t>) </a:t>
                </a:r>
                <a:endParaRPr lang="en-US" dirty="0"/>
              </a:p>
              <a:p>
                <a:r>
                  <a:rPr lang="fa-IR" dirty="0"/>
                  <a:t>(</a:t>
                </a:r>
                <a:r>
                  <a:rPr lang="en-US" dirty="0"/>
                  <a:t>W</a:t>
                </a:r>
                <a:r>
                  <a:rPr lang="fa-IR" dirty="0"/>
                  <a:t>) وات </a:t>
                </a:r>
                <a14:m>
                  <m:oMath xmlns:m="http://schemas.openxmlformats.org/officeDocument/2006/math">
                    <m:f>
                      <m:fPr>
                        <m:ctrlPr>
                          <a:rPr lang="en-US" i="1">
                            <a:latin typeface="Cambria Math"/>
                          </a:rPr>
                        </m:ctrlPr>
                      </m:fPr>
                      <m:num>
                        <m:r>
                          <a:rPr lang="en-US">
                            <a:latin typeface="Cambria Math"/>
                          </a:rPr>
                          <m:t>1</m:t>
                        </m:r>
                      </m:num>
                      <m:den>
                        <m:r>
                          <a:rPr lang="en-US" i="1">
                            <a:latin typeface="Cambria Math"/>
                          </a:rPr>
                          <m:t>1000</m:t>
                        </m:r>
                      </m:den>
                    </m:f>
                  </m:oMath>
                </a14:m>
                <a:r>
                  <a:rPr lang="fa-IR" dirty="0"/>
                  <a:t> = هرمیلی وات (</a:t>
                </a:r>
                <a:r>
                  <a:rPr lang="en-US" dirty="0"/>
                  <a:t>mw</a:t>
                </a:r>
                <a:r>
                  <a:rPr lang="fa-IR" dirty="0"/>
                  <a:t>) </a:t>
                </a:r>
                <a:endParaRPr lang="en-US" dirty="0"/>
              </a:p>
              <a:p>
                <a:r>
                  <a:rPr lang="fa-IR" dirty="0"/>
                  <a:t>(</a:t>
                </a:r>
                <a:r>
                  <a:rPr lang="en-US" dirty="0"/>
                  <a:t>W</a:t>
                </a:r>
                <a:r>
                  <a:rPr lang="fa-IR" dirty="0"/>
                  <a:t>) وات </a:t>
                </a:r>
                <a14:m>
                  <m:oMath xmlns:m="http://schemas.openxmlformats.org/officeDocument/2006/math">
                    <m:f>
                      <m:fPr>
                        <m:ctrlPr>
                          <a:rPr lang="en-US" i="1">
                            <a:latin typeface="Cambria Math"/>
                          </a:rPr>
                        </m:ctrlPr>
                      </m:fPr>
                      <m:num>
                        <m:r>
                          <a:rPr lang="en-US">
                            <a:latin typeface="Cambria Math"/>
                          </a:rPr>
                          <m:t>1</m:t>
                        </m:r>
                      </m:num>
                      <m:den>
                        <m:r>
                          <a:rPr lang="en-US" i="1">
                            <a:latin typeface="Cambria Math"/>
                          </a:rPr>
                          <m:t>1000000</m:t>
                        </m:r>
                      </m:den>
                    </m:f>
                  </m:oMath>
                </a14:m>
                <a:r>
                  <a:rPr lang="fa-IR" dirty="0"/>
                  <a:t> = هر کیلووات (</a:t>
                </a:r>
                <a14:m>
                  <m:oMath xmlns:m="http://schemas.openxmlformats.org/officeDocument/2006/math">
                    <m:r>
                      <a:rPr lang="en-US" i="1">
                        <a:latin typeface="Cambria Math"/>
                      </a:rPr>
                      <m:t>𝜇</m:t>
                    </m:r>
                  </m:oMath>
                </a14:m>
                <a:r>
                  <a:rPr lang="en-US" dirty="0"/>
                  <a:t>w</a:t>
                </a:r>
                <a:r>
                  <a:rPr lang="fa-IR" dirty="0"/>
                  <a:t>)</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268760"/>
                <a:ext cx="9144000" cy="5589240"/>
              </a:xfrm>
              <a:blipFill rotWithShape="1">
                <a:blip r:embed="rId2"/>
                <a:stretch>
                  <a:fillRect t="-3162" r="-1400"/>
                </a:stretch>
              </a:blipFill>
            </p:spPr>
            <p:txBody>
              <a:bodyPr/>
              <a:lstStyle/>
              <a:p>
                <a:r>
                  <a:rPr lang="fa-IR">
                    <a:noFill/>
                  </a:rPr>
                  <a:t> </a:t>
                </a:r>
              </a:p>
            </p:txBody>
          </p:sp>
        </mc:Fallback>
      </mc:AlternateContent>
    </p:spTree>
    <p:extLst>
      <p:ext uri="{BB962C8B-B14F-4D97-AF65-F5344CB8AC3E}">
        <p14:creationId xmlns:p14="http://schemas.microsoft.com/office/powerpoint/2010/main" val="255046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6000" b="1" dirty="0">
                <a:solidFill>
                  <a:srgbClr val="FF0000"/>
                </a:solidFill>
              </a:rPr>
              <a:t>علل وقوع حوادث</a:t>
            </a:r>
            <a:endParaRPr lang="fa-IR" sz="6000" dirty="0">
              <a:solidFill>
                <a:srgbClr val="FF0000"/>
              </a:solidFill>
            </a:endParaRPr>
          </a:p>
        </p:txBody>
      </p:sp>
      <p:sp>
        <p:nvSpPr>
          <p:cNvPr id="5" name="AutoShape 11" descr="ایمنی در برق"/>
          <p:cNvSpPr>
            <a:spLocks noGrp="1" noChangeAspect="1" noChangeArrowheads="1"/>
          </p:cNvSpPr>
          <p:nvPr>
            <p:ph idx="1"/>
          </p:nvPr>
        </p:nvSpPr>
        <p:spPr bwMode="auto">
          <a:xfrm>
            <a:off x="0" y="1268760"/>
            <a:ext cx="9132462"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fa-IR" b="1" dirty="0"/>
              <a:t>1 _ عدم آموزش لازم برای کارهای اجرایی</a:t>
            </a:r>
            <a:br>
              <a:rPr lang="fa-IR" b="1" dirty="0"/>
            </a:br>
            <a:r>
              <a:rPr lang="fa-IR" b="1" dirty="0"/>
              <a:t>2 – عدم آموزشهای لازم در خصوص ایمنی و رعایت مقررات آن</a:t>
            </a:r>
            <a:br>
              <a:rPr lang="fa-IR" b="1" dirty="0"/>
            </a:br>
            <a:r>
              <a:rPr lang="fa-IR" b="1" dirty="0"/>
              <a:t>3 – عدم رعایت مقررات و دستورالعملهای ایمنی ایمنی بر حسب آموزشهای دیده شده</a:t>
            </a:r>
            <a:br>
              <a:rPr lang="fa-IR" b="1" dirty="0"/>
            </a:br>
            <a:r>
              <a:rPr lang="fa-IR" b="1" dirty="0"/>
              <a:t>4 – عدم استفاده از وسایل و تجهیزات ایمنی فردی و گروهی</a:t>
            </a:r>
            <a:br>
              <a:rPr lang="fa-IR" b="1" dirty="0"/>
            </a:br>
            <a:r>
              <a:rPr lang="fa-IR" b="1" dirty="0"/>
              <a:t>5 – استفاده از وسایل غیر مجاز و غیر استاندارد</a:t>
            </a:r>
            <a:br>
              <a:rPr lang="fa-IR" b="1" dirty="0"/>
            </a:br>
            <a:r>
              <a:rPr lang="fa-IR" b="1" dirty="0"/>
              <a:t>6 – عدم استفاده از فرمها و کارتهای حفاظتی در زمان اجرای کار</a:t>
            </a:r>
            <a:br>
              <a:rPr lang="fa-IR" b="1" dirty="0"/>
            </a:br>
            <a:r>
              <a:rPr lang="fa-IR" b="1" dirty="0"/>
              <a:t>7 – در نظر نگرفتن روحیه افراد در زمان اجرای کار</a:t>
            </a:r>
            <a:endParaRPr lang="en-US" dirty="0"/>
          </a:p>
          <a:p>
            <a:endParaRPr lang="fa-IR" dirty="0"/>
          </a:p>
        </p:txBody>
      </p:sp>
    </p:spTree>
    <p:extLst>
      <p:ext uri="{BB962C8B-B14F-4D97-AF65-F5344CB8AC3E}">
        <p14:creationId xmlns:p14="http://schemas.microsoft.com/office/powerpoint/2010/main" val="613535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محاسبات توان</a:t>
            </a:r>
            <a:endParaRPr lang="fa-IR" dirty="0"/>
          </a:p>
        </p:txBody>
      </p:sp>
      <p:pic>
        <p:nvPicPr>
          <p:cNvPr id="1026" name="Picture 2" descr="D:\ایمنی\لوازم برق صنعتی\TV.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24482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899592" y="5229200"/>
                <a:ext cx="8135888" cy="1045543"/>
              </a:xfrm>
              <a:prstGeom prst="rect">
                <a:avLst/>
              </a:prstGeom>
            </p:spPr>
            <p:txBody>
              <a:bodyPr wrap="square">
                <a:spAutoFit/>
              </a:bodyPr>
              <a:lstStyle/>
              <a:p>
                <a:r>
                  <a:rPr lang="fa-IR" dirty="0"/>
                  <a:t>مثال</a:t>
                </a:r>
                <a:endParaRPr lang="en-US" dirty="0"/>
              </a:p>
              <a:p>
                <a:r>
                  <a:rPr lang="fa-IR" dirty="0"/>
                  <a:t>یک لامپ رشته ای 100 واتی با ولتاژ 120 ولتی کار می کند، این لامپ به چه مقدار جریان نیاز دارد.</a:t>
                </a:r>
                <a:endParaRPr lang="en-US" dirty="0"/>
              </a:p>
              <a:p>
                <a:r>
                  <a:rPr lang="fa-IR" dirty="0"/>
                  <a:t>حل    </a:t>
                </a:r>
                <a14:m>
                  <m:oMath xmlns:m="http://schemas.openxmlformats.org/officeDocument/2006/math">
                    <m:r>
                      <a:rPr lang="en-US" i="1">
                        <a:latin typeface="Cambria Math"/>
                      </a:rPr>
                      <m:t>𝐼</m:t>
                    </m:r>
                    <m:r>
                      <a:rPr lang="en-US" i="1">
                        <a:latin typeface="Cambria Math"/>
                      </a:rPr>
                      <m:t>=</m:t>
                    </m:r>
                    <m:f>
                      <m:fPr>
                        <m:ctrlPr>
                          <a:rPr lang="en-US" i="1">
                            <a:latin typeface="Cambria Math"/>
                          </a:rPr>
                        </m:ctrlPr>
                      </m:fPr>
                      <m:num>
                        <m:r>
                          <a:rPr lang="en-US" i="1">
                            <a:latin typeface="Cambria Math"/>
                          </a:rPr>
                          <m:t>𝑃</m:t>
                        </m:r>
                      </m:num>
                      <m:den>
                        <m:r>
                          <a:rPr lang="en-US" i="1">
                            <a:latin typeface="Cambria Math"/>
                          </a:rPr>
                          <m:t>𝑉</m:t>
                        </m:r>
                      </m:den>
                    </m:f>
                    <m:r>
                      <a:rPr lang="en-US" i="1">
                        <a:latin typeface="Cambria Math"/>
                      </a:rPr>
                      <m:t>=</m:t>
                    </m:r>
                    <m:f>
                      <m:fPr>
                        <m:ctrlPr>
                          <a:rPr lang="en-US" i="1">
                            <a:latin typeface="Cambria Math"/>
                          </a:rPr>
                        </m:ctrlPr>
                      </m:fPr>
                      <m:num>
                        <m:r>
                          <a:rPr lang="en-US" i="1">
                            <a:latin typeface="Cambria Math"/>
                          </a:rPr>
                          <m:t>100</m:t>
                        </m:r>
                        <m:r>
                          <a:rPr lang="en-US" i="1">
                            <a:latin typeface="Cambria Math"/>
                          </a:rPr>
                          <m:t>𝑊</m:t>
                        </m:r>
                      </m:num>
                      <m:den>
                        <m:r>
                          <a:rPr lang="en-US" i="1">
                            <a:latin typeface="Cambria Math"/>
                          </a:rPr>
                          <m:t>120</m:t>
                        </m:r>
                        <m:r>
                          <a:rPr lang="en-US" i="1">
                            <a:latin typeface="Cambria Math"/>
                          </a:rPr>
                          <m:t>𝑉</m:t>
                        </m:r>
                      </m:den>
                    </m:f>
                    <m:r>
                      <a:rPr lang="en-US" i="1">
                        <a:latin typeface="Cambria Math"/>
                      </a:rPr>
                      <m:t>=</m:t>
                    </m:r>
                    <m:r>
                      <a:rPr lang="en-US" i="1">
                        <a:latin typeface="Cambria Math"/>
                      </a:rPr>
                      <m:t>0</m:t>
                    </m:r>
                    <m:r>
                      <a:rPr lang="en-US" i="1">
                        <a:latin typeface="Cambria Math"/>
                      </a:rPr>
                      <m:t>.</m:t>
                    </m:r>
                    <m:r>
                      <a:rPr lang="en-US" i="1">
                        <a:latin typeface="Cambria Math"/>
                      </a:rPr>
                      <m:t>833</m:t>
                    </m:r>
                    <m:r>
                      <a:rPr lang="en-US" i="1">
                        <a:latin typeface="Cambria Math"/>
                      </a:rPr>
                      <m:t>𝐴</m:t>
                    </m:r>
                  </m:oMath>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899592" y="5229200"/>
                <a:ext cx="8135888" cy="1045543"/>
              </a:xfrm>
              <a:prstGeom prst="rect">
                <a:avLst/>
              </a:prstGeom>
              <a:blipFill rotWithShape="1">
                <a:blip r:embed="rId3"/>
                <a:stretch>
                  <a:fillRect t="-3509" r="-600" b="-2924"/>
                </a:stretch>
              </a:blipFill>
            </p:spPr>
            <p:txBody>
              <a:bodyPr/>
              <a:lstStyle/>
              <a:p>
                <a:r>
                  <a:rPr lang="fa-IR">
                    <a:noFill/>
                  </a:rPr>
                  <a:t> </a:t>
                </a:r>
              </a:p>
            </p:txBody>
          </p:sp>
        </mc:Fallback>
      </mc:AlternateContent>
    </p:spTree>
    <p:extLst>
      <p:ext uri="{BB962C8B-B14F-4D97-AF65-F5344CB8AC3E}">
        <p14:creationId xmlns:p14="http://schemas.microsoft.com/office/powerpoint/2010/main" val="36152521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fa-IR" dirty="0" smtClean="0"/>
              <a:t/>
            </a:r>
            <a:br>
              <a:rPr lang="fa-IR" dirty="0" smtClean="0"/>
            </a:br>
            <a:r>
              <a:rPr lang="fa-IR" dirty="0" smtClean="0"/>
              <a:t>فرکانس </a:t>
            </a:r>
            <a:r>
              <a:rPr lang="en-US" dirty="0" err="1"/>
              <a:t>Freguency</a:t>
            </a:r>
            <a:r>
              <a:rPr lang="en-US" dirty="0"/>
              <a:t>              </a:t>
            </a:r>
            <a:r>
              <a:rPr lang="en-US" dirty="0" smtClean="0"/>
              <a:t>                                                              </a:t>
            </a:r>
            <a:endParaRPr lang="fa-IR" dirty="0"/>
          </a:p>
        </p:txBody>
      </p:sp>
      <p:sp>
        <p:nvSpPr>
          <p:cNvPr id="3" name="Content Placeholder 2"/>
          <p:cNvSpPr>
            <a:spLocks noGrp="1"/>
          </p:cNvSpPr>
          <p:nvPr>
            <p:ph idx="1"/>
          </p:nvPr>
        </p:nvSpPr>
        <p:spPr/>
        <p:txBody>
          <a:bodyPr/>
          <a:lstStyle/>
          <a:p>
            <a:r>
              <a:rPr lang="fa-IR" dirty="0"/>
              <a:t>بنا به تعریف فرکانس تعداد سیکلهای کاملی است که موج سینوسی در یک ثانیه طی می کند. هر چه تعداد سیکلها افزونتر باشد، فرکانس نیز بیشتر است.</a:t>
            </a:r>
            <a:endParaRPr lang="en-US" dirty="0"/>
          </a:p>
          <a:p>
            <a:endParaRPr lang="fa-IR" dirty="0"/>
          </a:p>
        </p:txBody>
      </p:sp>
      <p:pic>
        <p:nvPicPr>
          <p:cNvPr id="2050" name="Picture 2" descr="D:\ایمنی\لوازم برق صنعتی\20151125135324169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212976"/>
            <a:ext cx="3347864" cy="364502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ایمنی\لوازم برق صنعتی\frequency-and-wavelength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2977"/>
            <a:ext cx="5556945"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8123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fa-IR" dirty="0"/>
                  <a:t>واحد فرکانس سیکل بر ثانیه یا هرتز(</a:t>
                </a:r>
                <a:r>
                  <a:rPr lang="en-US" dirty="0"/>
                  <a:t>HZ</a:t>
                </a:r>
                <a:r>
                  <a:rPr lang="fa-IR" dirty="0"/>
                  <a:t>) است وعلامت اختصاری فرکانس (</a:t>
                </a:r>
                <a:r>
                  <a:rPr lang="en-US" dirty="0"/>
                  <a:t>F</a:t>
                </a:r>
                <a:r>
                  <a:rPr lang="fa-IR" dirty="0"/>
                  <a:t>) می باشد. مثلا" می گوئیم فرکانس برق شهر 50 هرتز است بمعنی آنستکه 50 سیکل بر ثانیه می باشد </a:t>
                </a:r>
                <a:endParaRPr lang="en-US" dirty="0"/>
              </a:p>
              <a:p>
                <a:r>
                  <a:rPr lang="fa-IR" dirty="0"/>
                  <a:t>رابطه بین پریود وفرکانس:</a:t>
                </a:r>
                <a:endParaRPr lang="en-US" dirty="0"/>
              </a:p>
              <a:p>
                <a:r>
                  <a:rPr lang="fa-IR" dirty="0"/>
                  <a:t> </a:t>
                </a:r>
                <a14:m>
                  <m:oMath xmlns:m="http://schemas.openxmlformats.org/officeDocument/2006/math">
                    <m:r>
                      <a:rPr lang="en-US" i="1">
                        <a:latin typeface="Cambria Math"/>
                      </a:rPr>
                      <m:t>𝑇</m:t>
                    </m:r>
                    <m:r>
                      <a:rPr lang="en-US" i="1">
                        <a:latin typeface="Cambria Math"/>
                      </a:rPr>
                      <m:t>=</m:t>
                    </m:r>
                    <m:f>
                      <m:fPr>
                        <m:ctrlPr>
                          <a:rPr lang="en-US" i="1">
                            <a:latin typeface="Cambria Math"/>
                          </a:rPr>
                        </m:ctrlPr>
                      </m:fPr>
                      <m:num>
                        <m:r>
                          <a:rPr lang="en-US" i="1">
                            <a:latin typeface="Cambria Math"/>
                          </a:rPr>
                          <m:t>1</m:t>
                        </m:r>
                      </m:num>
                      <m:den>
                        <m:r>
                          <a:rPr lang="en-US" i="1">
                            <a:latin typeface="Cambria Math"/>
                          </a:rPr>
                          <m:t>𝐹</m:t>
                        </m:r>
                      </m:den>
                    </m:f>
                    <m:r>
                      <a:rPr lang="en-US" i="1">
                        <a:latin typeface="Cambria Math"/>
                      </a:rPr>
                      <m:t>             </m:t>
                    </m:r>
                    <m:r>
                      <a:rPr lang="fa-IR">
                        <a:latin typeface="Cambria Math"/>
                      </a:rPr>
                      <m:t>و</m:t>
                    </m:r>
                    <m:r>
                      <a:rPr lang="fa-IR" i="1">
                        <a:latin typeface="Cambria Math"/>
                      </a:rPr>
                      <m:t> </m:t>
                    </m:r>
                  </m:oMath>
                </a14:m>
                <a:r>
                  <a:rPr lang="en-US" dirty="0"/>
                  <a:t>    </a:t>
                </a:r>
                <a14:m>
                  <m:oMath xmlns:m="http://schemas.openxmlformats.org/officeDocument/2006/math">
                    <m:r>
                      <a:rPr lang="en-US" i="1">
                        <a:latin typeface="Cambria Math"/>
                      </a:rPr>
                      <m:t>𝐹</m:t>
                    </m:r>
                    <m:r>
                      <a:rPr lang="en-US" i="1">
                        <a:latin typeface="Cambria Math"/>
                      </a:rPr>
                      <m:t>=</m:t>
                    </m:r>
                    <m:f>
                      <m:fPr>
                        <m:ctrlPr>
                          <a:rPr lang="en-US" i="1">
                            <a:latin typeface="Cambria Math"/>
                          </a:rPr>
                        </m:ctrlPr>
                      </m:fPr>
                      <m:num>
                        <m:r>
                          <a:rPr lang="en-US" i="1">
                            <a:latin typeface="Cambria Math"/>
                          </a:rPr>
                          <m:t>1</m:t>
                        </m:r>
                      </m:num>
                      <m:den>
                        <m:r>
                          <a:rPr lang="en-US" i="1">
                            <a:latin typeface="Cambria Math"/>
                          </a:rPr>
                          <m:t>𝑇</m:t>
                        </m:r>
                      </m:den>
                    </m:f>
                  </m:oMath>
                </a14:m>
                <a:endParaRPr lang="en-US" dirty="0"/>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481" t="-2022" r="-1778"/>
                </a:stretch>
              </a:blipFill>
            </p:spPr>
            <p:txBody>
              <a:bodyPr/>
              <a:lstStyle/>
              <a:p>
                <a:r>
                  <a:rPr lang="fa-IR">
                    <a:noFill/>
                  </a:rPr>
                  <a:t> </a:t>
                </a:r>
              </a:p>
            </p:txBody>
          </p:sp>
        </mc:Fallback>
      </mc:AlternateContent>
    </p:spTree>
    <p:extLst>
      <p:ext uri="{BB962C8B-B14F-4D97-AF65-F5344CB8AC3E}">
        <p14:creationId xmlns:p14="http://schemas.microsoft.com/office/powerpoint/2010/main" val="11296370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482" name="Picture 2" descr="D:\Rasool\برق در کشاورزی\اسکن اصول ومبانی الکتریکی\Image (9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018" y="-1159979"/>
            <a:ext cx="6891961" cy="914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3214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15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820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فرکانس</a:t>
            </a:r>
            <a:endParaRPr lang="fa-IR" dirty="0"/>
          </a:p>
        </p:txBody>
      </p:sp>
      <p:pic>
        <p:nvPicPr>
          <p:cNvPr id="12290" name="Picture 2" descr="D:\ایمنی\لوازم برق صنعتی\frequency-and-wavelength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28800"/>
            <a:ext cx="9144000" cy="475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648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3076" name="Picture 4" descr="D:\ایمنی\لوازم برق صنعتی\Oscilloscop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95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57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2530" name="Picture 2" descr="D:\Rasool\برق در کشاورزی\اسکن اصول ومبانی الکتریکی\Image (9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522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3554" name="Picture 2" descr="D:\Rasool\برق در کشاورزی\اسکن اصول ومبانی الکتریکی\Image (9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7980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D:\ایمنی\لوازم برق صنعتی\Frequency_count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289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8840"/>
            <a:ext cx="9144000" cy="4869160"/>
          </a:xfrm>
        </p:spPr>
        <p:txBody>
          <a:bodyPr/>
          <a:lstStyle/>
          <a:p>
            <a:r>
              <a:rPr lang="fa-IR" b="1" dirty="0"/>
              <a:t>جريان برق را با واحد امپر نشان مي‌دهند كه بر دو نوع مي‌باشد :</a:t>
            </a:r>
            <a:endParaRPr lang="en-US" dirty="0"/>
          </a:p>
          <a:p>
            <a:pPr lvl="0"/>
            <a:r>
              <a:rPr lang="fa-IR" b="1" dirty="0"/>
              <a:t>جريان مستقيم(</a:t>
            </a:r>
            <a:r>
              <a:rPr lang="en-US" b="1" dirty="0"/>
              <a:t>DC</a:t>
            </a:r>
            <a:r>
              <a:rPr lang="fa-IR" b="1" dirty="0"/>
              <a:t>) : جريان برق حاصل از ژنراتورها و باطري ها از اين نوع مي‌باشد.</a:t>
            </a:r>
            <a:endParaRPr lang="en-US" dirty="0"/>
          </a:p>
          <a:p>
            <a:pPr lvl="0"/>
            <a:r>
              <a:rPr lang="fa-IR" b="1" dirty="0"/>
              <a:t>جريان متناوب (</a:t>
            </a:r>
            <a:r>
              <a:rPr lang="en-US" b="1" dirty="0"/>
              <a:t>AC</a:t>
            </a:r>
            <a:r>
              <a:rPr lang="fa-IR" b="1" dirty="0"/>
              <a:t>) : جريان برق شبكه شهري از اين نوع مي‌باشد.</a:t>
            </a:r>
            <a:endParaRPr lang="en-US" dirty="0"/>
          </a:p>
          <a:p>
            <a:endParaRPr lang="fa-IR" dirty="0"/>
          </a:p>
        </p:txBody>
      </p:sp>
      <p:sp>
        <p:nvSpPr>
          <p:cNvPr id="4" name="Rectangle 3"/>
          <p:cNvSpPr/>
          <p:nvPr/>
        </p:nvSpPr>
        <p:spPr>
          <a:xfrm>
            <a:off x="0" y="-171400"/>
            <a:ext cx="9144000" cy="1862048"/>
          </a:xfrm>
          <a:prstGeom prst="rect">
            <a:avLst/>
          </a:prstGeom>
          <a:noFill/>
        </p:spPr>
        <p:txBody>
          <a:bodyPr wrap="square" lIns="91440" tIns="45720" rIns="91440" bIns="45720">
            <a:spAutoFit/>
          </a:bodyPr>
          <a:lstStyle/>
          <a:p>
            <a:pPr algn="ctr"/>
            <a:r>
              <a:rPr lang="fa-IR" sz="115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جريان برق</a:t>
            </a:r>
          </a:p>
        </p:txBody>
      </p:sp>
    </p:spTree>
    <p:extLst>
      <p:ext uri="{BB962C8B-B14F-4D97-AF65-F5344CB8AC3E}">
        <p14:creationId xmlns:p14="http://schemas.microsoft.com/office/powerpoint/2010/main" val="31185973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4578" name="Picture 2" descr="D:\Rasool\برق در کشاورزی\اسکن اصول ومبانی الکتریکی\Image (9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234" y="-1159766"/>
            <a:ext cx="6891534"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878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5602" name="Picture 2" descr="D:\Rasool\برق در کشاورزی\اسکن اصول ومبانی الکتریکی\Image (9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099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66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9540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76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3001"/>
            <a:ext cx="6858002"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3964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81" y="33398"/>
            <a:ext cx="8229600" cy="803314"/>
          </a:xfrm>
        </p:spPr>
        <p:txBody>
          <a:bodyPr/>
          <a:lstStyle/>
          <a:p>
            <a:r>
              <a:rPr lang="fa-IR" dirty="0" smtClean="0"/>
              <a:t>سلف ها</a:t>
            </a:r>
            <a:endParaRPr lang="fa-IR" dirty="0"/>
          </a:p>
        </p:txBody>
      </p:sp>
      <p:pic>
        <p:nvPicPr>
          <p:cNvPr id="28674" name="Picture 2" descr="D:\ایمنی\لوازم برق صنعتی\New folder\inducto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28546"/>
            <a:ext cx="5364088" cy="5733255"/>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D:\ایمنی\لوازم برق صنعتی\New folder\inductor-symbo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1196752"/>
            <a:ext cx="3552825"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5538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9699" name="Picture 3" descr="D:\Rasool\برق در کشاورزی\اسکن اصول ومبانی الکتریکی\Image (1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590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0722" name="Picture 2" descr="D:\Rasool\برق در کشاورزی\اسکن اصول ومبانی الکتریکی\Image (10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5319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1746" name="Picture 2" descr="D:\Rasool\برق در کشاورزی\اسکن اصول ومبانی الکتریکی\Image (1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6757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27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4420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خازن ها</a:t>
            </a:r>
            <a:endParaRPr lang="fa-IR" dirty="0"/>
          </a:p>
        </p:txBody>
      </p:sp>
      <p:pic>
        <p:nvPicPr>
          <p:cNvPr id="47107" name="Picture 3" descr="D:\ایمنی\لوازم برق صنعتی\New folder (2)الکترونیک\Capacitor-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6" y="2011363"/>
            <a:ext cx="5397873" cy="228173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6" y="0"/>
            <a:ext cx="3093618" cy="187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83957"/>
            <a:ext cx="9144000" cy="215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fa-IR"/>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22065"/>
            <a:ext cx="3347864" cy="153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821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204864"/>
            <a:ext cx="8229600" cy="4525963"/>
          </a:xfrm>
        </p:spPr>
        <p:txBody>
          <a:bodyPr/>
          <a:lstStyle/>
          <a:p>
            <a:r>
              <a:rPr lang="fa-IR" b="1" dirty="0"/>
              <a:t>اندازه گيري فشار الكتريكي رابا ولت نشان مي‌دهند كه در صنعت به سه دسته زير تقسيم مي شود:</a:t>
            </a:r>
            <a:endParaRPr lang="en-US" dirty="0"/>
          </a:p>
          <a:p>
            <a:pPr lvl="0"/>
            <a:r>
              <a:rPr lang="fa-IR" b="1" dirty="0"/>
              <a:t>ولتاژ بالا كه از 650 ولت به بالا مي‌باشد.</a:t>
            </a:r>
            <a:endParaRPr lang="en-US" dirty="0"/>
          </a:p>
          <a:p>
            <a:pPr lvl="0"/>
            <a:r>
              <a:rPr lang="fa-IR" b="1" dirty="0"/>
              <a:t>ولتاژ متوسط كه بين 250 تا 650 ولت مي‌باشد.</a:t>
            </a:r>
            <a:endParaRPr lang="en-US" dirty="0"/>
          </a:p>
          <a:p>
            <a:pPr lvl="0"/>
            <a:r>
              <a:rPr lang="fa-IR" b="1" dirty="0"/>
              <a:t>ولتاژ پائين كه از 250 ولت كمتر است.</a:t>
            </a:r>
            <a:endParaRPr lang="en-US" dirty="0"/>
          </a:p>
          <a:p>
            <a:r>
              <a:rPr lang="fa-IR" b="1" dirty="0"/>
              <a:t>توضيح : ولتاژ پائين از نظر ايمني ولتاژ زير 25 ولت مي‌باشد.</a:t>
            </a:r>
            <a:endParaRPr lang="en-US" dirty="0"/>
          </a:p>
          <a:p>
            <a:endParaRPr lang="fa-IR" dirty="0"/>
          </a:p>
        </p:txBody>
      </p:sp>
      <p:sp>
        <p:nvSpPr>
          <p:cNvPr id="4" name="Rectangle 3"/>
          <p:cNvSpPr/>
          <p:nvPr/>
        </p:nvSpPr>
        <p:spPr>
          <a:xfrm>
            <a:off x="2385771" y="303039"/>
            <a:ext cx="3818674" cy="1446550"/>
          </a:xfrm>
          <a:prstGeom prst="rect">
            <a:avLst/>
          </a:prstGeom>
          <a:noFill/>
        </p:spPr>
        <p:txBody>
          <a:bodyPr wrap="none" lIns="91440" tIns="45720" rIns="91440" bIns="45720">
            <a:spAutoFit/>
          </a:bodyPr>
          <a:lstStyle/>
          <a:p>
            <a:pPr algn="ctr"/>
            <a:r>
              <a:rPr lang="fa-IR" sz="8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ولتاژ برق</a:t>
            </a:r>
            <a:endParaRPr lang="fa-IR" sz="8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1299785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descr="D:\Rasool\برق در کشاورزی\اسکن ترانسفورماتور وخازن\Image (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93303" y="-1093305"/>
            <a:ext cx="6957394" cy="9144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ایمنی\لوازم برق صنعتی\New folder (2)الکترونیک\Capacitor-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0"/>
            <a:ext cx="42839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76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218" name="Picture 2" descr="D:\Rasool\برق در کشاورزی\اسکن ترانسفورماتور وخازن\Image (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3000"/>
            <a:ext cx="6858001"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7473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descr="D:\Rasool\برق در کشاورزی\اسکن ترانسفورماتور وخازن\Image (1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71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1266" name="Picture 2" descr="D:\Rasool\برق در کشاورزی\اسکن ترانسفورماتور وخازن\Image (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3590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2290" name="Picture 2" descr="D:\Rasool\برق در کشاورزی\اسکن ترانسفورماتور وخازن\Image (1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5671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13314" name="Picture 2" descr="D:\Rasool\برق در کشاورزی\اسکن ترانسفورماتور وخازن\Image (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7" y="-1143001"/>
            <a:ext cx="6858001"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5825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67609"/>
            <a:ext cx="8229600" cy="1143000"/>
          </a:xfrm>
        </p:spPr>
        <p:txBody>
          <a:bodyPr/>
          <a:lstStyle/>
          <a:p>
            <a:endParaRPr lang="fa-IR"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5975" y="1"/>
            <a:ext cx="4788025" cy="263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0" y="1"/>
            <a:ext cx="4331385"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6912"/>
            <a:ext cx="9144000" cy="42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2182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4338" name="Picture 2" descr="D:\Rasool\برق در کشاورزی\اسکن ترانسفورماتور وخازن\Image (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992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5362" name="Picture 2" descr="D:\Rasool\برق در کشاورزی\اسکن ترانسفورماتور وخازن\Image (2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227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57300" y="-1057300"/>
            <a:ext cx="70294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51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6146" name="Picture 2" descr="D:\ایمنی\29244_29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0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5009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721" y="4020533"/>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0"/>
            <a:ext cx="5328591" cy="249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737" y="3365799"/>
            <a:ext cx="33337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
            <a:ext cx="3810000"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8511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7410" name="Picture 2" descr="D:\Rasool\برق در کشاورزی\اسکن ترانسفورماتور وخازن\Image (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4548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8434" name="Picture 2" descr="D:\Rasool\برق در کشاورزی\اسکن ترانسفورماتور وخازن\Image (2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7128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9458" name="Picture 2" descr="D:\Rasool\برق در کشاورزی\اسکن ترانسفورماتور وخازن\Image (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2"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5259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482" name="Picture 2" descr="D:\Rasool\برق در کشاورزی\اسکن ترانسفورماتور وخازن\Image (2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0163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1506" name="Picture 2" descr="D:\Rasool\برق در کشاورزی\اسکن ترانسفورماتور وخازن\Image (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2" y="-1143000"/>
            <a:ext cx="6857998"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5954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2530" name="Picture 2" descr="D:\Rasool\برق در کشاورزی\اسکن ترانسفورماتور وخازن\Image (2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1" y="-1142999"/>
            <a:ext cx="6858000" cy="914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3528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3554" name="Picture 2" descr="D:\Rasool\برق در کشاورزی\اسکن ترانسفورماتور وخازن\Image (3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1" y="-1142999"/>
            <a:ext cx="6858000" cy="914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1446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01962"/>
            <a:ext cx="9144000" cy="385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63"/>
            <a:ext cx="9143999"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924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ترانسفورماتورها</a:t>
            </a:r>
            <a:endParaRPr lang="fa-IR" dirty="0"/>
          </a:p>
        </p:txBody>
      </p:sp>
      <p:pic>
        <p:nvPicPr>
          <p:cNvPr id="4" name="Content Placeholder 3" descr="D:\ایمنی\لوازم برق صنعتی\New folder\انواع-ترانس-بر-اساس-فرکانس-.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4"/>
            <a:ext cx="4897810" cy="5373216"/>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D:\ایمنی\لوازم برق صنعتی\New folder\110-269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3164"/>
            <a:ext cx="3779912" cy="544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38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8000" b="1" dirty="0">
                <a:solidFill>
                  <a:srgbClr val="FF0000"/>
                </a:solidFill>
              </a:rPr>
              <a:t>سيستم ارت وسايل برقي</a:t>
            </a:r>
            <a:endParaRPr lang="fa-IR" sz="8000" dirty="0">
              <a:solidFill>
                <a:srgbClr val="FF0000"/>
              </a:solidFill>
            </a:endParaRPr>
          </a:p>
        </p:txBody>
      </p:sp>
      <p:sp>
        <p:nvSpPr>
          <p:cNvPr id="3" name="Content Placeholder 2"/>
          <p:cNvSpPr>
            <a:spLocks noGrp="1"/>
          </p:cNvSpPr>
          <p:nvPr>
            <p:ph idx="1"/>
          </p:nvPr>
        </p:nvSpPr>
        <p:spPr/>
        <p:txBody>
          <a:bodyPr/>
          <a:lstStyle/>
          <a:p>
            <a:r>
              <a:rPr lang="fa-IR" b="1" dirty="0"/>
              <a:t>ازآنجائي كه مقاومت سيم در برابر جريان برق از مقاومت بدن انسان كمتر است چنانچه دستگاه برقي ما بوسيله يك سيم به زمين وصل شود، جريان برق از طريق اين سيم به زمين منتقل خواهد شد. دستگاههاي برقي سيار بوسيله سيمي كه در دو شاخه آن تعبيه شده به پريز مخصوص متصل مي گردد. براي دستگاهها و سازههاي بزرگ بايد تمامي كابلها به يك نقطه به نام چاه ارت (</a:t>
            </a:r>
            <a:r>
              <a:rPr lang="en-US" b="1" dirty="0"/>
              <a:t>EARTH PEAT</a:t>
            </a:r>
            <a:r>
              <a:rPr lang="fa-IR" b="1" dirty="0"/>
              <a:t>) متصل گردند.</a:t>
            </a:r>
            <a:endParaRPr lang="en-US" dirty="0"/>
          </a:p>
          <a:p>
            <a:endParaRPr lang="fa-IR" dirty="0"/>
          </a:p>
        </p:txBody>
      </p:sp>
    </p:spTree>
    <p:extLst>
      <p:ext uri="{BB962C8B-B14F-4D97-AF65-F5344CB8AC3E}">
        <p14:creationId xmlns:p14="http://schemas.microsoft.com/office/powerpoint/2010/main" val="41397726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D:\Rasool\برق در کشاورزی\اسکن ترانسفورماتور وخازن\Image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ایمنی\لوازم برق صنعتی\New folder\ترانسفورماتو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878497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505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4" name="Picture 6" descr="D:\ایمنی\لوازم برق صنعتی\New folder\ترانسفورماتور-تکفاز.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40444"/>
            <a:ext cx="9144000" cy="43175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ایمنی\لوازم برق صنعتی\New folder\ترانس-ظرفیت-پایین.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55"/>
            <a:ext cx="91440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586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descr="D:\Rasool\برق در کشاورزی\اسکن ترانسفورماتور وخازن\Image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3001"/>
            <a:ext cx="6858002"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3236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074" name="Picture 2" descr="D:\Rasool\برق در کشاورزی\اسکن ترانسفورماتور وخازن\Image (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3001"/>
            <a:ext cx="6858002"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7614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8" name="Picture 2" descr="D:\Rasool\برق در کشاورزی\اسکن ترانسفورماتور وخازن\Image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4836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D:\ایمنی\لوازم برق صنعتی\New folder\یک-ترانس-تک-فاز-الیکا-الکتریک.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8135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descr="D:\Rasool\برق در کشاورزی\اسکن ترانسفورماتور وخازن\Image (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1" y="-1142999"/>
            <a:ext cx="6858000" cy="914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7861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descr="D:\Rasool\برق در کشاورزی\اسکن ترانسفورماتور وخازن\Image (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5398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a:p>
        </p:txBody>
      </p:sp>
      <p:pic>
        <p:nvPicPr>
          <p:cNvPr id="7170" name="Picture 2" descr="D:\Rasool\برق در کشاورزی\اسکن ترانسفورماتور وخازن\Image (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2148" y="-1156839"/>
            <a:ext cx="7079704"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6698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5" descr="D:\ایمنی\لوازم برق صنعتی\New folder\ترانسفورماتور-سه-فاز.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912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9600" dirty="0" smtClean="0"/>
              <a:t>علائم هشدار دهنده</a:t>
            </a:r>
            <a:endParaRPr lang="fa-IR" sz="9600" dirty="0"/>
          </a:p>
        </p:txBody>
      </p:sp>
      <p:pic>
        <p:nvPicPr>
          <p:cNvPr id="7170" name="Picture 2" descr="D:\ایمنی\L1rL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085" y="1484784"/>
            <a:ext cx="86868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516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مدارتک پل ودوپل</a:t>
            </a:r>
            <a:endParaRPr lang="fa-IR" dirty="0"/>
          </a:p>
        </p:txBody>
      </p:sp>
      <p:pic>
        <p:nvPicPr>
          <p:cNvPr id="1026" name="Picture 2" descr="D:\ایمنی\لوازم برق صنعتی\83650_3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988840"/>
            <a:ext cx="230916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ایمنی\لوازم برق صنعتی\20120208142356314_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916832"/>
            <a:ext cx="2257425" cy="4680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ایمنی\لوازم برق صنعتی\20120303113055631_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348880"/>
            <a:ext cx="4575796"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1066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مدارتبدیل</a:t>
            </a:r>
            <a:endParaRPr lang="fa-IR" dirty="0"/>
          </a:p>
        </p:txBody>
      </p:sp>
      <p:pic>
        <p:nvPicPr>
          <p:cNvPr id="2050" name="Picture 2" descr="D:\ایمنی\لوازم برق صنعتی\20120303112214611_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9275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 تبدیل</a:t>
            </a:r>
            <a:endParaRPr lang="fa-IR" dirty="0"/>
          </a:p>
        </p:txBody>
      </p:sp>
      <p:pic>
        <p:nvPicPr>
          <p:cNvPr id="4" name="Picture 7" descr="D:\ایمنی\لوازم برق صنعتی\نقشه-سیمکشی-کلید-تبدیل.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6792"/>
            <a:ext cx="4572000" cy="53012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ایمنی\لوازم برق صنعتی\tabd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56792"/>
            <a:ext cx="457200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2814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مداراز چند نقطه</a:t>
            </a:r>
            <a:endParaRPr lang="fa-IR" dirty="0"/>
          </a:p>
        </p:txBody>
      </p:sp>
      <p:pic>
        <p:nvPicPr>
          <p:cNvPr id="4" name="Picture 6" descr="D:\ایمنی\لوازم برق صنعتی\سیمکشی-در-کلیدهای-صلیبی.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6" y="1700808"/>
            <a:ext cx="882100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378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fa-IR" dirty="0" smtClean="0"/>
              <a:t>مدار چند نقطعه ای</a:t>
            </a:r>
            <a:endParaRPr lang="fa-IR" dirty="0"/>
          </a:p>
        </p:txBody>
      </p:sp>
      <p:pic>
        <p:nvPicPr>
          <p:cNvPr id="4" name="Content Placeholder 3" descr="D:\ایمنی\لوازم برق صنعتی\key-salib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30" y="1340768"/>
            <a:ext cx="911107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9866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ماشین های الکتریکی</a:t>
            </a:r>
            <a:endParaRPr lang="fa-IR" dirty="0"/>
          </a:p>
        </p:txBody>
      </p:sp>
      <p:sp>
        <p:nvSpPr>
          <p:cNvPr id="3" name="Content Placeholder 2"/>
          <p:cNvSpPr>
            <a:spLocks noGrp="1"/>
          </p:cNvSpPr>
          <p:nvPr>
            <p:ph idx="1"/>
          </p:nvPr>
        </p:nvSpPr>
        <p:spPr/>
        <p:txBody>
          <a:bodyPr>
            <a:normAutofit lnSpcReduction="10000"/>
          </a:bodyPr>
          <a:lstStyle/>
          <a:p>
            <a:r>
              <a:rPr lang="fa-IR" dirty="0" smtClean="0"/>
              <a:t>تعریف ماسشین های الکتریکی</a:t>
            </a:r>
          </a:p>
          <a:p>
            <a:r>
              <a:rPr lang="fa-IR" sz="2000" dirty="0" smtClean="0"/>
              <a:t>بطور کلیبه ماشین های گفته می شود که قادرند انرژی الکتریکی را تبدیل به انرژی مکانیکی کرده ویا انرژی مکانیکی را تبدیل به انرژی الکتریکی نمایند ویا موجب تغییرات انرژی از صورتی بهصورت دیگر شوند.</a:t>
            </a:r>
          </a:p>
          <a:p>
            <a:r>
              <a:rPr lang="fa-IR" sz="2800" dirty="0" smtClean="0"/>
              <a:t>بطور کلی ماشین های الکتریکی به دوگروه زیر تقسم می شوند</a:t>
            </a:r>
          </a:p>
          <a:p>
            <a:r>
              <a:rPr lang="fa-IR" sz="2400" dirty="0" smtClean="0"/>
              <a:t>1-ماشین های الکتریکی ساکن:</a:t>
            </a:r>
            <a:r>
              <a:rPr lang="fa-IR" sz="2000" dirty="0" smtClean="0"/>
              <a:t> ماشین های هستند که هیچ گونه حرکت مکانیکی نداشته فقط مقدار ولتاژ را تغییر می دهند. مانند انواع ترانسفورماتورها</a:t>
            </a:r>
          </a:p>
          <a:p>
            <a:r>
              <a:rPr lang="fa-IR" sz="2800" dirty="0" smtClean="0"/>
              <a:t>2-ماشین های الکتریکی گردان:</a:t>
            </a:r>
            <a:r>
              <a:rPr lang="fa-IR" sz="2000" dirty="0" smtClean="0"/>
              <a:t> ماشین های هستند که دارای حرکت دورانی می باشند. مانندانواع مولدها و الکتروموتورها</a:t>
            </a:r>
          </a:p>
          <a:p>
            <a:r>
              <a:rPr lang="fa-IR" sz="2800" dirty="0" smtClean="0"/>
              <a:t>ماشین های الکتریک گردان به دوگروه تقسیم می شوند:</a:t>
            </a:r>
          </a:p>
          <a:p>
            <a:r>
              <a:rPr lang="fa-IR" sz="2000" dirty="0" smtClean="0"/>
              <a:t>1-ژنراتورها یا مولدها</a:t>
            </a:r>
          </a:p>
          <a:p>
            <a:r>
              <a:rPr lang="fa-IR" sz="2000" dirty="0" smtClean="0"/>
              <a:t>2-الکتروموتورها</a:t>
            </a:r>
            <a:endParaRPr lang="fa-IR" sz="2000" dirty="0"/>
          </a:p>
        </p:txBody>
      </p:sp>
    </p:spTree>
    <p:extLst>
      <p:ext uri="{BB962C8B-B14F-4D97-AF65-F5344CB8AC3E}">
        <p14:creationId xmlns:p14="http://schemas.microsoft.com/office/powerpoint/2010/main" val="423997564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ژانراتورها یا مولدها(</a:t>
            </a:r>
            <a:r>
              <a:rPr lang="en-US" dirty="0" smtClean="0"/>
              <a:t>G</a:t>
            </a:r>
            <a:r>
              <a:rPr lang="en-US" dirty="0"/>
              <a:t> </a:t>
            </a:r>
            <a:r>
              <a:rPr lang="fa-IR" dirty="0" smtClean="0"/>
              <a:t>)</a:t>
            </a:r>
            <a:endParaRPr lang="fa-IR" dirty="0"/>
          </a:p>
        </p:txBody>
      </p:sp>
      <p:sp>
        <p:nvSpPr>
          <p:cNvPr id="3" name="Content Placeholder 2"/>
          <p:cNvSpPr>
            <a:spLocks noGrp="1"/>
          </p:cNvSpPr>
          <p:nvPr>
            <p:ph idx="1"/>
          </p:nvPr>
        </p:nvSpPr>
        <p:spPr/>
        <p:txBody>
          <a:bodyPr/>
          <a:lstStyle/>
          <a:p>
            <a:r>
              <a:rPr lang="fa-IR" dirty="0" smtClean="0"/>
              <a:t>1-مولدهای جریان مستقیم :</a:t>
            </a:r>
          </a:p>
          <a:p>
            <a:r>
              <a:rPr lang="fa-IR" sz="2000" dirty="0" smtClean="0"/>
              <a:t>مولد تحریک مستقل </a:t>
            </a:r>
          </a:p>
          <a:p>
            <a:r>
              <a:rPr lang="fa-IR" sz="2000" dirty="0" smtClean="0"/>
              <a:t>مولد شنت یا موازی</a:t>
            </a:r>
          </a:p>
          <a:p>
            <a:r>
              <a:rPr lang="fa-IR" sz="2000" dirty="0" smtClean="0"/>
              <a:t>مولد سری</a:t>
            </a:r>
          </a:p>
          <a:p>
            <a:r>
              <a:rPr lang="fa-IR" sz="2000" dirty="0" smtClean="0"/>
              <a:t>مولد سری، موازی یا مختلط (کمپوند)</a:t>
            </a:r>
          </a:p>
          <a:p>
            <a:r>
              <a:rPr lang="fa-IR" dirty="0" smtClean="0"/>
              <a:t>2-مولدهای جریان متناوب:</a:t>
            </a:r>
          </a:p>
          <a:p>
            <a:r>
              <a:rPr lang="fa-IR" sz="2000" dirty="0" smtClean="0"/>
              <a:t>مولدهای جریان متناوب تک فاز</a:t>
            </a:r>
          </a:p>
          <a:p>
            <a:r>
              <a:rPr lang="fa-IR" sz="2000" dirty="0" smtClean="0"/>
              <a:t>مولدهای جریان متناوب سه فاز </a:t>
            </a:r>
            <a:endParaRPr lang="fa-IR" sz="2000" dirty="0"/>
          </a:p>
        </p:txBody>
      </p:sp>
    </p:spTree>
    <p:extLst>
      <p:ext uri="{BB962C8B-B14F-4D97-AF65-F5344CB8AC3E}">
        <p14:creationId xmlns:p14="http://schemas.microsoft.com/office/powerpoint/2010/main" val="35076075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16"/>
            <a:ext cx="8229600" cy="1733054"/>
          </a:xfrm>
        </p:spPr>
        <p:txBody>
          <a:bodyPr>
            <a:normAutofit fontScale="90000"/>
          </a:bodyPr>
          <a:lstStyle/>
          <a:p>
            <a:r>
              <a:rPr lang="fa-IR" b="1" dirty="0" smtClean="0"/>
              <a:t/>
            </a:r>
            <a:br>
              <a:rPr lang="fa-IR" b="1" dirty="0" smtClean="0"/>
            </a:br>
            <a:r>
              <a:rPr lang="fa-IR" b="1" dirty="0" smtClean="0"/>
              <a:t/>
            </a:r>
            <a:br>
              <a:rPr lang="fa-IR" b="1" dirty="0" smtClean="0"/>
            </a:br>
            <a:r>
              <a:rPr lang="fa-IR" b="1" dirty="0" smtClean="0"/>
              <a:t>الکتروموتور </a:t>
            </a:r>
            <a:r>
              <a:rPr lang="fa-IR" b="1" dirty="0"/>
              <a:t>یا موتور الکتریکی چیست ؟ </a:t>
            </a:r>
            <a:r>
              <a:rPr lang="en-US" b="1" dirty="0"/>
              <a:t>Electric Motor</a:t>
            </a:r>
            <a:br>
              <a:rPr lang="en-US" b="1" dirty="0"/>
            </a:br>
            <a:endParaRPr lang="fa-IR" dirty="0"/>
          </a:p>
        </p:txBody>
      </p:sp>
      <p:sp>
        <p:nvSpPr>
          <p:cNvPr id="3" name="Content Placeholder 2"/>
          <p:cNvSpPr>
            <a:spLocks noGrp="1"/>
          </p:cNvSpPr>
          <p:nvPr>
            <p:ph idx="1"/>
          </p:nvPr>
        </p:nvSpPr>
        <p:spPr/>
        <p:txBody>
          <a:bodyPr>
            <a:normAutofit fontScale="77500" lnSpcReduction="20000"/>
          </a:bodyPr>
          <a:lstStyle/>
          <a:p>
            <a:r>
              <a:rPr lang="fa-IR" b="1" dirty="0" smtClean="0"/>
              <a:t>الکتروموتور</a:t>
            </a:r>
            <a:r>
              <a:rPr lang="fa-IR" dirty="0"/>
              <a:t> نوعی ماشین است که انرژی الکتریکی را به حرکت مکانیکی تبدیل می کند.</a:t>
            </a:r>
          </a:p>
          <a:p>
            <a:r>
              <a:rPr lang="fa-IR" dirty="0"/>
              <a:t>ایده کلی بر این اساس است که وقتی که یک هادی حامل جریان الکتریسیته تحت اثر یک میدان مغناطیسی قرار می گیرد نیرویی بر روی آن هادی حامل جریان از سوی </a:t>
            </a:r>
            <a:r>
              <a:rPr lang="fa-IR" dirty="0" smtClean="0"/>
              <a:t>میدان مغناطیسی اعمال می شود .</a:t>
            </a:r>
          </a:p>
          <a:p>
            <a:r>
              <a:rPr lang="fa-IR" dirty="0" smtClean="0"/>
              <a:t>اغلب موتورهای الکتریکی دوار هستند اما موتور خطی هم وجود دارند.</a:t>
            </a:r>
            <a:br>
              <a:rPr lang="fa-IR" dirty="0" smtClean="0"/>
            </a:br>
            <a:r>
              <a:rPr lang="fa-IR" dirty="0" smtClean="0"/>
              <a:t>هر موتور الکتریکی دوارازدو بخش متحرک و محرک تشکیل شده است .که به بخش متحرک روتور و به بخش ثابت که معمولا درون موتور قرار دارد استاتور یا ایستانه نیز می گویند .</a:t>
            </a:r>
          </a:p>
          <a:p>
            <a:r>
              <a:rPr lang="fa-IR" dirty="0" smtClean="0"/>
              <a:t>در یک الکتروموتور ، روتور به علت گشتاوری که ناشی از نیروی است که توسط میدان مغناطیسی ایجاد ایجاد شده در استاتور است به حول محور خود می چرخد هر الکتروموتور بر اساس ساختارش توسط برق جریان مستقیم </a:t>
            </a:r>
            <a:r>
              <a:rPr lang="en-US" dirty="0" smtClean="0"/>
              <a:t>DC </a:t>
            </a:r>
            <a:r>
              <a:rPr lang="fa-IR" dirty="0" smtClean="0"/>
              <a:t>و یا جریان متناوب </a:t>
            </a:r>
            <a:r>
              <a:rPr lang="en-US" dirty="0" smtClean="0"/>
              <a:t>AC </a:t>
            </a:r>
            <a:r>
              <a:rPr lang="fa-IR" dirty="0" smtClean="0"/>
              <a:t>تغذیه می گردد.</a:t>
            </a:r>
            <a:endParaRPr lang="fa-IR" dirty="0"/>
          </a:p>
          <a:p>
            <a:endParaRPr lang="fa-IR" dirty="0"/>
          </a:p>
        </p:txBody>
      </p:sp>
    </p:spTree>
    <p:extLst>
      <p:ext uri="{BB962C8B-B14F-4D97-AF65-F5344CB8AC3E}">
        <p14:creationId xmlns:p14="http://schemas.microsoft.com/office/powerpoint/2010/main" val="22468578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p:spPr>
        <p:txBody>
          <a:bodyPr>
            <a:normAutofit fontScale="90000"/>
          </a:bodyPr>
          <a:lstStyle/>
          <a:p>
            <a:r>
              <a:rPr lang="fa-IR" b="1" dirty="0" smtClean="0"/>
              <a:t/>
            </a:r>
            <a:br>
              <a:rPr lang="fa-IR" b="1" dirty="0" smtClean="0"/>
            </a:br>
            <a:r>
              <a:rPr lang="fa-IR" b="1" dirty="0"/>
              <a:t>ا</a:t>
            </a:r>
            <a:r>
              <a:rPr lang="fa-IR" b="1" dirty="0" smtClean="0"/>
              <a:t>لکتروموتور </a:t>
            </a:r>
            <a:r>
              <a:rPr lang="fa-IR" b="1" dirty="0"/>
              <a:t>یا موتور </a:t>
            </a:r>
            <a:r>
              <a:rPr lang="fa-IR" b="1" dirty="0" smtClean="0"/>
              <a:t>الکتریکی </a:t>
            </a:r>
            <a:r>
              <a:rPr lang="en-US" b="1" dirty="0"/>
              <a:t>Electric Motor</a:t>
            </a:r>
            <a:br>
              <a:rPr lang="en-US" b="1" dirty="0"/>
            </a:br>
            <a:endParaRPr lang="en-US" dirty="0"/>
          </a:p>
        </p:txBody>
      </p:sp>
      <p:sp>
        <p:nvSpPr>
          <p:cNvPr id="3" name="Content Placeholder 2"/>
          <p:cNvSpPr>
            <a:spLocks noGrp="1"/>
          </p:cNvSpPr>
          <p:nvPr>
            <p:ph idx="1"/>
          </p:nvPr>
        </p:nvSpPr>
        <p:spPr>
          <a:xfrm>
            <a:off x="11119" y="1052736"/>
            <a:ext cx="9144000" cy="5616624"/>
          </a:xfrm>
        </p:spPr>
        <p:txBody>
          <a:bodyPr>
            <a:noAutofit/>
          </a:bodyPr>
          <a:lstStyle/>
          <a:p>
            <a:pPr marL="0" indent="0">
              <a:buNone/>
            </a:pPr>
            <a:endParaRPr lang="en-US" sz="1800" dirty="0"/>
          </a:p>
        </p:txBody>
      </p:sp>
      <p:pic>
        <p:nvPicPr>
          <p:cNvPr id="1026" name="Picture 2" descr="D:\ایمنی\لوازم برق صنعتی\electromotor-Classification-00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3800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ایمنی\لوازم برق صنعتی\الکت.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971997"/>
            <a:ext cx="3697918" cy="48860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ایمنی\لوازم برق صنعتی\New folder\ماشین-الکتریکی-ترانسفورماتور-ها.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645" y="1673424"/>
            <a:ext cx="5220072" cy="518457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fa-IR" dirty="0" smtClean="0"/>
              <a:t>الکترو موتورو ترانسفورماتور</a:t>
            </a:r>
            <a:endParaRPr lang="fa-IR" dirty="0"/>
          </a:p>
        </p:txBody>
      </p:sp>
    </p:spTree>
    <p:extLst>
      <p:ext uri="{BB962C8B-B14F-4D97-AF65-F5344CB8AC3E}">
        <p14:creationId xmlns:p14="http://schemas.microsoft.com/office/powerpoint/2010/main" val="4146193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descr="D:\ایمنی\U7wZ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28592" y="5454"/>
            <a:ext cx="3815408" cy="270346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ایمنی\G8sN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8592" cy="335699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ایمنی\downlo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592" y="2708920"/>
            <a:ext cx="3815408" cy="424847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ایمنی\پوستر_ایمنی_بالابر_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08920"/>
            <a:ext cx="5328592" cy="458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201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ژنراتور </a:t>
            </a:r>
            <a:r>
              <a:rPr lang="en-US" dirty="0" smtClean="0"/>
              <a:t>G</a:t>
            </a:r>
            <a:endParaRPr lang="fa-IR" dirty="0"/>
          </a:p>
        </p:txBody>
      </p:sp>
      <p:pic>
        <p:nvPicPr>
          <p:cNvPr id="3074" name="Picture 2" descr="D:\ایمنی\لوازم برق صنعتی\New folder\ماشین-الکتریکی-ژنراتور.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6444208"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528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اجزای تشکیل دهنده الکتروموتور</a:t>
            </a:r>
            <a:endParaRPr lang="fa-IR" dirty="0"/>
          </a:p>
        </p:txBody>
      </p:sp>
      <p:pic>
        <p:nvPicPr>
          <p:cNvPr id="4098" name="Picture 2" descr="D:\ایمنی\لوازم برق صنعتی\New folder\Article-Electricmotor-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4500" y="1748631"/>
            <a:ext cx="57150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6073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پلاک خوانی الکتروموتور</a:t>
            </a:r>
            <a:endParaRPr lang="fa-IR" dirty="0"/>
          </a:p>
        </p:txBody>
      </p:sp>
      <p:pic>
        <p:nvPicPr>
          <p:cNvPr id="5122" name="Picture 2" descr="D:\ایمنی\لوازم برق صنعتی\New folder\06533420170913_SIEMENS-IM-Nameplat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340768"/>
            <a:ext cx="464400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ایمنی\لوازم برق صنعتی\New folder\09131020191020_www.kalasanati.com - پلاک موتور موتوژن (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7" y="1484784"/>
            <a:ext cx="448336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ایمنی\لوازم برق صنعتی\نوع-اتصال-موتورها-به-شبکه-برق-ایران-الیکا-الکتریک.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5" y="4437112"/>
            <a:ext cx="9144000"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6043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229600" cy="5336932"/>
          </a:xfrm>
        </p:spPr>
        <p:txBody>
          <a:bodyPr/>
          <a:lstStyle/>
          <a:p>
            <a:r>
              <a:rPr lang="fa-IR" dirty="0" smtClean="0"/>
              <a:t>سیستم های چند فازه</a:t>
            </a:r>
            <a:endParaRPr lang="fa-IR" dirty="0"/>
          </a:p>
        </p:txBody>
      </p:sp>
    </p:spTree>
    <p:extLst>
      <p:ext uri="{BB962C8B-B14F-4D97-AF65-F5344CB8AC3E}">
        <p14:creationId xmlns:p14="http://schemas.microsoft.com/office/powerpoint/2010/main" val="363484133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3794" name="Picture 2" descr="D:\Rasool\برق در کشاورزی\اسکن اصول ومبانی الکتریکی\Image (10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8430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4818" name="Picture 2" descr="D:\Rasool\برق در کشاورزی\اسکن اصول ومبانی الکتریکی\Image (1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370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5842" name="Picture 2" descr="D:\Rasool\برق در کشاورزی\اسکن اصول ومبانی الکتریکی\Image (10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3934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68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3000"/>
            <a:ext cx="6858001"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4879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7890" name="Picture 2" descr="D:\Rasool\برق در کشاورزی\اسکن اصول ومبانی الکتریکی\Image (1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973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8914" name="Picture 2" descr="D:\Rasool\برق در کشاورزی\اسکن اصول ومبانی الکتریکی\Image (1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8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417638"/>
          </a:xfrm>
        </p:spPr>
        <p:txBody>
          <a:bodyPr>
            <a:normAutofit fontScale="90000"/>
          </a:bodyPr>
          <a:lstStyle/>
          <a:p>
            <a:r>
              <a:rPr lang="fa-IR" b="1" dirty="0"/>
              <a:t>اقدامات برای نجات شخص برق گرفته</a:t>
            </a:r>
            <a:r>
              <a:rPr lang="en-US" dirty="0"/>
              <a:t/>
            </a:r>
            <a:br>
              <a:rPr lang="en-US" dirty="0"/>
            </a:br>
            <a:endParaRPr lang="fa-IR" dirty="0"/>
          </a:p>
        </p:txBody>
      </p:sp>
      <p:pic>
        <p:nvPicPr>
          <p:cNvPr id="9218" name="Picture 2" descr="D:\ایمنی\70156bfd3c2471b26db2db4a40c6c53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56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18667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9938" name="Picture 2" descr="D:\Rasool\برق در کشاورزی\اسکن اصول ومبانی الکتریکی\Image (1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2551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39572" y="-1146428"/>
            <a:ext cx="6864858" cy="91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193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19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69559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30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3000"/>
            <a:ext cx="6858001"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20357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40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34263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50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5673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60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33263" y="-1233264"/>
            <a:ext cx="6858001" cy="932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28980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6692"/>
            <a:ext cx="8229600" cy="925412"/>
          </a:xfrm>
        </p:spPr>
        <p:txBody>
          <a:bodyPr>
            <a:normAutofit fontScale="90000"/>
          </a:bodyPr>
          <a:lstStyle/>
          <a:p>
            <a:r>
              <a:rPr lang="fa-IR" b="1" dirty="0" smtClean="0"/>
              <a:t/>
            </a:r>
            <a:br>
              <a:rPr lang="fa-IR" b="1" dirty="0" smtClean="0"/>
            </a:br>
            <a:r>
              <a:rPr lang="fa-IR" b="1" dirty="0" smtClean="0"/>
              <a:t>ژنراتور </a:t>
            </a:r>
            <a:r>
              <a:rPr lang="fa-IR" b="1" dirty="0"/>
              <a:t>یا آلترناتور چیست ؟</a:t>
            </a:r>
            <a:r>
              <a:rPr lang="fa-IR" dirty="0"/>
              <a:t/>
            </a:r>
            <a:br>
              <a:rPr lang="fa-IR" dirty="0"/>
            </a:br>
            <a:endParaRPr lang="fa-IR" dirty="0"/>
          </a:p>
        </p:txBody>
      </p:sp>
      <p:sp>
        <p:nvSpPr>
          <p:cNvPr id="3" name="Content Placeholder 2"/>
          <p:cNvSpPr>
            <a:spLocks noGrp="1"/>
          </p:cNvSpPr>
          <p:nvPr>
            <p:ph idx="1"/>
          </p:nvPr>
        </p:nvSpPr>
        <p:spPr>
          <a:xfrm>
            <a:off x="0" y="1052736"/>
            <a:ext cx="9144000" cy="5805264"/>
          </a:xfrm>
        </p:spPr>
        <p:txBody>
          <a:bodyPr>
            <a:normAutofit fontScale="70000" lnSpcReduction="20000"/>
          </a:bodyPr>
          <a:lstStyle/>
          <a:p>
            <a:r>
              <a:rPr lang="fa-IR" sz="3400" dirty="0" smtClean="0"/>
              <a:t>آلترناتور </a:t>
            </a:r>
            <a:r>
              <a:rPr lang="fa-IR" sz="3400" dirty="0"/>
              <a:t>یا ژنراتور بخشی از یک </a:t>
            </a:r>
            <a:r>
              <a:rPr lang="fa-IR" sz="3400" dirty="0">
                <a:hlinkClick r:id="rId2"/>
              </a:rPr>
              <a:t>دیزل ژنراتور</a:t>
            </a:r>
            <a:r>
              <a:rPr lang="fa-IR" sz="3400" dirty="0"/>
              <a:t> ، </a:t>
            </a:r>
            <a:r>
              <a:rPr lang="fa-IR" sz="3400" dirty="0">
                <a:hlinkClick r:id="rId3"/>
              </a:rPr>
              <a:t>ژنراتور گازی </a:t>
            </a:r>
            <a:r>
              <a:rPr lang="fa-IR" sz="3400" dirty="0"/>
              <a:t>و </a:t>
            </a:r>
            <a:r>
              <a:rPr lang="fa-IR" sz="3400" dirty="0">
                <a:hlinkClick r:id="rId4"/>
              </a:rPr>
              <a:t>موتور جوش</a:t>
            </a:r>
            <a:r>
              <a:rPr lang="fa-IR" sz="3400" dirty="0"/>
              <a:t> است که دقیقا مثل یک اینورتر عمل میکند و انرژی مکانیکی را به انرژی الکتریکی تبدیل می‌کند تا بتوان از آن جریان برق گرفت .</a:t>
            </a:r>
          </a:p>
          <a:p>
            <a:r>
              <a:rPr lang="fa-IR" sz="3400" dirty="0"/>
              <a:t>برای کاهش هزینه و سادگی بیشتر اکثر آلترناتور ها از یک قسمت ثابت که استاتور نام دارد و از یک قسمت متحرک یا روتور استفاده می‌کنند.</a:t>
            </a:r>
          </a:p>
          <a:p>
            <a:r>
              <a:rPr lang="fa-IR" sz="3400" dirty="0"/>
              <a:t>یعنی همانند شکل زیر یک سیم پیچ متحرک (روتور) در داخل یک سیم پیچ ثابت (استاتور) می‌چرخد و با ایجاد یک میدان مغناطیسی در خروجی آلترناتور دیزل ژنراتور برق تولید می‌کند.</a:t>
            </a:r>
          </a:p>
          <a:p>
            <a:r>
              <a:rPr lang="fa-IR" sz="3400" dirty="0"/>
              <a:t>ژنراتور هایی که از مغناطیس دائمی برای میدان مغناطیسی خود استفاده می‌کنند آلترناتور های مغناطیس دائم نامیده می‌شوند.</a:t>
            </a:r>
          </a:p>
          <a:p>
            <a:r>
              <a:rPr lang="fa-IR" sz="3400" dirty="0"/>
              <a:t>یکی دیگر از انواع ژنراتور ها ، ژنراتور هایی است که در نیروگاه ها استفاده می‌شوند با نام ترانسفوماتور شناخته می‌شوند.</a:t>
            </a:r>
          </a:p>
          <a:p>
            <a:r>
              <a:rPr lang="fa-IR" sz="3400" dirty="0"/>
              <a:t>ترانفسورماتورهایی که توسط توربین های بخار هدایت می‌شوند، توربو القایی نام دارند که این دستگاه ها برق های ۵۰ تا ۶۰ هرتز جهت شبکه های توزیع تولید می‌کنند.</a:t>
            </a:r>
          </a:p>
          <a:p>
            <a:r>
              <a:rPr lang="fa-IR" b="1" dirty="0"/>
              <a:t>اجزا ژنراتور (آلترناتور)</a:t>
            </a:r>
            <a:endParaRPr lang="fa-IR" dirty="0"/>
          </a:p>
          <a:p>
            <a:r>
              <a:rPr lang="fa-IR" b="1" dirty="0"/>
              <a:t>استاتور</a:t>
            </a:r>
            <a:endParaRPr lang="fa-IR" dirty="0"/>
          </a:p>
          <a:p>
            <a:r>
              <a:rPr lang="fa-IR" b="1" dirty="0" smtClean="0"/>
              <a:t>روتور</a:t>
            </a:r>
            <a:r>
              <a:rPr lang="fa-IR" b="1" dirty="0"/>
              <a:t> </a:t>
            </a:r>
            <a:endParaRPr lang="fa-IR" dirty="0"/>
          </a:p>
          <a:p>
            <a:pPr marL="0" indent="0">
              <a:buNone/>
            </a:pPr>
            <a:endParaRPr lang="fa-IR" dirty="0"/>
          </a:p>
          <a:p>
            <a:endParaRPr lang="fa-IR" dirty="0"/>
          </a:p>
        </p:txBody>
      </p:sp>
    </p:spTree>
    <p:extLst>
      <p:ext uri="{BB962C8B-B14F-4D97-AF65-F5344CB8AC3E}">
        <p14:creationId xmlns:p14="http://schemas.microsoft.com/office/powerpoint/2010/main" val="38320812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20888"/>
          </a:xfrm>
        </p:spPr>
        <p:txBody>
          <a:bodyPr>
            <a:normAutofit fontScale="90000"/>
          </a:bodyPr>
          <a:lstStyle/>
          <a:p>
            <a:r>
              <a:rPr lang="fa-IR" dirty="0"/>
              <a:t>استاتور قسمت ثابت ژنراتور است.</a:t>
            </a:r>
            <a:br>
              <a:rPr lang="fa-IR" dirty="0"/>
            </a:br>
            <a:r>
              <a:rPr lang="fa-IR" dirty="0"/>
              <a:t>اجزای استاتور دو بخش است که بخش اول یک هسته بصورت شیار دار است و بخش دوم سیم پیچی است که درون شیارهای هسته پیچیده شده است</a:t>
            </a:r>
          </a:p>
        </p:txBody>
      </p:sp>
      <p:pic>
        <p:nvPicPr>
          <p:cNvPr id="9" name="Picture 4" descr="D:\ایمنی\لوازم برق صنعتی\New folder\نمایی-از-یک-استاتور-ورکات-صنعت.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64904"/>
            <a:ext cx="9144000" cy="429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6768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140968"/>
          </a:xfrm>
        </p:spPr>
        <p:txBody>
          <a:bodyPr>
            <a:normAutofit/>
          </a:bodyPr>
          <a:lstStyle/>
          <a:p>
            <a:r>
              <a:rPr lang="fa-IR" dirty="0" smtClean="0"/>
              <a:t>روتوریک </a:t>
            </a:r>
            <a:r>
              <a:rPr lang="fa-IR" dirty="0"/>
              <a:t>سیم پیچ است که بصورت دورانی یا چرخشی عمل می‌کند و هنگامی که در درون استاتور میچرخد باعث ایجاد میدان مغاطیسی می‌شود</a:t>
            </a:r>
          </a:p>
        </p:txBody>
      </p:sp>
      <p:pic>
        <p:nvPicPr>
          <p:cNvPr id="5" name="Picture 5" descr="D:\ایمنی\لوازم برق صنعتی\New folder\نمایی-از-یک-روتور-چرخشی-ورکات-صنعت.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203808"/>
            <a:ext cx="9144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941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dirty="0"/>
          </a:p>
        </p:txBody>
      </p:sp>
      <p:pic>
        <p:nvPicPr>
          <p:cNvPr id="1026" name="Picture 2" descr="C:\Documents and Settings\rayan\My Documents\My Pictures\87.gif"/>
          <p:cNvPicPr>
            <a:picLocks noChangeAspect="1" noChangeArrowheads="1" noCrop="1"/>
          </p:cNvPicPr>
          <p:nvPr/>
        </p:nvPicPr>
        <p:blipFill>
          <a:blip r:embed="rId3"/>
          <a:srcRect/>
          <a:stretch>
            <a:fillRect/>
          </a:stretch>
        </p:blipFill>
        <p:spPr bwMode="auto">
          <a:xfrm>
            <a:off x="0" y="0"/>
            <a:ext cx="9144000" cy="6858000"/>
          </a:xfrm>
          <a:prstGeom prst="rect">
            <a:avLst/>
          </a:prstGeom>
          <a:noFill/>
        </p:spPr>
      </p:pic>
      <p:sp>
        <p:nvSpPr>
          <p:cNvPr id="5" name="Rectangle 4"/>
          <p:cNvSpPr/>
          <p:nvPr/>
        </p:nvSpPr>
        <p:spPr>
          <a:xfrm>
            <a:off x="285720" y="285728"/>
            <a:ext cx="8429684" cy="2308324"/>
          </a:xfrm>
          <a:prstGeom prst="rect">
            <a:avLst/>
          </a:prstGeom>
        </p:spPr>
        <p:txBody>
          <a:bodyPr wrap="square">
            <a:spAutoFit/>
          </a:bodyPr>
          <a:lstStyle/>
          <a:p>
            <a:r>
              <a:rPr lang="fa-IR" sz="4800" dirty="0" smtClean="0">
                <a:solidFill>
                  <a:srgbClr val="C00000"/>
                </a:solidFill>
                <a:cs typeface="2  Davat" pitchFamily="2" charset="-78"/>
              </a:rPr>
              <a:t>به باغ آییم جمله یاران </a:t>
            </a:r>
          </a:p>
          <a:p>
            <a:pPr algn="ctr"/>
            <a:r>
              <a:rPr lang="fa-IR" sz="4800" dirty="0" smtClean="0">
                <a:solidFill>
                  <a:srgbClr val="C00000"/>
                </a:solidFill>
                <a:cs typeface="2  Davat" pitchFamily="2" charset="-78"/>
              </a:rPr>
              <a:t>همه یاران همدل ،همچو باران</a:t>
            </a:r>
          </a:p>
          <a:p>
            <a:pPr algn="l"/>
            <a:r>
              <a:rPr lang="fa-IR" sz="4800" dirty="0" smtClean="0">
                <a:solidFill>
                  <a:srgbClr val="C00000"/>
                </a:solidFill>
                <a:cs typeface="2  Davat" pitchFamily="2" charset="-78"/>
              </a:rPr>
              <a:t>مولانا</a:t>
            </a:r>
            <a:endParaRPr lang="fa-IR" sz="4800" dirty="0">
              <a:solidFill>
                <a:srgbClr val="C00000"/>
              </a:solidFill>
              <a:cs typeface="2  Davat" pitchFamily="2" charset="-78"/>
            </a:endParaRPr>
          </a:p>
        </p:txBody>
      </p:sp>
      <p:pic>
        <p:nvPicPr>
          <p:cNvPr id="6" name="NOCTRN10.MP3">
            <a:hlinkClick r:id="" action="ppaction://media"/>
          </p:cNvPr>
          <p:cNvPicPr>
            <a:picLocks noRot="1" noChangeAspect="1"/>
          </p:cNvPicPr>
          <p:nvPr>
            <a:audioFile r:link="rId1"/>
          </p:nvPr>
        </p:nvPicPr>
        <p:blipFill>
          <a:blip r:embed="rId4"/>
          <a:stretch>
            <a:fillRect/>
          </a:stretch>
        </p:blipFill>
        <p:spPr>
          <a:xfrm>
            <a:off x="4286248" y="4143380"/>
            <a:ext cx="304800" cy="304800"/>
          </a:xfrm>
          <a:prstGeom prst="rect">
            <a:avLst/>
          </a:prstGeom>
        </p:spPr>
      </p:pic>
    </p:spTree>
    <p:extLst>
      <p:ext uri="{BB962C8B-B14F-4D97-AF65-F5344CB8AC3E}">
        <p14:creationId xmlns:p14="http://schemas.microsoft.com/office/powerpoint/2010/main" val="368269880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8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اقداماتي كه براي نجات شخص برق گرفته مي توان انجام داد عبارتست از </a:t>
            </a:r>
            <a:endParaRPr lang="fa-IR" dirty="0"/>
          </a:p>
        </p:txBody>
      </p:sp>
      <p:sp>
        <p:nvSpPr>
          <p:cNvPr id="3" name="Content Placeholder 2"/>
          <p:cNvSpPr>
            <a:spLocks noGrp="1"/>
          </p:cNvSpPr>
          <p:nvPr>
            <p:ph idx="1"/>
          </p:nvPr>
        </p:nvSpPr>
        <p:spPr>
          <a:xfrm>
            <a:off x="0" y="1600200"/>
            <a:ext cx="9144000" cy="5257800"/>
          </a:xfrm>
        </p:spPr>
        <p:txBody>
          <a:bodyPr>
            <a:normAutofit/>
          </a:bodyPr>
          <a:lstStyle/>
          <a:p>
            <a:pPr lvl="0"/>
            <a:r>
              <a:rPr lang="fa-IR" b="1" dirty="0"/>
              <a:t>قطع مدار برق</a:t>
            </a:r>
            <a:endParaRPr lang="en-US" dirty="0"/>
          </a:p>
          <a:p>
            <a:pPr lvl="0"/>
            <a:r>
              <a:rPr lang="fa-IR" b="1" dirty="0"/>
              <a:t>رها کردن شخص برق گرفته از مدار</a:t>
            </a:r>
            <a:endParaRPr lang="en-US" dirty="0"/>
          </a:p>
          <a:p>
            <a:pPr lvl="0"/>
            <a:r>
              <a:rPr lang="fa-IR" b="1" dirty="0"/>
              <a:t>تنفس مصنوعي</a:t>
            </a:r>
            <a:endParaRPr lang="en-US" dirty="0"/>
          </a:p>
          <a:p>
            <a:pPr lvl="0"/>
            <a:r>
              <a:rPr lang="fa-IR" b="1" dirty="0"/>
              <a:t>رساندن به پزشک</a:t>
            </a:r>
            <a:endParaRPr lang="en-US" dirty="0"/>
          </a:p>
          <a:p>
            <a:r>
              <a:rPr lang="fa-IR" b="1" dirty="0"/>
              <a:t>مرگ در اثر برق گرفتگي</a:t>
            </a:r>
            <a:endParaRPr lang="en-US" dirty="0"/>
          </a:p>
          <a:p>
            <a:r>
              <a:rPr lang="fa-IR" b="1" dirty="0"/>
              <a:t>مرگ در اثر برق گرفتگي معمولاً نتيجه مستقيم دو چيز است :</a:t>
            </a:r>
            <a:endParaRPr lang="en-US" dirty="0"/>
          </a:p>
          <a:p>
            <a:pPr lvl="0"/>
            <a:r>
              <a:rPr lang="fa-IR" b="1" dirty="0"/>
              <a:t>بهم ريختن كار منظم قلب</a:t>
            </a:r>
            <a:endParaRPr lang="en-US" dirty="0"/>
          </a:p>
          <a:p>
            <a:pPr lvl="0"/>
            <a:r>
              <a:rPr lang="fa-IR" b="1" dirty="0"/>
              <a:t>متوقف شدن دستگاه تنفس</a:t>
            </a:r>
            <a:endParaRPr lang="en-US" dirty="0"/>
          </a:p>
          <a:p>
            <a:endParaRPr lang="fa-IR" dirty="0"/>
          </a:p>
        </p:txBody>
      </p:sp>
    </p:spTree>
    <p:extLst>
      <p:ext uri="{BB962C8B-B14F-4D97-AF65-F5344CB8AC3E}">
        <p14:creationId xmlns:p14="http://schemas.microsoft.com/office/powerpoint/2010/main" val="109530724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a:p>
        </p:txBody>
      </p:sp>
      <p:pic>
        <p:nvPicPr>
          <p:cNvPr id="4" name="Picture 3" descr="D:\ایمنی\لوازم برق صنعتی\New folder\قسمت-های-مختلف-یک-آلترناتور-ورکات-صنعت.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0425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تابلو برق چیست؟</a:t>
            </a:r>
            <a:endParaRPr lang="fa-IR" dirty="0">
              <a:solidFill>
                <a:srgbClr val="FF0000"/>
              </a:solidFill>
            </a:endParaRPr>
          </a:p>
        </p:txBody>
      </p:sp>
      <p:sp>
        <p:nvSpPr>
          <p:cNvPr id="3" name="Content Placeholder 2"/>
          <p:cNvSpPr>
            <a:spLocks noGrp="1"/>
          </p:cNvSpPr>
          <p:nvPr>
            <p:ph idx="1"/>
          </p:nvPr>
        </p:nvSpPr>
        <p:spPr/>
        <p:txBody>
          <a:bodyPr>
            <a:normAutofit fontScale="47500" lnSpcReduction="20000"/>
          </a:bodyPr>
          <a:lstStyle/>
          <a:p>
            <a:pPr>
              <a:buFont typeface="Wingdings" panose="05000000000000000000" pitchFamily="2" charset="2"/>
              <a:buChar char="q"/>
            </a:pPr>
            <a:r>
              <a:rPr lang="fa-IR" dirty="0">
                <a:solidFill>
                  <a:srgbClr val="0070C0"/>
                </a:solidFill>
              </a:rPr>
              <a:t>تابلوی برق در حقیقت یک محفظه می باشد که تجهیزات الکتریکی مانندکلید،فیوز،کنتاکتور،بیمتال و...دربردارد.</a:t>
            </a:r>
          </a:p>
          <a:p>
            <a:pPr marL="0" indent="0">
              <a:buNone/>
            </a:pPr>
            <a:r>
              <a:rPr lang="fa-IR" dirty="0">
                <a:solidFill>
                  <a:srgbClr val="0070C0"/>
                </a:solidFill>
              </a:rPr>
              <a:t>تابلوها می توانند در برگیرنده تجهیزان پنیوماتیک نیز باشند مانند </a:t>
            </a:r>
          </a:p>
          <a:p>
            <a:pPr marL="0" indent="0">
              <a:buNone/>
            </a:pPr>
            <a:r>
              <a:rPr lang="fa-IR" dirty="0">
                <a:solidFill>
                  <a:srgbClr val="0070C0"/>
                </a:solidFill>
              </a:rPr>
              <a:t> شیرهای برقی، کمپرسور و.. به طور کلی لازم به ذکر است که</a:t>
            </a:r>
          </a:p>
          <a:p>
            <a:pPr marL="0" indent="0">
              <a:buNone/>
            </a:pPr>
            <a:r>
              <a:rPr lang="fa-IR" dirty="0">
                <a:solidFill>
                  <a:srgbClr val="0070C0"/>
                </a:solidFill>
              </a:rPr>
              <a:t> جهت فراگیری فنون مربوط به تابلوهای برق نیاز به فراگیری </a:t>
            </a:r>
          </a:p>
          <a:p>
            <a:pPr marL="0" indent="0">
              <a:buNone/>
            </a:pPr>
            <a:r>
              <a:rPr lang="fa-IR" dirty="0">
                <a:solidFill>
                  <a:srgbClr val="0070C0"/>
                </a:solidFill>
              </a:rPr>
              <a:t>چندین آیتم اصلی می باشد که در ذیل به اختصار عنوان می کنم:</a:t>
            </a:r>
            <a:endParaRPr lang="en-US" dirty="0">
              <a:solidFill>
                <a:srgbClr val="0070C0"/>
              </a:solidFill>
            </a:endParaRPr>
          </a:p>
          <a:p>
            <a:pPr marL="0" indent="0">
              <a:buNone/>
            </a:pPr>
            <a:r>
              <a:rPr lang="fa-IR" dirty="0"/>
              <a:t>1- اصول کلی و استانداردهای مربوط به تابلوهای برق و </a:t>
            </a:r>
          </a:p>
          <a:p>
            <a:pPr marL="0" indent="0">
              <a:buNone/>
            </a:pPr>
            <a:r>
              <a:rPr lang="fa-IR" dirty="0"/>
              <a:t>محفظه های الکتریکی مانند درجه حفاظتی </a:t>
            </a:r>
            <a:r>
              <a:rPr lang="en-US" dirty="0"/>
              <a:t>IP</a:t>
            </a:r>
            <a:r>
              <a:rPr lang="fa-IR" dirty="0"/>
              <a:t> و درجه بندی</a:t>
            </a:r>
          </a:p>
          <a:p>
            <a:pPr marL="0" indent="0">
              <a:buNone/>
            </a:pPr>
            <a:r>
              <a:rPr lang="fa-IR" dirty="0"/>
              <a:t> جداسازی محفظه ها </a:t>
            </a:r>
            <a:r>
              <a:rPr lang="en-US" dirty="0"/>
              <a:t>Segregation</a:t>
            </a:r>
            <a:r>
              <a:rPr lang="fa-IR" dirty="0"/>
              <a:t> و مقابله با عوامل جوی و..</a:t>
            </a:r>
            <a:endParaRPr lang="en-US" dirty="0"/>
          </a:p>
          <a:p>
            <a:pPr marL="0" indent="0">
              <a:buNone/>
            </a:pPr>
            <a:r>
              <a:rPr lang="fa-IR" dirty="0"/>
              <a:t>2- اصول تخصصی در مورد تابلوهای برق، مقادیر نامی مانند </a:t>
            </a:r>
          </a:p>
          <a:p>
            <a:pPr marL="0" indent="0">
              <a:buNone/>
            </a:pPr>
            <a:r>
              <a:rPr lang="fa-IR" dirty="0"/>
              <a:t>ولتاژ و جریان نامی و...</a:t>
            </a:r>
            <a:endParaRPr lang="en-US" dirty="0"/>
          </a:p>
          <a:p>
            <a:pPr marL="0" indent="0">
              <a:buNone/>
            </a:pPr>
            <a:r>
              <a:rPr lang="fa-IR" dirty="0"/>
              <a:t>3- آشنایی با تجهیزات الکتریکی و عملکرد آنها و نحوه انتخاب صحیح آنها</a:t>
            </a:r>
            <a:endParaRPr lang="en-US" dirty="0"/>
          </a:p>
          <a:p>
            <a:pPr marL="0" indent="0">
              <a:buNone/>
            </a:pPr>
            <a:r>
              <a:rPr lang="fa-IR" dirty="0"/>
              <a:t>4- آشنایی با تأسیسات الکتریکی و آشنا با محاسبات مربوطه</a:t>
            </a:r>
            <a:endParaRPr lang="en-US" dirty="0"/>
          </a:p>
          <a:p>
            <a:pPr marL="0" indent="0">
              <a:buNone/>
            </a:pPr>
            <a:r>
              <a:rPr lang="fa-IR" dirty="0"/>
              <a:t>5- آشنایی با دروسی مانند رله و حفاظت سیستم ها- طرح پست الکتریکی و ..</a:t>
            </a:r>
            <a:endParaRPr lang="en-US" dirty="0"/>
          </a:p>
          <a:p>
            <a:pPr marL="0" indent="0">
              <a:buNone/>
            </a:pPr>
            <a:r>
              <a:rPr lang="fa-IR" dirty="0"/>
              <a:t>6- آشنایی با طراحی مدارات فرمان و کنترل</a:t>
            </a:r>
            <a:endParaRPr lang="en-US" dirty="0"/>
          </a:p>
          <a:p>
            <a:pPr>
              <a:buFont typeface="Wingdings" panose="05000000000000000000" pitchFamily="2" charset="2"/>
              <a:buChar char="q"/>
            </a:pPr>
            <a:r>
              <a:rPr lang="fa-IR" dirty="0">
                <a:solidFill>
                  <a:srgbClr val="0070C0"/>
                </a:solidFill>
              </a:rPr>
              <a:t>در جریان تابلو سازی علوم مهم دیگری نیز نقش دارد که از نام بردن کلیه آنها صرف نظر می کنم. به صورت کلی در مورد تابلوهای برق اصول کلی و استاندارد و همچنین تعاریف کلی وجود دارد و بسیار حائز اهمیت است مثلاً نوع تابلو از نظر ساختمان آنها به عنوان مثال تابلوهای ایستاده، دیواری، میزی، رک و .. و هر یک از آنها ساختمان منحصر به فردی دارند و کاربرد آنها نیز متفاوت است. همین جا لازم است به این نکته اشاره کنم که تشریح کلیه مسائل مربوط به تابلوهای برق در این پروژه عملی نیست ولی با توجه به این که در محل کار آموزی مطالبی را یاد گرفتمدر این پروژه مطالبی را به اختصار بیان خواهم کرد.</a:t>
            </a:r>
            <a:endParaRPr lang="en-US" dirty="0">
              <a:solidFill>
                <a:srgbClr val="0070C0"/>
              </a:solidFill>
            </a:endParaRPr>
          </a:p>
          <a:p>
            <a:pPr marL="0" indent="0">
              <a:buNone/>
            </a:pPr>
            <a:endParaRPr lang="en-US" dirty="0">
              <a:solidFill>
                <a:srgbClr val="0070C0"/>
              </a:solidFill>
            </a:endParaRPr>
          </a:p>
          <a:p>
            <a:endParaRPr lang="fa-IR" dirty="0"/>
          </a:p>
          <a:p>
            <a:endParaRPr lang="fa-IR" dirty="0"/>
          </a:p>
        </p:txBody>
      </p:sp>
    </p:spTree>
    <p:extLst>
      <p:ext uri="{BB962C8B-B14F-4D97-AF65-F5344CB8AC3E}">
        <p14:creationId xmlns:p14="http://schemas.microsoft.com/office/powerpoint/2010/main" val="103065236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تابلوهای برق وسایر قطعات</a:t>
            </a:r>
            <a:endParaRPr lang="fa-IR" dirty="0"/>
          </a:p>
        </p:txBody>
      </p:sp>
      <p:pic>
        <p:nvPicPr>
          <p:cNvPr id="10242" name="Picture 2" descr="D:\ایمنی\لوازم برق صنعتی\New folder\تابلو-برق-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4211960" cy="544522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ایمنی\لوازم برق صنعتی\New folder\تابلو-برق-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484784"/>
            <a:ext cx="493204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700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1747" name="Picture 3" descr="D:\ایمنی\لوازم برق صنعتی\New folder (2)مدارات برق صنعتی\تفاوت-کلید-اتوماتیک-کلید-مینیاتور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2976"/>
            <a:ext cx="6588224" cy="3500437"/>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D:\ایمنی\لوازم برق صنعتی\New folder (2)مدارات برق صنعتی\رله-اضافه-بار-ترانسفورماتور-400x5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0"/>
            <a:ext cx="594015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D:\ایمنی\لوازم برق صنعتی\New folder\TeSys-D-control-relay-3-NO-+-2-NC-690-V-48-V-AC-standard-coil-Schneider-electric-CAD32E7-min-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60" y="0"/>
            <a:ext cx="3168352"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5122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5" descr="D:\ایمنی\لوازم برق صنعتی\New folder (2)مدارات برق صنعتی\سرسیم-وایرشو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4169437" cy="36450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ایمنی\لوازم برق صنعتی\New folder\stopst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684" y="0"/>
            <a:ext cx="5011316" cy="40050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ایمنی\لوازم برق صنعتی\New folder\motor-start-stop-120x1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5024"/>
            <a:ext cx="9144000"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7778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تابلوهای برق</a:t>
            </a:r>
            <a:endParaRPr lang="fa-IR" dirty="0"/>
          </a:p>
        </p:txBody>
      </p:sp>
      <p:pic>
        <p:nvPicPr>
          <p:cNvPr id="9218" name="Picture 2" descr="D:\ایمنی\لوازم برق صنعتی\New folder\ind-elec-encl-1-min-1024x41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84785"/>
            <a:ext cx="9036496" cy="537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990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2770" name="Picture 2" descr="D:\ایمنی\لوازم برق صنعتی\New folder\fotosel-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10"/>
            <a:ext cx="4788024" cy="685609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D:\ایمنی\لوازم برق صنعتی\New folder\nasb-photocell-300x2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0"/>
            <a:ext cx="43559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97995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مدارفرمان استارت واستپ</a:t>
            </a:r>
            <a:endParaRPr lang="fa-IR" dirty="0"/>
          </a:p>
        </p:txBody>
      </p:sp>
      <p:pic>
        <p:nvPicPr>
          <p:cNvPr id="30723" name="Picture 3" descr="D:\ایمنی\لوازم برق صنعتی\New folder\مدار-فرمان-برای-اتصال-مستقیم-یک-موتور-سه-فاز-سنجابی-به-شبکه-الیکا-الکتریک-768x425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8892480"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fa-IR"/>
          </a:p>
        </p:txBody>
      </p:sp>
    </p:spTree>
    <p:extLst>
      <p:ext uri="{BB962C8B-B14F-4D97-AF65-F5344CB8AC3E}">
        <p14:creationId xmlns:p14="http://schemas.microsoft.com/office/powerpoint/2010/main" val="418787786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مدارفرمان تایمردار</a:t>
            </a:r>
            <a:endParaRPr lang="fa-IR" dirty="0"/>
          </a:p>
        </p:txBody>
      </p:sp>
      <p:pic>
        <p:nvPicPr>
          <p:cNvPr id="4" name="Picture 2" descr="D:\ایمنی\لوازم برق صنعتی\New folder\مدار-فرمان-با-دو-شستی-استارت-برای-حفاظت-افراد-الیکا-الکتریک-373x4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3635896" cy="52565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ایمنی\لوازم برق صنعتی\New folder\7134792147-640x360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412776"/>
            <a:ext cx="5508104"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1994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مدارفرمان وقدرت چپگرد وراستگرد</a:t>
            </a:r>
            <a:endParaRPr lang="fa-IR" dirty="0"/>
          </a:p>
        </p:txBody>
      </p:sp>
      <p:pic>
        <p:nvPicPr>
          <p:cNvPr id="29698" name="Picture 2" descr="D:\ایمنی\لوازم برق صنعتی\New folder\آموزش-نقشه-خوانی-مدارات-برق-صنعتی.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8964488"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74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9144000" cy="6669360"/>
          </a:xfrm>
        </p:spPr>
        <p:txBody>
          <a:bodyPr>
            <a:normAutofit/>
          </a:bodyPr>
          <a:lstStyle/>
          <a:p>
            <a:r>
              <a:rPr lang="fa-IR" b="1" dirty="0"/>
              <a:t>يك تماس جزئي با سيم يا وسايل برقي انسان را به سرعت نابود ميكند و چنانچه مسير برق گرفتگي از سمت چپ بدن يا از سمت سر باشد خطرناك تر است.مسئله مهم در برق گرفتگي تنفس مصنوعي مي باشد كه بايد در كمتر از 3 دقيقه پس از برق گرفتگي با انجام اين كار جريان تنفس را به حالت عادي بازگردانيم.مصدوم را به پشت بخوابانيد و بلوز كار يا كت خود را تا كنيد و با قرار دادن آن زير شانه، بطوري كه سر به عقب كشيده شود، پهلوي سر مصدوم قرار گيريد و تنفس مصنوعي و ماساژ قلبي انجام ده</a:t>
            </a:r>
            <a:endParaRPr lang="fa-IR" dirty="0"/>
          </a:p>
        </p:txBody>
      </p:sp>
    </p:spTree>
    <p:extLst>
      <p:ext uri="{BB962C8B-B14F-4D97-AF65-F5344CB8AC3E}">
        <p14:creationId xmlns:p14="http://schemas.microsoft.com/office/powerpoint/2010/main" val="395750366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 name="Picture 3" descr="D:\ایمنی\لوازم برق صنعتی\New folder\چپگرد-و-راستگرد.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519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0"/>
            <a:ext cx="25035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0"/>
            <a:ext cx="31318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52225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مدارفرمان ستاره ومثلث دستی</a:t>
            </a:r>
            <a:endParaRPr lang="fa-IR" dirty="0"/>
          </a:p>
        </p:txBody>
      </p:sp>
      <p:pic>
        <p:nvPicPr>
          <p:cNvPr id="26626" name="Picture 2" descr="D:\ایمنی\لوازم برق صنعتی\New folder\IMG-۲۰۱۸۱۱۲۵-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88044" y="1600200"/>
            <a:ext cx="356791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D:\ایمنی\لوازم برق صنعتی\New folder\مدار-فرمان-راه-اندازی-دستی-یک-موتور-سه-فاز-به-صورت-ستاره-مثلث-768x5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40768"/>
            <a:ext cx="8856983"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0618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مدارفرمان وقدرت ستاره ومثلث اتومات</a:t>
            </a:r>
            <a:endParaRPr lang="fa-IR" dirty="0"/>
          </a:p>
        </p:txBody>
      </p:sp>
      <p:pic>
        <p:nvPicPr>
          <p:cNvPr id="28674" name="Picture 2" descr="D:\ایمنی\لوازم برق صنعتی\New folder\www.wikipower.ir-مدار-فرمان.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8352928"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7811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normAutofit/>
          </a:bodyPr>
          <a:lstStyle/>
          <a:p>
            <a:r>
              <a:rPr lang="fa-IR" dirty="0" smtClean="0"/>
              <a:t>باطری ها</a:t>
            </a:r>
            <a:endParaRPr lang="fa-IR" dirty="0"/>
          </a:p>
        </p:txBody>
      </p:sp>
      <p:sp>
        <p:nvSpPr>
          <p:cNvPr id="3" name="Content Placeholder 2"/>
          <p:cNvSpPr>
            <a:spLocks noGrp="1"/>
          </p:cNvSpPr>
          <p:nvPr>
            <p:ph idx="1"/>
          </p:nvPr>
        </p:nvSpPr>
        <p:spPr>
          <a:xfrm>
            <a:off x="0" y="908720"/>
            <a:ext cx="9144000" cy="5832648"/>
          </a:xfrm>
        </p:spPr>
        <p:txBody>
          <a:bodyPr>
            <a:normAutofit/>
          </a:bodyPr>
          <a:lstStyle/>
          <a:p>
            <a:r>
              <a:rPr lang="fa-IR" sz="2800" dirty="0" smtClean="0"/>
              <a:t>واحد تشکیل دهنده ی باطری، پیل می باشد که از ترکیب چند پیل، یک باطری درست می شود. پیل ها در دو نوع خشک وتر می سازند که پیل های خشک غیر قابل شارژ وپیل های تر قابل شارزند. </a:t>
            </a:r>
          </a:p>
          <a:p>
            <a:r>
              <a:rPr lang="fa-IR" sz="2800" dirty="0" smtClean="0"/>
              <a:t>برای بدست آوردن ولتاژبرزگ تر، پیل ها را سری می بندند</a:t>
            </a:r>
          </a:p>
          <a:p>
            <a:r>
              <a:rPr lang="fa-IR" sz="2800" dirty="0" smtClean="0"/>
              <a:t>برای بدست آوردن جریان بیش تر، پیل ها را موازی می بندند</a:t>
            </a:r>
          </a:p>
          <a:p>
            <a:r>
              <a:rPr lang="fa-IR" sz="2800" dirty="0" smtClean="0"/>
              <a:t>اتصال پیل ها به طور سری- موازی، جریان و ولتاژ را افزایش  می دهد</a:t>
            </a:r>
            <a:endParaRPr lang="fa-IR" sz="2800" dirty="0"/>
          </a:p>
        </p:txBody>
      </p:sp>
      <p:pic>
        <p:nvPicPr>
          <p:cNvPr id="18434" name="Picture 2" descr="D:\ایمنی\لوازم برق صنعتی\New folder\Battery-and-Cells-Symbo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61048"/>
            <a:ext cx="8640960" cy="299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20611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fa-IR" dirty="0"/>
              <a:t>انواع باطری ها</a:t>
            </a:r>
            <a:r>
              <a:rPr lang="en-US" dirty="0"/>
              <a:t/>
            </a:r>
            <a:br>
              <a:rPr lang="en-US" dirty="0"/>
            </a:br>
            <a:endParaRPr lang="fa-IR" dirty="0"/>
          </a:p>
        </p:txBody>
      </p:sp>
      <p:sp>
        <p:nvSpPr>
          <p:cNvPr id="4" name="Content Placeholder 3"/>
          <p:cNvSpPr>
            <a:spLocks noGrp="1"/>
          </p:cNvSpPr>
          <p:nvPr>
            <p:ph idx="1"/>
          </p:nvPr>
        </p:nvSpPr>
        <p:spPr/>
        <p:txBody>
          <a:bodyPr>
            <a:normAutofit lnSpcReduction="10000"/>
          </a:bodyPr>
          <a:lstStyle/>
          <a:p>
            <a:pPr lvl="0"/>
            <a:r>
              <a:rPr lang="fa-IR" dirty="0" smtClean="0"/>
              <a:t>باطری </a:t>
            </a:r>
            <a:r>
              <a:rPr lang="fa-IR" dirty="0"/>
              <a:t>ها   به دو دسته کلی شارژ شدنی و باتریهای غیرقابل شارژ استاندارد تقسیم می شوند</a:t>
            </a:r>
            <a:endParaRPr lang="en-US" dirty="0"/>
          </a:p>
          <a:p>
            <a:pPr lvl="0"/>
            <a:r>
              <a:rPr lang="fa-IR" dirty="0"/>
              <a:t>باطری های غیرقابل شارژ خود به دو دسته کلی: لیتیم (</a:t>
            </a:r>
            <a:r>
              <a:rPr lang="en-US" dirty="0"/>
              <a:t>(Lithium </a:t>
            </a:r>
            <a:r>
              <a:rPr lang="fa-IR" dirty="0"/>
              <a:t>و الکالاین یا قلیایی (</a:t>
            </a:r>
            <a:r>
              <a:rPr lang="en-US" dirty="0"/>
              <a:t>(Alkaline</a:t>
            </a:r>
          </a:p>
          <a:p>
            <a:pPr lvl="0"/>
            <a:r>
              <a:rPr lang="fa-IR" dirty="0"/>
              <a:t>باتریهای شارژ شدنی نیز شامل : نیکل ـ کادمیم (</a:t>
            </a:r>
            <a:r>
              <a:rPr lang="en-US" dirty="0"/>
              <a:t>Ni-cd  </a:t>
            </a:r>
            <a:r>
              <a:rPr lang="fa-IR" dirty="0"/>
              <a:t>یا </a:t>
            </a:r>
            <a:r>
              <a:rPr lang="en-US" dirty="0"/>
              <a:t>(nickel-cadmium   </a:t>
            </a:r>
            <a:r>
              <a:rPr lang="fa-IR" dirty="0"/>
              <a:t>باتریهای هیبرید نیکل ـ فلز (</a:t>
            </a:r>
            <a:r>
              <a:rPr lang="en-US" dirty="0"/>
              <a:t>N</a:t>
            </a:r>
            <a:r>
              <a:rPr lang="fa-IR" dirty="0"/>
              <a:t>ّ</a:t>
            </a:r>
            <a:r>
              <a:rPr lang="en-US" dirty="0" err="1"/>
              <a:t>iMH</a:t>
            </a:r>
            <a:r>
              <a:rPr lang="en-US" dirty="0"/>
              <a:t> </a:t>
            </a:r>
            <a:r>
              <a:rPr lang="fa-IR" dirty="0"/>
              <a:t>یا</a:t>
            </a:r>
            <a:r>
              <a:rPr lang="en-US" dirty="0"/>
              <a:t>(nickel-metal </a:t>
            </a:r>
            <a:r>
              <a:rPr lang="en-US" dirty="0" err="1"/>
              <a:t>hybride</a:t>
            </a:r>
            <a:r>
              <a:rPr lang="en-US" dirty="0"/>
              <a:t>    </a:t>
            </a:r>
            <a:r>
              <a:rPr lang="fa-IR" dirty="0"/>
              <a:t>باتریهای لیتیم ـ یون (</a:t>
            </a:r>
            <a:r>
              <a:rPr lang="en-US" dirty="0"/>
              <a:t> (Lithium-Ion ) - </a:t>
            </a:r>
            <a:r>
              <a:rPr lang="fa-IR" dirty="0"/>
              <a:t>پولیمر لیتیم ـ یون</a:t>
            </a:r>
            <a:r>
              <a:rPr lang="en-US" dirty="0"/>
              <a:t>(Li-Ion polymer )  </a:t>
            </a:r>
            <a:r>
              <a:rPr lang="fa-IR" dirty="0"/>
              <a:t>می شوند</a:t>
            </a:r>
            <a:endParaRPr lang="en-US" dirty="0"/>
          </a:p>
          <a:p>
            <a:endParaRPr lang="fa-IR" dirty="0"/>
          </a:p>
        </p:txBody>
      </p:sp>
    </p:spTree>
    <p:extLst>
      <p:ext uri="{BB962C8B-B14F-4D97-AF65-F5344CB8AC3E}">
        <p14:creationId xmlns:p14="http://schemas.microsoft.com/office/powerpoint/2010/main" val="118282637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pPr rtl="0"/>
            <a:r>
              <a:rPr lang="fa-IR" dirty="0"/>
              <a:t>آمپر ساعت اسمی در باطری ها:</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340768"/>
                <a:ext cx="9036496" cy="5328592"/>
              </a:xfrm>
            </p:spPr>
            <p:txBody>
              <a:bodyPr>
                <a:normAutofit fontScale="25000" lnSpcReduction="20000"/>
              </a:bodyPr>
              <a:lstStyle/>
              <a:p>
                <a:pPr rtl="0"/>
                <a:r>
                  <a:rPr lang="en-US" dirty="0"/>
                  <a:t> </a:t>
                </a:r>
              </a:p>
              <a:p>
                <a:pPr algn="justLow"/>
                <a:r>
                  <a:rPr lang="fa-IR" sz="9600" dirty="0"/>
                  <a:t>باطری انرژی شیمیایی را به انرژی الکتریکی مبدل می سازد وچون منبع انرژی شیمیایی محدود است، لذا باطری ها ظرفیت معینی دارند. این ظرفیت بر حسب آمپر ساعت </a:t>
                </a:r>
                <a:r>
                  <a:rPr lang="fa-IR" sz="9600" dirty="0" smtClean="0"/>
                  <a:t>بیان </a:t>
                </a:r>
                <a:r>
                  <a:rPr lang="fa-IR" sz="9600" dirty="0"/>
                  <a:t>می گردد وآمپر ساعت اسمی </a:t>
                </a:r>
                <a:r>
                  <a:rPr lang="fa-IR" sz="9600" dirty="0" smtClean="0"/>
                  <a:t>معین </a:t>
                </a:r>
                <a:r>
                  <a:rPr lang="fa-IR" sz="9600" dirty="0"/>
                  <a:t>کننده مدت زمانی است که باطری می تواند جریان معینی را تحت ولتاژ اسمی به بار تحویل دهند.</a:t>
                </a:r>
                <a:endParaRPr lang="en-US" sz="9600" dirty="0"/>
              </a:p>
              <a:p>
                <a:pPr algn="justLow"/>
                <a:r>
                  <a:rPr lang="fa-IR" sz="9600" dirty="0"/>
                  <a:t>یک آمپر ساعت بمعنی آنستکه باطری می تواند 0.5 آمپر ساعت را تحت ولتاژ اسمی خروجی در مدت دو ساعت تحویل مصرف کننده می دهد. یعبارت دیگر هرچه باطری جریان بیشتری تحویل دهد، عمر آن کوتاه ترمی شود.</a:t>
                </a:r>
                <a:endParaRPr lang="en-US" sz="9600" dirty="0"/>
              </a:p>
              <a:p>
                <a:pPr algn="justLow"/>
                <a:r>
                  <a:rPr lang="fa-IR" sz="9600" dirty="0"/>
                  <a:t>مثال:</a:t>
                </a:r>
                <a:endParaRPr lang="en-US" sz="9600" dirty="0"/>
              </a:p>
              <a:p>
                <a:pPr algn="justLow"/>
                <a:r>
                  <a:rPr lang="fa-IR" sz="9600" dirty="0"/>
                  <a:t>یک باطری 70 آمپر ساعتی مفروض است. در طی چه مدت این باطری می توند 2 آمپر تحت ولتاژ اسمی تحویل دهد.</a:t>
                </a:r>
                <a:endParaRPr lang="en-US" sz="9600" dirty="0"/>
              </a:p>
              <a:p>
                <a:pPr algn="justLow"/>
                <a:r>
                  <a:rPr lang="fa-IR" sz="9600" dirty="0"/>
                  <a:t>حل </a:t>
                </a:r>
                <a:endParaRPr lang="en-US" sz="9600" dirty="0"/>
              </a:p>
              <a:p>
                <a:pPr algn="justLow"/>
                <a:r>
                  <a:rPr lang="en-US" sz="9600" dirty="0"/>
                  <a:t>70AH=(2A)(x h)           </a:t>
                </a:r>
              </a:p>
              <a:p>
                <a:pPr lvl="1" algn="l"/>
                <a:r>
                  <a:rPr lang="en-US" sz="9200" dirty="0"/>
                  <a:t>     x=</a:t>
                </a:r>
                <a14:m>
                  <m:oMath xmlns:m="http://schemas.openxmlformats.org/officeDocument/2006/math">
                    <m:f>
                      <m:fPr>
                        <m:ctrlPr>
                          <a:rPr lang="en-US" sz="9200" i="1">
                            <a:latin typeface="Cambria Math"/>
                          </a:rPr>
                        </m:ctrlPr>
                      </m:fPr>
                      <m:num>
                        <m:r>
                          <a:rPr lang="en-US" sz="9200" i="1">
                            <a:latin typeface="Cambria Math"/>
                          </a:rPr>
                          <m:t>70</m:t>
                        </m:r>
                        <m:r>
                          <a:rPr lang="en-US" sz="9200" i="1">
                            <a:latin typeface="Cambria Math"/>
                          </a:rPr>
                          <m:t>𝐴</m:t>
                        </m:r>
                        <m:r>
                          <a:rPr lang="en-US" sz="9200" i="1">
                            <a:latin typeface="Cambria Math"/>
                          </a:rPr>
                          <m:t>h</m:t>
                        </m:r>
                      </m:num>
                      <m:den>
                        <m:r>
                          <a:rPr lang="en-US" sz="9200" i="1">
                            <a:latin typeface="Cambria Math"/>
                          </a:rPr>
                          <m:t>2</m:t>
                        </m:r>
                        <m:r>
                          <a:rPr lang="en-US" sz="9200" i="1">
                            <a:latin typeface="Cambria Math"/>
                          </a:rPr>
                          <m:t>𝐴</m:t>
                        </m:r>
                      </m:den>
                    </m:f>
                    <m:r>
                      <a:rPr lang="en-US" sz="9200" i="1">
                        <a:latin typeface="Cambria Math"/>
                      </a:rPr>
                      <m:t>=</m:t>
                    </m:r>
                    <m:r>
                      <a:rPr lang="en-US" sz="9200" i="1">
                        <a:latin typeface="Cambria Math"/>
                      </a:rPr>
                      <m:t>35</m:t>
                    </m:r>
                    <m:r>
                      <a:rPr lang="en-US" sz="9200" i="1">
                        <a:latin typeface="Cambria Math"/>
                      </a:rPr>
                      <m:t>h</m:t>
                    </m:r>
                  </m:oMath>
                </a14:m>
                <a:r>
                  <a:rPr lang="en-US" sz="9200" dirty="0"/>
                  <a:t>      </a:t>
                </a:r>
              </a:p>
              <a:p>
                <a:pPr rtl="0"/>
                <a:r>
                  <a:rPr lang="fa-IR" sz="9600" dirty="0"/>
                  <a:t> </a:t>
                </a:r>
                <a:endParaRPr lang="en-US" sz="9600" dirty="0"/>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340768"/>
                <a:ext cx="9036496" cy="5328592"/>
              </a:xfrm>
              <a:blipFill rotWithShape="1">
                <a:blip r:embed="rId3"/>
                <a:stretch>
                  <a:fillRect l="-1957" r="-945"/>
                </a:stretch>
              </a:blipFill>
            </p:spPr>
            <p:txBody>
              <a:bodyPr/>
              <a:lstStyle/>
              <a:p>
                <a:r>
                  <a:rPr lang="fa-IR">
                    <a:noFill/>
                  </a:rPr>
                  <a:t> </a:t>
                </a:r>
              </a:p>
            </p:txBody>
          </p:sp>
        </mc:Fallback>
      </mc:AlternateContent>
    </p:spTree>
    <p:extLst>
      <p:ext uri="{BB962C8B-B14F-4D97-AF65-F5344CB8AC3E}">
        <p14:creationId xmlns:p14="http://schemas.microsoft.com/office/powerpoint/2010/main" val="29214320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92896"/>
          </a:xfrm>
        </p:spPr>
        <p:txBody>
          <a:bodyPr/>
          <a:lstStyle/>
          <a:p>
            <a:endParaRPr lang="fa-IR" dirty="0"/>
          </a:p>
        </p:txBody>
      </p:sp>
      <p:pic>
        <p:nvPicPr>
          <p:cNvPr id="16386" name="Picture 2" descr="D:\ایمنی\لوازم برق صنعتی\New folder\71971951_163946197999459_3168443330360508005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996952"/>
            <a:ext cx="9144000" cy="386104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ایمنی\لوازم برق صنعتی\New folder\download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45636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موازی کردن باطری ها</a:t>
            </a:r>
            <a:endParaRPr lang="fa-IR" dirty="0"/>
          </a:p>
        </p:txBody>
      </p:sp>
      <p:pic>
        <p:nvPicPr>
          <p:cNvPr id="19458" name="Picture 2" descr="D:\ایمنی\لوازم برق صنعتی\New folder\download (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95368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p:spPr>
        <p:txBody>
          <a:bodyPr>
            <a:normAutofit fontScale="90000"/>
          </a:bodyPr>
          <a:lstStyle/>
          <a:p>
            <a:endParaRPr lang="fa-IR" dirty="0"/>
          </a:p>
        </p:txBody>
      </p:sp>
      <p:pic>
        <p:nvPicPr>
          <p:cNvPr id="20482" name="Picture 2" descr="D:\ایمنی\لوازم برق صنعتی\New folder\ولتاژ-باتری-های-سری-و-موازی.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3999"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75826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7410" name="Picture 2" descr="D:\ایمنی\لوازم برق صنعتی\New folder\Basic-Chemistry-of-Batter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07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descr="D:\ایمنی\1539430054_amozesh-tanafos-masnoei-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2083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648072"/>
          </a:xfrm>
        </p:spPr>
        <p:txBody>
          <a:bodyPr>
            <a:normAutofit fontScale="90000"/>
          </a:bodyPr>
          <a:lstStyle/>
          <a:p>
            <a:endParaRPr lang="fa-IR" dirty="0"/>
          </a:p>
        </p:txBody>
      </p:sp>
      <p:pic>
        <p:nvPicPr>
          <p:cNvPr id="8" name="Picture 2" descr="D:\ایمنی\لوازم برق صنعتی\New folder\battery-types-600x40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9036496"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451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ترانس شارژر</a:t>
            </a:r>
            <a:endParaRPr lang="fa-IR" dirty="0"/>
          </a:p>
        </p:txBody>
      </p:sp>
      <p:pic>
        <p:nvPicPr>
          <p:cNvPr id="9" name="Picture 3" descr="D:\ایمنی\لوازم برق صنعتی\New folder\12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73831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052736"/>
          </a:xfrm>
        </p:spPr>
        <p:txBody>
          <a:bodyPr>
            <a:normAutofit/>
          </a:bodyPr>
          <a:lstStyle/>
          <a:p>
            <a:r>
              <a:rPr lang="fa-IR" dirty="0" smtClean="0"/>
              <a:t>ترانس شارژر</a:t>
            </a:r>
            <a:endParaRPr lang="fa-IR" dirty="0"/>
          </a:p>
        </p:txBody>
      </p:sp>
      <p:pic>
        <p:nvPicPr>
          <p:cNvPr id="13314" name="Picture 2" descr="D:\ایمنی\لوازم برق صنعتی\New folder\124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19" y="1052736"/>
            <a:ext cx="9144000"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1164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مدارات ماشین ها</a:t>
            </a:r>
            <a:endParaRPr lang="fa-IR" dirty="0"/>
          </a:p>
        </p:txBody>
      </p:sp>
      <p:pic>
        <p:nvPicPr>
          <p:cNvPr id="21506" name="Picture 2" descr="D:\ایمنی\لوازم برق صنعتی\New folder\تشریح-چراغ-های-اخطار-در-پشت-آمپر-خودرو.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3219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44016"/>
          </a:xfrm>
        </p:spPr>
        <p:txBody>
          <a:bodyPr>
            <a:normAutofit fontScale="90000"/>
          </a:bodyPr>
          <a:lstStyle/>
          <a:p>
            <a:endParaRPr lang="fa-IR" dirty="0"/>
          </a:p>
        </p:txBody>
      </p:sp>
      <p:pic>
        <p:nvPicPr>
          <p:cNvPr id="31746" name="Picture 2" descr="D:\ایمنی\لوازم برق صنعتی\New folder\lamp-saghfi-pri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25947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918"/>
            <a:ext cx="8229600" cy="247753"/>
          </a:xfrm>
        </p:spPr>
        <p:txBody>
          <a:bodyPr>
            <a:normAutofit fontScale="90000"/>
          </a:bodyPr>
          <a:lstStyle/>
          <a:p>
            <a:endParaRPr lang="fa-IR" dirty="0"/>
          </a:p>
        </p:txBody>
      </p:sp>
      <p:pic>
        <p:nvPicPr>
          <p:cNvPr id="24578" name="Picture 2" descr="D:\ایمنی\لوازم برق صنعتی\New folder\stop-light-pri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73224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76672"/>
          </a:xfrm>
        </p:spPr>
        <p:txBody>
          <a:bodyPr>
            <a:normAutofit fontScale="90000"/>
          </a:bodyPr>
          <a:lstStyle/>
          <a:p>
            <a:endParaRPr lang="fa-IR"/>
          </a:p>
        </p:txBody>
      </p:sp>
      <p:pic>
        <p:nvPicPr>
          <p:cNvPr id="28674" name="Picture 2" descr="D:\ایمنی\لوازم برق صنعتی\New folder\saat-pri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86352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48680"/>
          </a:xfrm>
        </p:spPr>
        <p:txBody>
          <a:bodyPr>
            <a:normAutofit fontScale="90000"/>
          </a:bodyPr>
          <a:lstStyle/>
          <a:p>
            <a:endParaRPr lang="fa-IR" dirty="0"/>
          </a:p>
        </p:txBody>
      </p:sp>
      <p:pic>
        <p:nvPicPr>
          <p:cNvPr id="29698" name="Picture 2" descr="D:\ایمنی\لوازم برق صنعتی\New folder\rahnama-flasher-2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7797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48680"/>
          </a:xfrm>
        </p:spPr>
        <p:txBody>
          <a:bodyPr>
            <a:normAutofit fontScale="90000"/>
          </a:bodyPr>
          <a:lstStyle/>
          <a:p>
            <a:endParaRPr lang="fa-IR" dirty="0"/>
          </a:p>
        </p:txBody>
      </p:sp>
      <p:pic>
        <p:nvPicPr>
          <p:cNvPr id="26626" name="Picture 2" descr="D:\ایمنی\لوازم برق صنعتی\New folder\shishe-balabar-pri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05427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2034"/>
          </a:xfrm>
        </p:spPr>
        <p:txBody>
          <a:bodyPr>
            <a:normAutofit fontScale="90000"/>
          </a:bodyPr>
          <a:lstStyle/>
          <a:p>
            <a:endParaRPr lang="fa-IR" dirty="0"/>
          </a:p>
        </p:txBody>
      </p:sp>
      <p:pic>
        <p:nvPicPr>
          <p:cNvPr id="6" name="Picture 2" descr="D:\ایمنی\لوازم برق صنعتی\New folder\tormoz-2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0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2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وسایل و لوازم ایمنی در برق</a:t>
            </a:r>
            <a:r>
              <a:rPr lang="fa-IR" dirty="0"/>
              <a:t/>
            </a:r>
            <a:br>
              <a:rPr lang="fa-IR" dirty="0"/>
            </a:br>
            <a:endParaRPr lang="fa-IR" dirty="0"/>
          </a:p>
        </p:txBody>
      </p:sp>
      <p:pic>
        <p:nvPicPr>
          <p:cNvPr id="11266" name="Picture 2" descr="D:\ایمنی\lavazem-imen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52735"/>
            <a:ext cx="9144000" cy="607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8393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8" name="Picture 4" descr="vol88-02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92867" name="Rectangle 3"/>
          <p:cNvSpPr>
            <a:spLocks noGrp="1" noChangeArrowheads="1"/>
          </p:cNvSpPr>
          <p:nvPr>
            <p:ph type="body" idx="1"/>
          </p:nvPr>
        </p:nvSpPr>
        <p:spPr>
          <a:xfrm>
            <a:off x="3563938" y="1125538"/>
            <a:ext cx="6264275" cy="2735262"/>
          </a:xfrm>
        </p:spPr>
        <p:txBody>
          <a:bodyPr/>
          <a:lstStyle/>
          <a:p>
            <a:endParaRPr lang="fa-IR" sz="4400" b="1" dirty="0">
              <a:cs typeface="B Titr" pitchFamily="2" charset="-78"/>
            </a:endParaRPr>
          </a:p>
          <a:p>
            <a:endParaRPr lang="fa-IR" sz="4400" b="1" dirty="0">
              <a:cs typeface="B Titr" pitchFamily="2" charset="-78"/>
            </a:endParaRPr>
          </a:p>
          <a:p>
            <a:r>
              <a:rPr lang="fa-IR" sz="4400" b="1" dirty="0">
                <a:cs typeface="B Titr" pitchFamily="2" charset="-78"/>
              </a:rPr>
              <a:t>                   </a:t>
            </a:r>
            <a:r>
              <a:rPr lang="fa-IR" sz="3600" b="1" dirty="0">
                <a:cs typeface="B Titr" pitchFamily="2" charset="-78"/>
              </a:rPr>
              <a:t>با تشكر از همراهي شما</a:t>
            </a:r>
            <a:endParaRPr lang="en-US" sz="3600" b="1" dirty="0">
              <a:cs typeface="B Titr" pitchFamily="2" charset="-78"/>
            </a:endParaRPr>
          </a:p>
        </p:txBody>
      </p:sp>
    </p:spTree>
    <p:extLst>
      <p:ext uri="{BB962C8B-B14F-4D97-AF65-F5344CB8AC3E}">
        <p14:creationId xmlns:p14="http://schemas.microsoft.com/office/powerpoint/2010/main" val="10899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grpId="0" nodeType="withEffect">
                                  <p:stCondLst>
                                    <p:cond delay="0"/>
                                  </p:stCondLst>
                                  <p:childTnLst>
                                    <p:anim calcmode="lin" valueType="num">
                                      <p:cBhvr>
                                        <p:cTn id="6" dur="5000"/>
                                        <p:tgtEl>
                                          <p:spTgt spid="292867">
                                            <p:txEl>
                                              <p:pRg st="2" end="2"/>
                                            </p:txEl>
                                          </p:spTgt>
                                        </p:tgtEl>
                                        <p:attrNameLst>
                                          <p:attrName>ppt_w</p:attrName>
                                        </p:attrNameLst>
                                      </p:cBhvr>
                                      <p:tavLst>
                                        <p:tav tm="0">
                                          <p:val>
                                            <p:strVal val="ppt_w"/>
                                          </p:val>
                                        </p:tav>
                                        <p:tav tm="100000">
                                          <p:val>
                                            <p:strVal val="ppt_w*0.70"/>
                                          </p:val>
                                        </p:tav>
                                      </p:tavLst>
                                    </p:anim>
                                    <p:anim calcmode="lin" valueType="num">
                                      <p:cBhvr>
                                        <p:cTn id="7" dur="5000"/>
                                        <p:tgtEl>
                                          <p:spTgt spid="292867">
                                            <p:txEl>
                                              <p:pRg st="2" end="2"/>
                                            </p:txEl>
                                          </p:spTgt>
                                        </p:tgtEl>
                                        <p:attrNameLst>
                                          <p:attrName>ppt_h</p:attrName>
                                        </p:attrNameLst>
                                      </p:cBhvr>
                                      <p:tavLst>
                                        <p:tav tm="0">
                                          <p:val>
                                            <p:strVal val="ppt_h"/>
                                          </p:val>
                                        </p:tav>
                                        <p:tav tm="100000">
                                          <p:val>
                                            <p:strVal val="ppt_h"/>
                                          </p:val>
                                        </p:tav>
                                      </p:tavLst>
                                    </p:anim>
                                    <p:animEffect transition="out" filter="fade">
                                      <p:cBhvr>
                                        <p:cTn id="8" dur="5000"/>
                                        <p:tgtEl>
                                          <p:spTgt spid="292867">
                                            <p:txEl>
                                              <p:pRg st="2" end="2"/>
                                            </p:txEl>
                                          </p:spTgt>
                                        </p:tgtEl>
                                      </p:cBhvr>
                                    </p:animEffect>
                                    <p:set>
                                      <p:cBhvr>
                                        <p:cTn id="9" dur="1" fill="hold">
                                          <p:stCondLst>
                                            <p:cond delay="4999"/>
                                          </p:stCondLst>
                                        </p:cTn>
                                        <p:tgtEl>
                                          <p:spTgt spid="29286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انرژی برق به آسانی قابل انتقال</a:t>
            </a:r>
            <a:endParaRPr lang="fa-IR"/>
          </a:p>
        </p:txBody>
      </p:sp>
      <p:pic>
        <p:nvPicPr>
          <p:cNvPr id="12290" name="Picture 2" descr="D:\ایمنی\انرژی-الکتریکی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19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اهمیت وکاربرد برق در ماشینها وتاسیسات کشاورزی </a:t>
            </a:r>
            <a:endParaRPr lang="fa-IR" dirty="0"/>
          </a:p>
        </p:txBody>
      </p:sp>
      <p:sp>
        <p:nvSpPr>
          <p:cNvPr id="3" name="Content Placeholder 2"/>
          <p:cNvSpPr>
            <a:spLocks noGrp="1"/>
          </p:cNvSpPr>
          <p:nvPr>
            <p:ph idx="1"/>
          </p:nvPr>
        </p:nvSpPr>
        <p:spPr>
          <a:xfrm>
            <a:off x="0" y="1700808"/>
            <a:ext cx="9144000" cy="5046043"/>
          </a:xfrm>
        </p:spPr>
        <p:txBody>
          <a:bodyPr>
            <a:normAutofit/>
          </a:bodyPr>
          <a:lstStyle/>
          <a:p>
            <a:r>
              <a:rPr lang="fa-IR" dirty="0"/>
              <a:t>کاربرد انرژی الکتریکی در بخش کشاورزی ر و به رشد است. از روشنایی اتاق ها ، کارگاه ها ، سالن های مرغداری و گاوداری تا راه اندازی الکتروپمپ های موجود در یک مزرعه ، سیستم های آبیاری نوین ، نقاله ها ، فن های تهویه ، شیر دوش ها ، آسیاب ها و میکسرها ٔ و تجهیزاتی مانند آن همگی مواردی هستند که در آنها انرژی الکتریکی به کار گرفته می شود. بنابراین یکی از نیازهای </a:t>
            </a:r>
            <a:r>
              <a:rPr lang="fa-IR" dirty="0" smtClean="0"/>
              <a:t>دانشجویان رشته </a:t>
            </a:r>
            <a:r>
              <a:rPr lang="fa-IR" dirty="0"/>
              <a:t>ٔ تولید ، انتقال و توزیع انرژی الکتریکی توضیحاتی داده می شود کشاورزی ، داشتن اطالعات مربوط به برق می باشد . در این فصل درباره و برخی مفاهیم پایه برق مورد بررسی قرار می گیرد. </a:t>
            </a:r>
          </a:p>
        </p:txBody>
      </p:sp>
    </p:spTree>
    <p:extLst>
      <p:ext uri="{BB962C8B-B14F-4D97-AF65-F5344CB8AC3E}">
        <p14:creationId xmlns:p14="http://schemas.microsoft.com/office/powerpoint/2010/main" val="1386888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6792"/>
          </a:xfrm>
        </p:spPr>
        <p:txBody>
          <a:bodyPr>
            <a:normAutofit/>
          </a:bodyPr>
          <a:lstStyle/>
          <a:p>
            <a:endParaRPr lang="fa-IR" dirty="0"/>
          </a:p>
        </p:txBody>
      </p:sp>
      <p:sp>
        <p:nvSpPr>
          <p:cNvPr id="3" name="Content Placeholder 2"/>
          <p:cNvSpPr>
            <a:spLocks noGrp="1"/>
          </p:cNvSpPr>
          <p:nvPr>
            <p:ph idx="1"/>
          </p:nvPr>
        </p:nvSpPr>
        <p:spPr>
          <a:xfrm>
            <a:off x="0" y="2708920"/>
            <a:ext cx="9144000" cy="4149080"/>
          </a:xfrm>
        </p:spPr>
        <p:txBody>
          <a:bodyPr>
            <a:normAutofit/>
          </a:bodyPr>
          <a:lstStyle/>
          <a:p>
            <a:pPr marL="0" indent="0">
              <a:buNone/>
            </a:pPr>
            <a:endParaRPr lang="fa-IR" dirty="0">
              <a:cs typeface="2  Titr" pitchFamily="2" charset="-78"/>
            </a:endParaRPr>
          </a:p>
          <a:p>
            <a:r>
              <a:rPr lang="fa-IR" dirty="0" smtClean="0">
                <a:cs typeface="2  Titr" pitchFamily="2" charset="-78"/>
              </a:rPr>
              <a:t>1-انرژی الکتریکی به سادگی به نقاط دور انتقال می یابد.و سرعت انتقال این انرژی حدود سرعت نور می باشد و عمل انتقال می تواند بوسیله چند رشته سیم انجام گیرد</a:t>
            </a:r>
          </a:p>
          <a:p>
            <a:endParaRPr lang="fa-IR" dirty="0">
              <a:cs typeface="2  Titr" pitchFamily="2" charset="-78"/>
            </a:endParaRPr>
          </a:p>
          <a:p>
            <a:endParaRPr lang="fa-IR" dirty="0" smtClean="0">
              <a:cs typeface="2  Titr" pitchFamily="2" charset="-78"/>
            </a:endParaRPr>
          </a:p>
          <a:p>
            <a:r>
              <a:rPr lang="fa-IR" dirty="0" smtClean="0">
                <a:cs typeface="2  Titr" pitchFamily="2" charset="-78"/>
              </a:rPr>
              <a:t>2- وسایل الکتریکی معمولا بدون صدا و دود بو کار می کنند و به آسانی به کار می افتد وبا قطع وصل یک کلید می توان یک موسسه را روشن ویا یک ماشین عظیم را به کار انداخت.</a:t>
            </a:r>
          </a:p>
        </p:txBody>
      </p:sp>
      <p:pic>
        <p:nvPicPr>
          <p:cNvPr id="3074" name="Picture 2" descr="D:\ایمنی\انرژی-الکتریکی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4" y="0"/>
            <a:ext cx="9110786"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8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17988"/>
            <a:ext cx="9144000" cy="6264696"/>
          </a:xfrm>
        </p:spPr>
        <p:txBody>
          <a:bodyPr/>
          <a:lstStyle/>
          <a:p>
            <a:r>
              <a:rPr lang="fa-IR" dirty="0" smtClean="0">
                <a:cs typeface="2  Titr" pitchFamily="2" charset="-78"/>
              </a:rPr>
              <a:t>3- انرژی الکتریکی به سادگی قابل تبدیل به انرژی نورانی ، حرارتی، مکانیکی، شیمیایی می شود </a:t>
            </a:r>
          </a:p>
          <a:p>
            <a:r>
              <a:rPr lang="fa-IR" dirty="0" smtClean="0">
                <a:cs typeface="2  Titr" pitchFamily="2" charset="-78"/>
              </a:rPr>
              <a:t>4- با استفاده از این نوع انرژی در ارتباطات مخابرات رادیوئی و تلویزیون وساختن آهن رباهای قوی انجام می گیرد</a:t>
            </a:r>
          </a:p>
          <a:p>
            <a:r>
              <a:rPr lang="fa-IR" dirty="0" smtClean="0"/>
              <a:t>5</a:t>
            </a:r>
            <a:r>
              <a:rPr lang="fa-IR" dirty="0" smtClean="0">
                <a:cs typeface="2  Titr" pitchFamily="2" charset="-78"/>
              </a:rPr>
              <a:t>- انرژی الکتریکی در تجهیزات صنعتی، ساختمانی ، کشاورزی، دریایی، هوایی و... نقش به سزایی دارد.</a:t>
            </a:r>
          </a:p>
          <a:p>
            <a:pPr marL="0" indent="0">
              <a:buNone/>
            </a:pPr>
            <a:endParaRPr lang="fa-IR" dirty="0"/>
          </a:p>
        </p:txBody>
      </p:sp>
    </p:spTree>
    <p:extLst>
      <p:ext uri="{BB962C8B-B14F-4D97-AF65-F5344CB8AC3E}">
        <p14:creationId xmlns:p14="http://schemas.microsoft.com/office/powerpoint/2010/main" val="2783851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انرژی های نو</a:t>
            </a:r>
            <a:endParaRPr lang="fa-IR" dirty="0"/>
          </a:p>
        </p:txBody>
      </p:sp>
      <p:pic>
        <p:nvPicPr>
          <p:cNvPr id="1026" name="Picture 2" descr="D:\ایمنی\000-5-295x2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47130"/>
            <a:ext cx="9144000" cy="541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371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descr="D:\ایمنی\electricity-principal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528" y="-99391"/>
            <a:ext cx="9451594" cy="694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88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به نام خدا</a:t>
            </a:r>
            <a:endParaRPr lang="fa-IR" dirty="0"/>
          </a:p>
        </p:txBody>
      </p:sp>
      <p:sp>
        <p:nvSpPr>
          <p:cNvPr id="3" name="Content Placeholder 2"/>
          <p:cNvSpPr>
            <a:spLocks noGrp="1"/>
          </p:cNvSpPr>
          <p:nvPr>
            <p:ph idx="1"/>
          </p:nvPr>
        </p:nvSpPr>
        <p:spPr>
          <a:xfrm>
            <a:off x="611560" y="1196752"/>
            <a:ext cx="8229600" cy="5472608"/>
          </a:xfrm>
        </p:spPr>
        <p:txBody>
          <a:bodyPr>
            <a:normAutofit fontScale="40000" lnSpcReduction="20000"/>
          </a:bodyPr>
          <a:lstStyle/>
          <a:p>
            <a:r>
              <a:rPr lang="fa-IR" sz="4000" b="1" dirty="0"/>
              <a:t>فصل اول: ایمنی در برق</a:t>
            </a:r>
            <a:endParaRPr lang="en-US" sz="4000" dirty="0"/>
          </a:p>
          <a:p>
            <a:r>
              <a:rPr lang="fa-IR" sz="4000" b="1" dirty="0"/>
              <a:t>فصل دوم: اهمیت وکاربرد برق در ماشینها وتاسیسات کشاورزی </a:t>
            </a:r>
            <a:endParaRPr lang="en-US" sz="4000" dirty="0"/>
          </a:p>
          <a:p>
            <a:r>
              <a:rPr lang="fa-IR" sz="4000" dirty="0"/>
              <a:t>مفاهیم اولیه برق</a:t>
            </a:r>
            <a:endParaRPr lang="en-US" sz="4000" dirty="0"/>
          </a:p>
          <a:p>
            <a:r>
              <a:rPr lang="fa-IR" sz="4000" b="1" dirty="0"/>
              <a:t>فصل سوم: ابزارها ولوازم مورد استفاده در برق</a:t>
            </a:r>
            <a:endParaRPr lang="en-US" sz="4000" dirty="0"/>
          </a:p>
          <a:p>
            <a:r>
              <a:rPr lang="fa-IR" sz="4000" dirty="0"/>
              <a:t>تک فاز و سه فاز</a:t>
            </a:r>
            <a:endParaRPr lang="en-US" sz="4000" dirty="0"/>
          </a:p>
          <a:p>
            <a:r>
              <a:rPr lang="fa-IR" sz="4000" dirty="0"/>
              <a:t>سیم چین وانبر دست و پیچ گوشتی، فازمتر، کابل بر،سرپیچ</a:t>
            </a:r>
            <a:endParaRPr lang="en-US" sz="4000" dirty="0"/>
          </a:p>
          <a:p>
            <a:r>
              <a:rPr lang="fa-IR" sz="4000" dirty="0"/>
              <a:t>انواع بست واتصالات</a:t>
            </a:r>
            <a:endParaRPr lang="en-US" sz="4000" dirty="0"/>
          </a:p>
          <a:p>
            <a:r>
              <a:rPr lang="fa-IR" sz="4000" dirty="0"/>
              <a:t>انواع سیم وکابل</a:t>
            </a:r>
            <a:endParaRPr lang="en-US" sz="4000" dirty="0"/>
          </a:p>
          <a:p>
            <a:r>
              <a:rPr lang="fa-IR" sz="4000" dirty="0"/>
              <a:t>کلید و یریزها،شاسی ها،</a:t>
            </a:r>
            <a:endParaRPr lang="en-US" sz="4000" dirty="0"/>
          </a:p>
          <a:p>
            <a:r>
              <a:rPr lang="fa-IR" sz="4000" dirty="0"/>
              <a:t>کنتاکتورها،بی متال،فیوزها</a:t>
            </a:r>
            <a:endParaRPr lang="en-US" sz="4000" dirty="0"/>
          </a:p>
          <a:p>
            <a:r>
              <a:rPr lang="fa-IR" sz="4000" dirty="0"/>
              <a:t>سایرتجهیزات برق تک فاز وسه فاز</a:t>
            </a:r>
            <a:endParaRPr lang="en-US" sz="4000" dirty="0"/>
          </a:p>
          <a:p>
            <a:r>
              <a:rPr lang="fa-IR" sz="4000" b="1" dirty="0"/>
              <a:t>فصل چهارم: ابزارهای اندازه گیری</a:t>
            </a:r>
            <a:endParaRPr lang="en-US" sz="4000" dirty="0"/>
          </a:p>
          <a:p>
            <a:r>
              <a:rPr lang="fa-IR" sz="4000" dirty="0"/>
              <a:t>ولت متر،آمپرمتر، آهم مترو...</a:t>
            </a:r>
            <a:endParaRPr lang="en-US" sz="4000" dirty="0"/>
          </a:p>
          <a:p>
            <a:r>
              <a:rPr lang="fa-IR" sz="4000" b="1" dirty="0"/>
              <a:t>فصل پنچم: </a:t>
            </a:r>
            <a:endParaRPr lang="en-US" sz="4000" dirty="0"/>
          </a:p>
          <a:p>
            <a:r>
              <a:rPr lang="fa-IR" sz="4000" dirty="0"/>
              <a:t>جریان الکتریکی، ولتاژ الکتریکی</a:t>
            </a:r>
            <a:endParaRPr lang="en-US" sz="4000" dirty="0"/>
          </a:p>
          <a:p>
            <a:r>
              <a:rPr lang="fa-IR" sz="4000" dirty="0"/>
              <a:t>قانون اهم، مقاومت، ولتاژ، توان، انرژی</a:t>
            </a:r>
            <a:endParaRPr lang="en-US" sz="4000" dirty="0"/>
          </a:p>
          <a:p>
            <a:r>
              <a:rPr lang="fa-IR" sz="4000" dirty="0"/>
              <a:t>فرکانس، واحد های اندازه گیری الکتریکی</a:t>
            </a:r>
            <a:endParaRPr lang="en-US" sz="4000" dirty="0"/>
          </a:p>
          <a:p>
            <a:r>
              <a:rPr lang="fa-IR" sz="4000" dirty="0"/>
              <a:t>مدارهای سری و موازی، مختلط</a:t>
            </a:r>
            <a:endParaRPr lang="en-US" sz="4000" dirty="0"/>
          </a:p>
          <a:p>
            <a:r>
              <a:rPr lang="fa-IR" sz="4000" dirty="0"/>
              <a:t>جریان متناوب وجریان مستقیم، تک فاز و سه فاز</a:t>
            </a:r>
            <a:endParaRPr lang="en-US" sz="4000" dirty="0"/>
          </a:p>
          <a:p>
            <a:r>
              <a:rPr lang="fa-IR" sz="4000" b="1" dirty="0"/>
              <a:t>فصل ششم: مدارات برقی</a:t>
            </a:r>
            <a:endParaRPr lang="en-US" sz="4000" dirty="0"/>
          </a:p>
          <a:p>
            <a:r>
              <a:rPr lang="fa-IR" sz="4000" dirty="0"/>
              <a:t>تک پل، دوپل، تبدیل، صلیبی، زنگ اخبار، کولر، </a:t>
            </a:r>
            <a:r>
              <a:rPr lang="fa-IR" sz="4000" dirty="0" smtClean="0"/>
              <a:t>آیفون</a:t>
            </a:r>
          </a:p>
          <a:p>
            <a:pPr marL="0" indent="0">
              <a:buNone/>
            </a:pPr>
            <a:endParaRPr lang="fa-IR" dirty="0"/>
          </a:p>
        </p:txBody>
      </p:sp>
    </p:spTree>
    <p:extLst>
      <p:ext uri="{BB962C8B-B14F-4D97-AF65-F5344CB8AC3E}">
        <p14:creationId xmlns:p14="http://schemas.microsoft.com/office/powerpoint/2010/main" val="155740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 y="188640"/>
            <a:ext cx="9144000" cy="1534270"/>
          </a:xfrm>
        </p:spPr>
        <p:txBody>
          <a:bodyPr>
            <a:noAutofit/>
          </a:bodyPr>
          <a:lstStyle/>
          <a:p>
            <a:r>
              <a:rPr lang="fa-IR" sz="5400" dirty="0"/>
              <a:t>جریان الکتریسیته یا برق چیست</a:t>
            </a:r>
            <a:r>
              <a:rPr lang="fa-IR" sz="5400" dirty="0" smtClean="0"/>
              <a:t>؟</a:t>
            </a:r>
            <a:r>
              <a:rPr lang="fa-IR" sz="5400" dirty="0"/>
              <a:t/>
            </a:r>
            <a:br>
              <a:rPr lang="fa-IR" sz="5400" dirty="0"/>
            </a:br>
            <a:endParaRPr lang="fa-IR" sz="5400" dirty="0"/>
          </a:p>
        </p:txBody>
      </p:sp>
      <p:pic>
        <p:nvPicPr>
          <p:cNvPr id="4098" name="Picture 2" descr="D:\ایمنی\Electricit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28800"/>
            <a:ext cx="9144000" cy="522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227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9144000" cy="6741368"/>
          </a:xfrm>
        </p:spPr>
        <p:txBody>
          <a:bodyPr>
            <a:normAutofit/>
          </a:bodyPr>
          <a:lstStyle/>
          <a:p>
            <a:r>
              <a:rPr lang="fa-IR" dirty="0"/>
              <a:t>الکتریسیته یکی از انرژی های موجود در جهان است. هر چیزی که در اطراف ما وجود دارد از اتم تشکیل شده است و این اتم ها دارای ذراتی هستند که بار الکتریکی با خود حمل می کنند</a:t>
            </a:r>
            <a:r>
              <a:rPr lang="fa-IR" dirty="0" smtClean="0"/>
              <a:t>.</a:t>
            </a:r>
          </a:p>
          <a:p>
            <a:endParaRPr lang="fa-IR" dirty="0"/>
          </a:p>
          <a:p>
            <a:r>
              <a:rPr lang="fa-IR" dirty="0" smtClean="0"/>
              <a:t> </a:t>
            </a:r>
            <a:r>
              <a:rPr lang="fa-IR" dirty="0"/>
              <a:t>این بارها می توانند مثبت و یا منفی باشند. بارهای هم نام همدیگر را دفع و غیر هم نام یکدیگر را جذب می کنند</a:t>
            </a:r>
            <a:r>
              <a:rPr lang="fa-IR" dirty="0" smtClean="0"/>
              <a:t>.</a:t>
            </a:r>
          </a:p>
          <a:p>
            <a:endParaRPr lang="fa-IR" dirty="0"/>
          </a:p>
          <a:p>
            <a:r>
              <a:rPr lang="fa-IR" dirty="0"/>
              <a:t> </a:t>
            </a:r>
            <a:r>
              <a:rPr lang="fa-IR" b="1" i="1" dirty="0"/>
              <a:t>زمانی که این بارها به حرکت در آیند تولید جریان الکتریکی یا الکتریسیته می کنند</a:t>
            </a:r>
            <a:endParaRPr lang="fa-IR" dirty="0"/>
          </a:p>
        </p:txBody>
      </p:sp>
    </p:spTree>
    <p:extLst>
      <p:ext uri="{BB962C8B-B14F-4D97-AF65-F5344CB8AC3E}">
        <p14:creationId xmlns:p14="http://schemas.microsoft.com/office/powerpoint/2010/main" val="3683736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به طور کلی چهار قاعده فیزیکیِ پایه در برق عبارتند </a:t>
            </a:r>
            <a:r>
              <a:rPr lang="fa-IR" dirty="0" smtClean="0"/>
              <a:t>از</a:t>
            </a:r>
            <a:endParaRPr lang="fa-IR" dirty="0"/>
          </a:p>
        </p:txBody>
      </p:sp>
      <p:graphicFrame>
        <p:nvGraphicFramePr>
          <p:cNvPr id="21" name="Content Placeholder 20"/>
          <p:cNvGraphicFramePr>
            <a:graphicFrameLocks noGrp="1"/>
          </p:cNvGraphicFramePr>
          <p:nvPr>
            <p:ph idx="1"/>
            <p:extLst>
              <p:ext uri="{D42A27DB-BD31-4B8C-83A1-F6EECF244321}">
                <p14:modId xmlns:p14="http://schemas.microsoft.com/office/powerpoint/2010/main" val="38175931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8563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49" y="0"/>
            <a:ext cx="8841160" cy="2564904"/>
          </a:xfrm>
        </p:spPr>
        <p:txBody>
          <a:bodyPr>
            <a:normAutofit fontScale="90000"/>
          </a:bodyPr>
          <a:lstStyle/>
          <a:p>
            <a:r>
              <a:rPr lang="fa-IR" dirty="0" smtClean="0"/>
              <a:t/>
            </a:r>
            <a:br>
              <a:rPr lang="fa-IR" dirty="0" smtClean="0"/>
            </a:br>
            <a:r>
              <a:rPr lang="fa-IR" dirty="0" smtClean="0"/>
              <a:t>یکای </a:t>
            </a:r>
            <a:r>
              <a:rPr lang="fa-IR" dirty="0"/>
              <a:t>اندازه گیری ولتاژ ولت </a:t>
            </a:r>
            <a:r>
              <a:rPr lang="fa-IR" dirty="0" smtClean="0"/>
              <a:t> (</a:t>
            </a:r>
            <a:r>
              <a:rPr lang="en-US" dirty="0" smtClean="0"/>
              <a:t>V</a:t>
            </a:r>
            <a:r>
              <a:rPr lang="fa-IR" dirty="0" smtClean="0"/>
              <a:t>)  است</a:t>
            </a:r>
            <a:r>
              <a:rPr lang="fa-IR" dirty="0"/>
              <a:t/>
            </a:r>
            <a:br>
              <a:rPr lang="fa-IR" dirty="0"/>
            </a:br>
            <a:r>
              <a:rPr lang="fa-IR" dirty="0"/>
              <a:t>یکای اندازه گیری جریان </a:t>
            </a:r>
            <a:r>
              <a:rPr lang="fa-IR" dirty="0" smtClean="0"/>
              <a:t>آمپر (</a:t>
            </a:r>
            <a:r>
              <a:rPr lang="en-US" dirty="0" smtClean="0"/>
              <a:t>  (A </a:t>
            </a:r>
            <a:r>
              <a:rPr lang="fa-IR" dirty="0" smtClean="0"/>
              <a:t>است</a:t>
            </a:r>
            <a:r>
              <a:rPr lang="fa-IR" dirty="0"/>
              <a:t/>
            </a:r>
            <a:br>
              <a:rPr lang="fa-IR" dirty="0"/>
            </a:br>
            <a:r>
              <a:rPr lang="fa-IR" dirty="0"/>
              <a:t>یکای اندازه گیری مقاومت اهم </a:t>
            </a:r>
            <a:r>
              <a:rPr lang="fa-IR" dirty="0" smtClean="0"/>
              <a:t> (</a:t>
            </a:r>
            <a:r>
              <a:rPr lang="el-GR" dirty="0" smtClean="0"/>
              <a:t>Ω </a:t>
            </a:r>
            <a:r>
              <a:rPr lang="fa-IR" dirty="0" smtClean="0"/>
              <a:t>) است</a:t>
            </a:r>
            <a:r>
              <a:rPr lang="fa-IR" dirty="0"/>
              <a:t/>
            </a:r>
            <a:br>
              <a:rPr lang="fa-IR" dirty="0"/>
            </a:br>
            <a:r>
              <a:rPr lang="fa-IR" dirty="0"/>
              <a:t>یکای اندازه گیری توان </a:t>
            </a:r>
            <a:r>
              <a:rPr lang="fa-IR" dirty="0" smtClean="0"/>
              <a:t>وات  (</a:t>
            </a:r>
            <a:r>
              <a:rPr lang="en-US" dirty="0" smtClean="0"/>
              <a:t>(W </a:t>
            </a:r>
            <a:r>
              <a:rPr lang="fa-IR" dirty="0" smtClean="0"/>
              <a:t>  است</a:t>
            </a:r>
            <a:r>
              <a:rPr lang="fa-IR" dirty="0"/>
              <a:t/>
            </a:r>
            <a:br>
              <a:rPr lang="fa-IR" dirty="0"/>
            </a:br>
            <a:endParaRPr lang="fa-IR" dirty="0"/>
          </a:p>
        </p:txBody>
      </p:sp>
      <p:pic>
        <p:nvPicPr>
          <p:cNvPr id="5122" name="Picture 2" descr="D:\ایمنی\high-voltage-electric-bolts-and-rusty-transformer-intro_nkbgo7zwl__p__F00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71750"/>
            <a:ext cx="9144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526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برق به دو روش تولید می شود: </a:t>
            </a:r>
            <a:r>
              <a:rPr lang="fa-IR" dirty="0" smtClean="0"/>
              <a:t>مستقیم</a:t>
            </a:r>
            <a:br>
              <a:rPr lang="fa-IR" dirty="0" smtClean="0"/>
            </a:br>
            <a:r>
              <a:rPr lang="fa-IR" dirty="0" smtClean="0"/>
              <a:t>(</a:t>
            </a:r>
            <a:r>
              <a:rPr lang="en-US" dirty="0"/>
              <a:t>DC </a:t>
            </a:r>
            <a:r>
              <a:rPr lang="en-US" dirty="0" smtClean="0"/>
              <a:t>Current </a:t>
            </a:r>
            <a:r>
              <a:rPr lang="fa-IR" dirty="0" smtClean="0"/>
              <a:t>) و متناوب </a:t>
            </a:r>
            <a:r>
              <a:rPr lang="en-US" dirty="0" smtClean="0"/>
              <a:t>AC </a:t>
            </a:r>
            <a:r>
              <a:rPr lang="en-US" dirty="0"/>
              <a:t>Current</a:t>
            </a:r>
            <a:r>
              <a:rPr lang="en-US" dirty="0" smtClean="0"/>
              <a:t>)</a:t>
            </a:r>
            <a:r>
              <a:rPr lang="fa-IR" dirty="0" smtClean="0"/>
              <a:t>)</a:t>
            </a:r>
            <a:endParaRPr lang="fa-IR" dirty="0"/>
          </a:p>
        </p:txBody>
      </p:sp>
      <p:sp>
        <p:nvSpPr>
          <p:cNvPr id="3" name="Content Placeholder 2"/>
          <p:cNvSpPr>
            <a:spLocks noGrp="1"/>
          </p:cNvSpPr>
          <p:nvPr>
            <p:ph idx="1"/>
          </p:nvPr>
        </p:nvSpPr>
        <p:spPr/>
        <p:txBody>
          <a:bodyPr>
            <a:normAutofit lnSpcReduction="10000"/>
          </a:bodyPr>
          <a:lstStyle/>
          <a:p>
            <a:r>
              <a:rPr lang="fa-IR" b="1" dirty="0"/>
              <a:t>برق مستقیم:</a:t>
            </a:r>
            <a:r>
              <a:rPr lang="fa-IR" dirty="0"/>
              <a:t> با ولتاژهای پایین مانند ۱٫۵ ، ۲٫۵ ولت و … و اکثرا از طریق واکنش های شیمیایی تولید می شود. مانند الکترولیز در باتری های معمولی.  مولفه های برق مستقیم ولتاژ و جریان هستند</a:t>
            </a:r>
            <a:r>
              <a:rPr lang="fa-IR" dirty="0" smtClean="0"/>
              <a:t>.</a:t>
            </a:r>
          </a:p>
          <a:p>
            <a:endParaRPr lang="fa-IR" dirty="0"/>
          </a:p>
          <a:p>
            <a:r>
              <a:rPr lang="fa-IR" b="1" dirty="0"/>
              <a:t>برق متناوب:</a:t>
            </a:r>
            <a:r>
              <a:rPr lang="fa-IR" dirty="0"/>
              <a:t> از طریق تغییر میدان الکترومغناطیسی و با ولتاژهای بالا مانند ۴۸ ولت تا ۳۸۰ و بالاتر در نیروگاه ها تولید می گردد. مولفه های برق متناوب ولتاژ، جریان و فرکانس هستند.</a:t>
            </a:r>
          </a:p>
          <a:p>
            <a:endParaRPr lang="fa-IR" dirty="0"/>
          </a:p>
        </p:txBody>
      </p:sp>
    </p:spTree>
    <p:extLst>
      <p:ext uri="{BB962C8B-B14F-4D97-AF65-F5344CB8AC3E}">
        <p14:creationId xmlns:p14="http://schemas.microsoft.com/office/powerpoint/2010/main" val="2597832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توان الکتریکی چیست و چه مفهومی دارد؟</a:t>
            </a:r>
            <a:br>
              <a:rPr lang="fa-IR" b="1" dirty="0"/>
            </a:br>
            <a:endParaRPr lang="fa-IR" dirty="0"/>
          </a:p>
        </p:txBody>
      </p:sp>
      <p:sp>
        <p:nvSpPr>
          <p:cNvPr id="3" name="Content Placeholder 2"/>
          <p:cNvSpPr>
            <a:spLocks noGrp="1"/>
          </p:cNvSpPr>
          <p:nvPr>
            <p:ph idx="1"/>
          </p:nvPr>
        </p:nvSpPr>
        <p:spPr>
          <a:xfrm>
            <a:off x="107504" y="1556792"/>
            <a:ext cx="8928992" cy="5184576"/>
          </a:xfrm>
        </p:spPr>
        <p:txBody>
          <a:bodyPr>
            <a:normAutofit/>
          </a:bodyPr>
          <a:lstStyle/>
          <a:p>
            <a:pPr marL="0" indent="0">
              <a:buNone/>
            </a:pPr>
            <a:r>
              <a:rPr lang="fa-IR" dirty="0"/>
              <a:t>توان یا قدرت (</a:t>
            </a:r>
            <a:r>
              <a:rPr lang="en-US" dirty="0"/>
              <a:t>power</a:t>
            </a:r>
            <a:r>
              <a:rPr lang="fa-IR" dirty="0"/>
              <a:t>)، نرخ (</a:t>
            </a:r>
            <a:r>
              <a:rPr lang="en-US" dirty="0"/>
              <a:t>Rate</a:t>
            </a:r>
            <a:r>
              <a:rPr lang="fa-IR" dirty="0"/>
              <a:t>) انرژی مصرفی می </a:t>
            </a:r>
            <a:r>
              <a:rPr lang="fa-IR" dirty="0" smtClean="0"/>
              <a:t>باشد</a:t>
            </a:r>
          </a:p>
          <a:p>
            <a:pPr marL="0" indent="0">
              <a:buNone/>
            </a:pPr>
            <a:endParaRPr lang="fa-IR" dirty="0"/>
          </a:p>
          <a:p>
            <a:pPr marL="0" indent="0">
              <a:buNone/>
            </a:pPr>
            <a:endParaRPr lang="fa-IR" dirty="0" smtClean="0"/>
          </a:p>
          <a:p>
            <a:pPr marL="0" indent="0">
              <a:buNone/>
            </a:pPr>
            <a:r>
              <a:rPr lang="fa-IR" dirty="0" smtClean="0"/>
              <a:t>بعبارت </a:t>
            </a:r>
            <a:r>
              <a:rPr lang="fa-IR" dirty="0"/>
              <a:t>ساده ترتوان معادل مقدار انرژی است که درواحد زمانی معین مصرف می شود</a:t>
            </a:r>
          </a:p>
          <a:p>
            <a:pPr marL="0" indent="0">
              <a:buNone/>
            </a:pPr>
            <a:endParaRPr lang="fa-IR" dirty="0"/>
          </a:p>
        </p:txBody>
      </p:sp>
      <p:sp>
        <p:nvSpPr>
          <p:cNvPr id="4" name="Content Placeholder 2"/>
          <p:cNvSpPr txBox="1">
            <a:spLocks/>
          </p:cNvSpPr>
          <p:nvPr/>
        </p:nvSpPr>
        <p:spPr>
          <a:xfrm>
            <a:off x="0" y="908720"/>
            <a:ext cx="9144000" cy="583264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fa-IR" dirty="0"/>
          </a:p>
          <a:p>
            <a:pPr marL="0" indent="0">
              <a:buNone/>
            </a:pPr>
            <a:endParaRPr lang="fa-IR" dirty="0" smtClean="0"/>
          </a:p>
        </p:txBody>
      </p:sp>
      <p:pic>
        <p:nvPicPr>
          <p:cNvPr id="5" name="Picture 2" descr="D:\ایمنی\لوازم برق صنعتی\Defini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46617"/>
            <a:ext cx="8280400" cy="130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00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800200"/>
          </a:xfrm>
        </p:spPr>
        <p:txBody>
          <a:bodyPr>
            <a:normAutofit fontScale="90000"/>
          </a:bodyPr>
          <a:lstStyle/>
          <a:p>
            <a:r>
              <a:rPr lang="fa-IR" b="1" dirty="0"/>
              <a:t>ابزارها ولوازم مورد استفاده در برق</a:t>
            </a:r>
            <a:r>
              <a:rPr lang="en-US" dirty="0"/>
              <a:t/>
            </a:r>
            <a:br>
              <a:rPr lang="en-US" dirty="0"/>
            </a:br>
            <a:r>
              <a:rPr lang="fa-IR" dirty="0"/>
              <a:t>تک فاز و سه فاز</a:t>
            </a:r>
            <a:r>
              <a:rPr lang="en-US" dirty="0"/>
              <a:t/>
            </a:r>
            <a:br>
              <a:rPr lang="en-US" dirty="0"/>
            </a:br>
            <a:endParaRPr lang="fa-IR" dirty="0"/>
          </a:p>
        </p:txBody>
      </p:sp>
      <p:pic>
        <p:nvPicPr>
          <p:cNvPr id="6146" name="Picture 2" descr="D:\ایمنی\photo_۲۰۱۸-۰۹-۳۰_۱۳-۰۵-۵۸-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040" y="2060848"/>
            <a:ext cx="419618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ایمنی\photo_۲۰۱۸-۰۹-۳۰_۱۳-۰۵-۵۸-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9" y="1484784"/>
            <a:ext cx="4686300" cy="455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175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descr="D:\ایمنی\url.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38884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ایمنی\نصب-تجهیزات-ابزار-دقیق-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0"/>
            <a:ext cx="5148064"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50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descr="D:\ایمنی\لوازم برق صنعتی\2201034_QyqHIw_r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1" y="3573016"/>
            <a:ext cx="4762500" cy="325845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ایمنی\2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573016"/>
            <a:ext cx="4644008" cy="32584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ایمنی\لوازم برق صنعتی\لوازم  برق صنعتی.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399" y="0"/>
            <a:ext cx="9118782"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364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8840"/>
          </a:xfrm>
        </p:spPr>
        <p:txBody>
          <a:bodyPr>
            <a:normAutofit fontScale="90000"/>
          </a:bodyPr>
          <a:lstStyle/>
          <a:p>
            <a:r>
              <a:rPr lang="fa-IR" b="1" dirty="0"/>
              <a:t>ابزارهای اندازه گیری</a:t>
            </a:r>
            <a:r>
              <a:rPr lang="en-US" dirty="0"/>
              <a:t/>
            </a:r>
            <a:br>
              <a:rPr lang="en-US" dirty="0"/>
            </a:br>
            <a:r>
              <a:rPr lang="fa-IR" dirty="0"/>
              <a:t>ولت متر،آمپرمتر، آهم مترو...</a:t>
            </a:r>
            <a:r>
              <a:rPr lang="en-US" dirty="0"/>
              <a:t/>
            </a:r>
            <a:br>
              <a:rPr lang="en-US" dirty="0"/>
            </a:br>
            <a:endParaRPr lang="fa-IR" dirty="0"/>
          </a:p>
        </p:txBody>
      </p:sp>
      <p:pic>
        <p:nvPicPr>
          <p:cNvPr id="9218" name="Picture 2" descr="D:\ایمنی\لوازم برق صنعتی\all_with_logo_tele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6" y="1340768"/>
            <a:ext cx="5952278" cy="561662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ایمنی\لوازم برق صنعتی\q1073.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52120" y="1556792"/>
            <a:ext cx="3491880" cy="54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7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19" y="116632"/>
            <a:ext cx="9036496" cy="6713236"/>
          </a:xfrm>
        </p:spPr>
        <p:txBody>
          <a:bodyPr>
            <a:normAutofit fontScale="70000" lnSpcReduction="20000"/>
          </a:bodyPr>
          <a:lstStyle/>
          <a:p>
            <a:r>
              <a:rPr lang="fa-IR" b="1" dirty="0"/>
              <a:t>فصل هفتم: شناسایی المانها  </a:t>
            </a:r>
            <a:endParaRPr lang="en-US" dirty="0"/>
          </a:p>
          <a:p>
            <a:r>
              <a:rPr lang="fa-IR" dirty="0"/>
              <a:t>مقاومت، خازن، رگولاتور، ترانس، </a:t>
            </a:r>
            <a:endParaRPr lang="en-US" dirty="0"/>
          </a:p>
          <a:p>
            <a:r>
              <a:rPr lang="fa-IR" dirty="0"/>
              <a:t>مدارهای مختلف(اهمی، سلفی، خازنی و...)</a:t>
            </a:r>
            <a:endParaRPr lang="en-US" dirty="0"/>
          </a:p>
          <a:p>
            <a:r>
              <a:rPr lang="fa-IR" b="1" dirty="0"/>
              <a:t>فصل هشتم: </a:t>
            </a:r>
            <a:endParaRPr lang="en-US" dirty="0"/>
          </a:p>
          <a:p>
            <a:r>
              <a:rPr lang="fa-IR" dirty="0"/>
              <a:t>الکترو موتورها، ترانسفورماتورها</a:t>
            </a:r>
            <a:endParaRPr lang="en-US" dirty="0"/>
          </a:p>
          <a:p>
            <a:r>
              <a:rPr lang="fa-IR" dirty="0"/>
              <a:t>آلترناتورها واستاتر در ماشین آلات</a:t>
            </a:r>
            <a:endParaRPr lang="en-US" dirty="0"/>
          </a:p>
          <a:p>
            <a:r>
              <a:rPr lang="fa-IR" b="1" dirty="0"/>
              <a:t>فصل نهم: تابلوبرق</a:t>
            </a:r>
            <a:endParaRPr lang="en-US" dirty="0"/>
          </a:p>
          <a:p>
            <a:r>
              <a:rPr lang="fa-IR" dirty="0"/>
              <a:t>مدارات فرمان، مدارات قدرت</a:t>
            </a:r>
            <a:endParaRPr lang="en-US" dirty="0"/>
          </a:p>
          <a:p>
            <a:r>
              <a:rPr lang="fa-IR" dirty="0"/>
              <a:t>اتصالات لازم برای راه اندازی الکتروموتورها</a:t>
            </a:r>
            <a:endParaRPr lang="en-US" dirty="0"/>
          </a:p>
          <a:p>
            <a:r>
              <a:rPr lang="fa-IR" b="1" dirty="0"/>
              <a:t>فصل دهم: باطری</a:t>
            </a:r>
            <a:endParaRPr lang="en-US" dirty="0"/>
          </a:p>
          <a:p>
            <a:r>
              <a:rPr lang="fa-IR" dirty="0"/>
              <a:t>ساختمان، اصول کار، ظرفیت، وظیفه</a:t>
            </a:r>
            <a:endParaRPr lang="en-US" dirty="0"/>
          </a:p>
          <a:p>
            <a:r>
              <a:rPr lang="fa-IR" dirty="0"/>
              <a:t>ولتاژ شارژ و دشارژ، نگهداری  </a:t>
            </a:r>
            <a:endParaRPr lang="en-US" dirty="0"/>
          </a:p>
          <a:p>
            <a:r>
              <a:rPr lang="fa-IR" dirty="0"/>
              <a:t>شارژرهای باطری ونحوه شارژر</a:t>
            </a:r>
            <a:endParaRPr lang="en-US" dirty="0"/>
          </a:p>
          <a:p>
            <a:r>
              <a:rPr lang="fa-IR" b="1" dirty="0"/>
              <a:t>فصل یازدهم: مدارات برقی درماشین آلات</a:t>
            </a:r>
            <a:endParaRPr lang="en-US" dirty="0"/>
          </a:p>
          <a:p>
            <a:r>
              <a:rPr lang="fa-IR" dirty="0"/>
              <a:t>روشنایی، راهنما، بوق، برف پاکن</a:t>
            </a:r>
            <a:endParaRPr lang="en-US" dirty="0"/>
          </a:p>
          <a:p>
            <a:r>
              <a:rPr lang="fa-IR" dirty="0"/>
              <a:t>نشان دهنده ها و...</a:t>
            </a:r>
            <a:endParaRPr lang="en-US" dirty="0"/>
          </a:p>
          <a:p>
            <a:r>
              <a:rPr lang="fa-IR" b="1" dirty="0"/>
              <a:t>فصل دوازدهم: کارعملی </a:t>
            </a:r>
            <a:endParaRPr lang="en-US" dirty="0"/>
          </a:p>
          <a:p>
            <a:r>
              <a:rPr lang="fa-IR" dirty="0"/>
              <a:t>کارگاه، تحقیق، پروژه</a:t>
            </a:r>
            <a:endParaRPr lang="en-US" dirty="0"/>
          </a:p>
          <a:p>
            <a:endParaRPr lang="fa-IR" dirty="0"/>
          </a:p>
        </p:txBody>
      </p:sp>
    </p:spTree>
    <p:extLst>
      <p:ext uri="{BB962C8B-B14F-4D97-AF65-F5344CB8AC3E}">
        <p14:creationId xmlns:p14="http://schemas.microsoft.com/office/powerpoint/2010/main" val="2520245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بست واتصالات</a:t>
            </a:r>
            <a:endParaRPr lang="fa-IR" dirty="0"/>
          </a:p>
        </p:txBody>
      </p:sp>
      <p:pic>
        <p:nvPicPr>
          <p:cNvPr id="1026" name="Picture 2" descr="D:\ایمنی\لوازم برق صنعتی\New folder\13652075_1359610167402315_1484811385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956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کابلشو ورابط</a:t>
            </a:r>
            <a:endParaRPr lang="fa-IR" dirty="0"/>
          </a:p>
        </p:txBody>
      </p:sp>
      <p:pic>
        <p:nvPicPr>
          <p:cNvPr id="4098" name="Picture 2" descr="D:\ایمنی\لوازم برق صنعتی\New folder\سایز-پیچ-کابلشو-400x3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7944" y="1412776"/>
            <a:ext cx="5076056"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ایمنی\لوازم برق صنعتی\New folder\کابلشو-elica-elect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0" y="1412776"/>
            <a:ext cx="3942184"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ایمنی\لوازم برق صنعتی\New folder\موف-آلومینیومی-بدون-عایق-elica-electr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60" y="4365104"/>
            <a:ext cx="8892480"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963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ترمینال وگلند</a:t>
            </a:r>
            <a:endParaRPr lang="fa-IR" dirty="0"/>
          </a:p>
        </p:txBody>
      </p:sp>
      <p:pic>
        <p:nvPicPr>
          <p:cNvPr id="2050" name="Picture 2" descr="D:\ایمنی\لوازم برق صنعتی\New folder\rigid-terminal-strip-elica-electric-400x3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7790" y="1445105"/>
            <a:ext cx="3312368" cy="28710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ایمنی\لوازم برق صنعتی\New folder\terminal-block-elica-electric-4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 y="1412776"/>
            <a:ext cx="3810000" cy="344996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ایمنی\لوازم برق صنعتی\New folder\انواع-گلند-فلزی.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7072"/>
            <a:ext cx="9144000" cy="2756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ایمنی\لوازم برق صنعتی\New folder\ترمینال-ریلی-تابلو-برق-RTP-الیکا-الکتریک.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377" y="1412776"/>
            <a:ext cx="2200275"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320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بست کمربندی وریل</a:t>
            </a:r>
            <a:endParaRPr lang="fa-IR" dirty="0"/>
          </a:p>
        </p:txBody>
      </p:sp>
      <p:pic>
        <p:nvPicPr>
          <p:cNvPr id="3074" name="Picture 2" descr="D:\ایمنی\لوازم برق صنعتی\New folder\بست-کمربندی-پلاستیکی-الیکا-الکتریک.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0072" y="1484784"/>
            <a:ext cx="3810000" cy="36724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ایمنی\لوازم برق صنعتی\New folder\بست-کمربندی-فلزی-الیکا-الکتریک-400x2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4572000" cy="31683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ایمنی\لوازم برق صنعتی\New folder\ریل-تابلو-برق-الیکا-الکتریک-300x1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97152"/>
            <a:ext cx="9144000"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956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سسسسسسسسس</a:t>
            </a:r>
            <a:endParaRPr lang="fa-IR" dirty="0"/>
          </a:p>
        </p:txBody>
      </p:sp>
      <p:sp>
        <p:nvSpPr>
          <p:cNvPr id="3" name="Content Placeholder 2"/>
          <p:cNvSpPr>
            <a:spLocks noGrp="1"/>
          </p:cNvSpPr>
          <p:nvPr>
            <p:ph idx="1"/>
          </p:nvPr>
        </p:nvSpPr>
        <p:spPr>
          <a:xfrm>
            <a:off x="0" y="1600200"/>
            <a:ext cx="9144000" cy="5257800"/>
          </a:xfrm>
        </p:spPr>
        <p:txBody>
          <a:bodyPr>
            <a:normAutofit fontScale="70000" lnSpcReduction="20000"/>
          </a:bodyPr>
          <a:lstStyle/>
          <a:p>
            <a:r>
              <a:rPr lang="fa-IR" dirty="0"/>
              <a:t>سیم و کابل برق همان‌طور که از نامش پیداست برای انتقال برق مورد استفاده قرار می‌گیرد که به نیروگاه‌ها، شبکه‌های کامپیوتری، تلویزیون‌ها و تلفن‌ها اجازه‌ی کار می‌دهد. گوناگونی سیم و کابل ها به چندین هزار نوع بالغ می شود و برای شناخت دقیق آنها لازم است که به گونه های مختلف، طبقه بندی </a:t>
            </a:r>
            <a:r>
              <a:rPr lang="fa-IR" dirty="0" smtClean="0"/>
              <a:t>شون</a:t>
            </a:r>
          </a:p>
          <a:p>
            <a:r>
              <a:rPr lang="fa-IR" dirty="0"/>
              <a:t>برای طبقه بندی بایستی به سراغ پارامترهای طبقه بندی رفت و اصلی ترین آنها را مد نظر قرار داد. در اینجا به هشت عامل اصلی و نقش آنها در ایجاد طبقه اشاره می شود:</a:t>
            </a:r>
          </a:p>
          <a:p>
            <a:r>
              <a:rPr lang="fa-IR" dirty="0"/>
              <a:t>سطح ولتاژ</a:t>
            </a:r>
          </a:p>
          <a:p>
            <a:r>
              <a:rPr lang="fa-IR" dirty="0"/>
              <a:t>نوع هادی و ساختار آن</a:t>
            </a:r>
          </a:p>
          <a:p>
            <a:r>
              <a:rPr lang="fa-IR" dirty="0"/>
              <a:t>نوع عایق و روکش</a:t>
            </a:r>
          </a:p>
          <a:p>
            <a:r>
              <a:rPr lang="fa-IR" dirty="0"/>
              <a:t>نوع حفاظت الکتریکی</a:t>
            </a:r>
          </a:p>
          <a:p>
            <a:r>
              <a:rPr lang="fa-IR" dirty="0"/>
              <a:t>نوع حفاظت مکانیکی</a:t>
            </a:r>
          </a:p>
          <a:p>
            <a:r>
              <a:rPr lang="fa-IR" dirty="0"/>
              <a:t>تعداد رشته ها</a:t>
            </a:r>
          </a:p>
          <a:p>
            <a:r>
              <a:rPr lang="fa-IR" dirty="0"/>
              <a:t>نوع کاربرد</a:t>
            </a:r>
          </a:p>
          <a:p>
            <a:r>
              <a:rPr lang="fa-IR" dirty="0"/>
              <a:t>استاندارد</a:t>
            </a:r>
          </a:p>
          <a:p>
            <a:endParaRPr lang="fa-IR" dirty="0"/>
          </a:p>
        </p:txBody>
      </p:sp>
      <p:pic>
        <p:nvPicPr>
          <p:cNvPr id="2050" name="Picture 2" descr="D:\ایمنی\لوازم برق صنعتی\سیم-و-کابل.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44"/>
            <a:ext cx="9138919" cy="141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89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3074" name="Picture 2" descr="D:\ایمنی\لوازم برق صنعتی\رنگ-بندی-سیم-وکابل.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6588"/>
            <a:ext cx="9036496"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02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26568" y="2276872"/>
            <a:ext cx="9009928" cy="4558172"/>
          </a:xfrm>
        </p:spPr>
        <p:txBody>
          <a:bodyPr>
            <a:normAutofit fontScale="62500" lnSpcReduction="20000"/>
          </a:bodyPr>
          <a:lstStyle/>
          <a:p>
            <a:r>
              <a:rPr lang="fa-IR" dirty="0"/>
              <a:t>هادی از سیم مسی تقریبا خالص و دارای انعطار قابل قبول و یا از آلومنیوم و یا آلیاژ های مخصوص ساخته میشود. سطح مقطع هادی ها، با توجه به مقدار جریان عبوری و نوع کاربرد در اندازه های گوناگون و شکل های متفاوتی درست میشوند.</a:t>
            </a:r>
          </a:p>
          <a:p>
            <a:r>
              <a:rPr lang="fa-IR" dirty="0"/>
              <a:t> هادی های کابل را از دیدگاه های مختلف میتوان تقسیم بندی نمود در این جا کابل ها را از نظر سطح مقطع هادی، تعداد رشته و هم چنین از نظر کاربرد به صورت زیر مورد بررسی قرار میدهیم.</a:t>
            </a:r>
          </a:p>
          <a:p>
            <a:r>
              <a:rPr lang="fa-IR" dirty="0"/>
              <a:t>هادی ها از نظر تعداد رشته به دو شکل تک رشته (مفتولی) و چند رشته (افشان) وجود دارند.</a:t>
            </a:r>
          </a:p>
          <a:p>
            <a:r>
              <a:rPr lang="fa-IR" dirty="0"/>
              <a:t>برای مشخص کردن هادی های تک رشته از حرف اختصاری (</a:t>
            </a:r>
            <a:r>
              <a:rPr lang="en-US" dirty="0"/>
              <a:t>e) </a:t>
            </a:r>
            <a:r>
              <a:rPr lang="fa-IR" dirty="0"/>
              <a:t>و کابل های چند رشته از حرف اختصار (</a:t>
            </a:r>
            <a:r>
              <a:rPr lang="en-US" dirty="0"/>
              <a:t>m) </a:t>
            </a:r>
            <a:r>
              <a:rPr lang="fa-IR" dirty="0"/>
              <a:t>استفاده میشود</a:t>
            </a:r>
          </a:p>
          <a:p>
            <a:r>
              <a:rPr lang="fa-IR" dirty="0"/>
              <a:t>هادی ها از نظر شکل سطح مقطع نیز به دو شکل گرد و مثلثی (سکتور) وجود دارند. برای مشخص کردن هادی های گرد از حرف اختصاری (</a:t>
            </a:r>
            <a:r>
              <a:rPr lang="en-US" dirty="0"/>
              <a:t>r) </a:t>
            </a:r>
            <a:r>
              <a:rPr lang="fa-IR" dirty="0"/>
              <a:t>و کابل های مثلثی از حرف اختصاری (</a:t>
            </a:r>
            <a:r>
              <a:rPr lang="en-US" dirty="0"/>
              <a:t>s) </a:t>
            </a:r>
            <a:r>
              <a:rPr lang="fa-IR" dirty="0"/>
              <a:t>استفاده میشود.</a:t>
            </a:r>
          </a:p>
          <a:p>
            <a:r>
              <a:rPr lang="fa-IR" dirty="0"/>
              <a:t>کابل ها را از نظر کاربرد به دو دسته ی کابل های مسلح که برای تحمل ضربه ها، فشار ، نفوذ رطوبت و سایر عوامل دارای محافظ اند و دیگر کابل های غیر مسلح که فاقد محافظ اند تقسیم میکنند.</a:t>
            </a:r>
          </a:p>
          <a:p>
            <a:r>
              <a:rPr lang="fa-IR" dirty="0"/>
              <a:t/>
            </a:r>
            <a:br>
              <a:rPr lang="fa-IR" dirty="0"/>
            </a:br>
            <a:endParaRPr lang="fa-IR" dirty="0"/>
          </a:p>
        </p:txBody>
      </p:sp>
      <p:pic>
        <p:nvPicPr>
          <p:cNvPr id="4098" name="Picture 2" descr="D:\ایمنی\لوازم برق صنعتی\ساختمان-کابل-600x355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ایمنی\لوازم برق صنعتی\کابل-ها.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5" y="5521449"/>
            <a:ext cx="7272808" cy="133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840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5122" name="Picture 2" descr="D:\ایمنی\لوازم برق صنعتی\اندازه-سیم-و-کابل.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12" y="1412776"/>
            <a:ext cx="4194426" cy="544522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ایمنی\لوازم برق صنعتی\انواع-سیم-ها.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714" y="1412776"/>
            <a:ext cx="4968230" cy="54452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ایمنی\لوازم برق صنعتی\سیم-ارت.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392"/>
            <a:ext cx="9144000" cy="151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773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descr="D:\ایمنی\لوازم برق صنعتی\برچسب-روی-سیم-و-کابل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291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p:sp>
        <p:nvSpPr>
          <p:cNvPr id="3" name="Content Placeholder 2"/>
          <p:cNvSpPr>
            <a:spLocks noGrp="1"/>
          </p:cNvSpPr>
          <p:nvPr>
            <p:ph idx="1"/>
          </p:nvPr>
        </p:nvSpPr>
        <p:spPr/>
        <p:txBody>
          <a:bodyPr>
            <a:normAutofit lnSpcReduction="10000"/>
          </a:bodyPr>
          <a:lstStyle/>
          <a:p>
            <a:r>
              <a:rPr lang="fa-IR" dirty="0" smtClean="0"/>
              <a:t>برروی کابلی نوشته شده است.</a:t>
            </a:r>
            <a:r>
              <a:rPr lang="en-US" dirty="0" smtClean="0"/>
              <a:t>nyy4*1.5rm-0.6/1kv  </a:t>
            </a:r>
            <a:r>
              <a:rPr lang="fa-IR" dirty="0" smtClean="0"/>
              <a:t>مفهوم این حروف چیست؟</a:t>
            </a:r>
          </a:p>
          <a:p>
            <a:r>
              <a:rPr lang="en-US" dirty="0" smtClean="0"/>
              <a:t>N</a:t>
            </a:r>
            <a:r>
              <a:rPr lang="fa-IR" dirty="0" smtClean="0"/>
              <a:t>: جنس هادی از مس</a:t>
            </a:r>
          </a:p>
          <a:p>
            <a:r>
              <a:rPr lang="en-US" dirty="0" err="1" smtClean="0"/>
              <a:t>yy</a:t>
            </a:r>
            <a:r>
              <a:rPr lang="fa-IR" dirty="0" smtClean="0"/>
              <a:t>: دو پوشش هر کدام از رشته ها وروپوش خارجی کابل پروتودور می باشد.</a:t>
            </a:r>
          </a:p>
          <a:p>
            <a:r>
              <a:rPr lang="en-US" dirty="0" smtClean="0"/>
              <a:t>4*1.5rm</a:t>
            </a:r>
            <a:r>
              <a:rPr lang="fa-IR" dirty="0" smtClean="0"/>
              <a:t>: کابل چهار رشته با سطح مقطع</a:t>
            </a:r>
            <a:r>
              <a:rPr lang="en-US" dirty="0" smtClean="0"/>
              <a:t>1.5</a:t>
            </a:r>
            <a:r>
              <a:rPr lang="fa-IR" dirty="0" smtClean="0"/>
              <a:t> گرد وچند رشته</a:t>
            </a:r>
          </a:p>
          <a:p>
            <a:r>
              <a:rPr lang="en-US" dirty="0" smtClean="0"/>
              <a:t>0/6/1kv</a:t>
            </a:r>
            <a:r>
              <a:rPr lang="fa-IR" dirty="0" smtClean="0"/>
              <a:t>: قابلیت تحمل ولتاژ فازی </a:t>
            </a:r>
            <a:r>
              <a:rPr lang="en-US" dirty="0" smtClean="0"/>
              <a:t>600v</a:t>
            </a:r>
            <a:r>
              <a:rPr lang="fa-IR" dirty="0" smtClean="0"/>
              <a:t>وولتاژخطی</a:t>
            </a:r>
            <a:r>
              <a:rPr lang="en-US" dirty="0" smtClean="0"/>
              <a:t>1000v</a:t>
            </a:r>
            <a:endParaRPr lang="fa-IR" dirty="0"/>
          </a:p>
        </p:txBody>
      </p:sp>
    </p:spTree>
    <p:extLst>
      <p:ext uri="{BB962C8B-B14F-4D97-AF65-F5344CB8AC3E}">
        <p14:creationId xmlns:p14="http://schemas.microsoft.com/office/powerpoint/2010/main" val="105544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منابع</a:t>
            </a:r>
            <a:endParaRPr lang="fa-IR" dirty="0"/>
          </a:p>
        </p:txBody>
      </p:sp>
      <p:sp>
        <p:nvSpPr>
          <p:cNvPr id="3" name="Content Placeholder 2"/>
          <p:cNvSpPr>
            <a:spLocks noGrp="1"/>
          </p:cNvSpPr>
          <p:nvPr>
            <p:ph idx="1"/>
          </p:nvPr>
        </p:nvSpPr>
        <p:spPr/>
        <p:txBody>
          <a:bodyPr>
            <a:normAutofit fontScale="77500" lnSpcReduction="20000"/>
          </a:bodyPr>
          <a:lstStyle/>
          <a:p>
            <a:pPr marL="0" indent="0">
              <a:buNone/>
            </a:pPr>
            <a:endParaRPr lang="en-US" dirty="0"/>
          </a:p>
          <a:p>
            <a:r>
              <a:rPr lang="fa-IR" dirty="0"/>
              <a:t>اصول ومبانی مدارهای الکتریکی - مولف: فلوید توماس - مترجم :مهرداد عابدی  -ناشر:جهاد دانشگاهی دانشگاه امیر کبیر – سال 1383</a:t>
            </a:r>
            <a:endParaRPr lang="en-US" dirty="0"/>
          </a:p>
          <a:p>
            <a:r>
              <a:rPr lang="fa-IR" dirty="0"/>
              <a:t>دوره جامع برق والکترونیک – مولف: لندرسون چارلز-مترجم: محمد رضا محمدی فر- ناشر: انتشارات سپهر- سال 1385</a:t>
            </a:r>
            <a:endParaRPr lang="en-US" dirty="0"/>
          </a:p>
          <a:p>
            <a:r>
              <a:rPr lang="fa-IR" dirty="0"/>
              <a:t>ماشینهای الکتریکی – مولف: احمد ریاضی – ناشر:انتشارات مرعشی –</a:t>
            </a:r>
            <a:endParaRPr lang="en-US" dirty="0"/>
          </a:p>
          <a:p>
            <a:r>
              <a:rPr lang="fa-IR" dirty="0"/>
              <a:t> سال 1369</a:t>
            </a:r>
            <a:endParaRPr lang="en-US" dirty="0"/>
          </a:p>
          <a:p>
            <a:r>
              <a:rPr lang="fa-IR" dirty="0"/>
              <a:t>راه اندازی موتورهای سه فاز وتک فاز- مولف: شهرام خدادی- ناشر: شرکت صنایع آموزشی 1387</a:t>
            </a:r>
            <a:endParaRPr lang="en-US" dirty="0"/>
          </a:p>
          <a:p>
            <a:r>
              <a:rPr lang="fa-IR" dirty="0"/>
              <a:t>نقشه های برقی تراکتور،ماشینهای کشاورزی،لودر و... ناشر: شرکت سازنده</a:t>
            </a:r>
            <a:endParaRPr lang="en-US" dirty="0"/>
          </a:p>
          <a:p>
            <a:pPr marL="0" indent="0">
              <a:buNone/>
            </a:pPr>
            <a:endParaRPr lang="en-US" dirty="0"/>
          </a:p>
          <a:p>
            <a:endParaRPr lang="fa-IR" dirty="0"/>
          </a:p>
        </p:txBody>
      </p:sp>
    </p:spTree>
    <p:extLst>
      <p:ext uri="{BB962C8B-B14F-4D97-AF65-F5344CB8AC3E}">
        <p14:creationId xmlns:p14="http://schemas.microsoft.com/office/powerpoint/2010/main" val="135706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p:sp>
        <p:nvSpPr>
          <p:cNvPr id="3" name="Content Placeholder 2"/>
          <p:cNvSpPr>
            <a:spLocks noGrp="1"/>
          </p:cNvSpPr>
          <p:nvPr>
            <p:ph idx="1"/>
          </p:nvPr>
        </p:nvSpPr>
        <p:spPr/>
        <p:txBody>
          <a:bodyPr/>
          <a:lstStyle/>
          <a:p>
            <a:r>
              <a:rPr lang="fa-IR" dirty="0" smtClean="0"/>
              <a:t>برروی کابلی نوشته شده است.</a:t>
            </a:r>
            <a:r>
              <a:rPr lang="en-US" dirty="0" smtClean="0"/>
              <a:t>NAYY3*4+2.5sm</a:t>
            </a:r>
            <a:r>
              <a:rPr lang="fa-IR" dirty="0" smtClean="0"/>
              <a:t>مفهوم این حروف چیست؟</a:t>
            </a:r>
          </a:p>
          <a:p>
            <a:r>
              <a:rPr lang="en-US" dirty="0" smtClean="0"/>
              <a:t>NA</a:t>
            </a:r>
            <a:r>
              <a:rPr lang="fa-IR" dirty="0" smtClean="0"/>
              <a:t>: جنس هادی از آلومینیوم</a:t>
            </a:r>
          </a:p>
          <a:p>
            <a:r>
              <a:rPr lang="en-US" dirty="0" smtClean="0"/>
              <a:t>YY</a:t>
            </a:r>
            <a:r>
              <a:rPr lang="fa-IR" dirty="0" smtClean="0"/>
              <a:t>: روپوش داخلی وخارجی پروتودور</a:t>
            </a:r>
          </a:p>
          <a:p>
            <a:r>
              <a:rPr lang="en-US" dirty="0" smtClean="0"/>
              <a:t>3*4+2.5</a:t>
            </a:r>
            <a:r>
              <a:rPr lang="fa-IR" dirty="0" smtClean="0"/>
              <a:t>: سه رشته سیم با سطح مقطع </a:t>
            </a:r>
            <a:r>
              <a:rPr lang="en-US" dirty="0" smtClean="0"/>
              <a:t>4</a:t>
            </a:r>
            <a:r>
              <a:rPr lang="fa-IR" dirty="0" smtClean="0"/>
              <a:t>به همراه یک رشته سیم باسطح مقطع</a:t>
            </a:r>
            <a:r>
              <a:rPr lang="en-US" dirty="0" smtClean="0"/>
              <a:t>2.5</a:t>
            </a:r>
            <a:r>
              <a:rPr lang="fa-IR" dirty="0" smtClean="0"/>
              <a:t> </a:t>
            </a:r>
          </a:p>
          <a:p>
            <a:r>
              <a:rPr lang="en-US" dirty="0" err="1" smtClean="0"/>
              <a:t>Sm</a:t>
            </a:r>
            <a:r>
              <a:rPr lang="fa-IR" dirty="0" smtClean="0"/>
              <a:t>: مثلثی چند رشته</a:t>
            </a:r>
            <a:endParaRPr lang="fa-IR" dirty="0"/>
          </a:p>
        </p:txBody>
      </p:sp>
    </p:spTree>
    <p:extLst>
      <p:ext uri="{BB962C8B-B14F-4D97-AF65-F5344CB8AC3E}">
        <p14:creationId xmlns:p14="http://schemas.microsoft.com/office/powerpoint/2010/main" val="2184795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مفصل بندی</a:t>
            </a:r>
            <a:endParaRPr lang="fa-IR" dirty="0"/>
          </a:p>
        </p:txBody>
      </p:sp>
      <p:pic>
        <p:nvPicPr>
          <p:cNvPr id="10242" name="Picture 2" descr="D:\ایمنی\لوازم برق صنعتی\New folder\80394_355 (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62242"/>
            <a:ext cx="9169500" cy="519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52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p:spPr>
        <p:txBody>
          <a:bodyPr/>
          <a:lstStyle/>
          <a:p>
            <a:r>
              <a:rPr lang="fa-IR" dirty="0" smtClean="0"/>
              <a:t>انواع مفصل حرارتی</a:t>
            </a:r>
            <a:endParaRPr lang="fa-IR" dirty="0"/>
          </a:p>
        </p:txBody>
      </p:sp>
      <p:pic>
        <p:nvPicPr>
          <p:cNvPr id="11267" name="Picture 3" descr="D:\ایمنی\لوازم برق صنعتی\New folder\80398_8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017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مفصل رزینی</a:t>
            </a:r>
            <a:endParaRPr lang="fa-IR" dirty="0"/>
          </a:p>
        </p:txBody>
      </p:sp>
      <p:pic>
        <p:nvPicPr>
          <p:cNvPr id="4" name="Picture 2" descr="D:\ایمنی\لوازم برق صنعتی\New folder\80397_87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37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طریقه کابل کشی در کانال</a:t>
            </a:r>
            <a:endParaRPr lang="fa-IR" dirty="0"/>
          </a:p>
        </p:txBody>
      </p:sp>
      <p:pic>
        <p:nvPicPr>
          <p:cNvPr id="5125" name="Picture 5" descr="D:\ایمنی\لوازم برق صنعتی\New folder\کابل-کشی-زمینی-الیکا-الکتریک-2-768x4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5"/>
            <a:ext cx="91440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385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008112"/>
          </a:xfrm>
        </p:spPr>
        <p:txBody>
          <a:bodyPr>
            <a:normAutofit/>
          </a:bodyPr>
          <a:lstStyle/>
          <a:p>
            <a:endParaRPr lang="fa-IR" dirty="0"/>
          </a:p>
        </p:txBody>
      </p:sp>
      <p:pic>
        <p:nvPicPr>
          <p:cNvPr id="4" name="Picture 2" descr="D:\ایمنی\لوازم برق صنعتی\New folder\کابل-کشی-الیکا-الکتریک-2-768x27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4" y="3761656"/>
            <a:ext cx="9144000"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ایمنی\لوازم برق صنعتی\New folder\کابل-کشی-الیکا-الکتریک-4-768x3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322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کابل کشی </a:t>
            </a:r>
            <a:endParaRPr lang="fa-IR" dirty="0"/>
          </a:p>
        </p:txBody>
      </p:sp>
      <p:pic>
        <p:nvPicPr>
          <p:cNvPr id="6146" name="Picture 2" descr="D:\ایمنی\لوازم برق صنعتی\New folder\کابل-کشی-زمینی-خیابان-چهارراه.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1520" y="1484784"/>
            <a:ext cx="5082480" cy="5373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ایمنی\لوازم برق صنعتی\New folder\کابل-کشی-زمینی-الیکا-الکتری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406152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80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جدول سایز کابل وگلند</a:t>
            </a:r>
            <a:endParaRPr lang="fa-IR" dirty="0"/>
          </a:p>
        </p:txBody>
      </p:sp>
      <p:pic>
        <p:nvPicPr>
          <p:cNvPr id="7170" name="Picture 2" descr="D:\ایمنی\لوازم برق صنعتی\New folder\کابل-گلند-الیکا-الکتریک.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3999" cy="537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68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سرپیچ وپریزها ودوشاخ</a:t>
            </a:r>
            <a:endParaRPr lang="fa-IR" dirty="0"/>
          </a:p>
        </p:txBody>
      </p:sp>
      <p:pic>
        <p:nvPicPr>
          <p:cNvPr id="7171" name="Picture 3" descr="D:\ایمنی\لوازم برق صنعتی\626459-500x2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8800"/>
            <a:ext cx="4954794" cy="520994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ایمنی\لوازم برق صنعتی\سر-پیچ-لامپ-هامان-مدل-4t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794" y="2657475"/>
            <a:ext cx="4189206" cy="418126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954794" y="1600200"/>
            <a:ext cx="4189206" cy="5238542"/>
          </a:xfrm>
        </p:spPr>
        <p:txBody>
          <a:bodyPr/>
          <a:lstStyle/>
          <a:p>
            <a:endParaRPr lang="fa-IR" dirty="0"/>
          </a:p>
        </p:txBody>
      </p:sp>
    </p:spTree>
    <p:extLst>
      <p:ext uri="{BB962C8B-B14F-4D97-AF65-F5344CB8AC3E}">
        <p14:creationId xmlns:p14="http://schemas.microsoft.com/office/powerpoint/2010/main" val="2238805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پریزها</a:t>
            </a:r>
            <a:endParaRPr lang="fa-IR" dirty="0"/>
          </a:p>
        </p:txBody>
      </p:sp>
      <p:pic>
        <p:nvPicPr>
          <p:cNvPr id="4" name="Picture 5" descr="D:\ایمنی\لوازم برق صنعتی\JunctionboxwithModul45socketsincover_Photo_201701181053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5004048" cy="52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ایمنی\لوازم برق صنعتی\5040_ori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4048" y="1412776"/>
            <a:ext cx="4139952"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33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ارزش یابی</a:t>
            </a:r>
            <a:endParaRPr lang="fa-IR" dirty="0"/>
          </a:p>
        </p:txBody>
      </p:sp>
      <p:sp>
        <p:nvSpPr>
          <p:cNvPr id="3" name="Content Placeholder 2"/>
          <p:cNvSpPr>
            <a:spLocks noGrp="1"/>
          </p:cNvSpPr>
          <p:nvPr>
            <p:ph idx="1"/>
          </p:nvPr>
        </p:nvSpPr>
        <p:spPr/>
        <p:txBody>
          <a:bodyPr>
            <a:normAutofit fontScale="77500" lnSpcReduction="20000"/>
          </a:bodyPr>
          <a:lstStyle/>
          <a:p>
            <a:pPr marL="0" indent="0">
              <a:buNone/>
            </a:pPr>
            <a:r>
              <a:rPr lang="fa-IR" dirty="0" smtClean="0"/>
              <a:t>امتحان کتبی 10نمره، فصلهای نظری</a:t>
            </a:r>
          </a:p>
          <a:p>
            <a:pPr marL="0" indent="0">
              <a:buNone/>
            </a:pPr>
            <a:r>
              <a:rPr lang="fa-IR" dirty="0" smtClean="0"/>
              <a:t>کارگاه وتحقیق وکارعملی 10 نمره به شرح </a:t>
            </a:r>
          </a:p>
          <a:p>
            <a:pPr marL="0" indent="0">
              <a:buNone/>
            </a:pPr>
            <a:r>
              <a:rPr lang="fa-IR" dirty="0" smtClean="0"/>
              <a:t>1-  کارکرد قسمت برق ماشین های کشاورزی بصورت </a:t>
            </a:r>
            <a:r>
              <a:rPr lang="en-US" dirty="0" smtClean="0"/>
              <a:t>word</a:t>
            </a:r>
            <a:r>
              <a:rPr lang="fa-IR" dirty="0" smtClean="0"/>
              <a:t> ومنبع </a:t>
            </a:r>
          </a:p>
          <a:p>
            <a:pPr marL="0" indent="0">
              <a:buNone/>
            </a:pPr>
            <a:r>
              <a:rPr lang="fa-IR" dirty="0" smtClean="0"/>
              <a:t>2- جریان متناوب ومستقیم تک فاز وسه فازبه صورت </a:t>
            </a:r>
            <a:r>
              <a:rPr lang="en-US" dirty="0" smtClean="0"/>
              <a:t> word</a:t>
            </a:r>
            <a:r>
              <a:rPr lang="fa-IR" dirty="0" smtClean="0"/>
              <a:t>ومنبع </a:t>
            </a:r>
          </a:p>
          <a:p>
            <a:pPr marL="0" indent="0">
              <a:buNone/>
            </a:pPr>
            <a:r>
              <a:rPr lang="fa-IR" dirty="0" smtClean="0"/>
              <a:t>3- الکترو موتورها و ترانسفورماتورها بصورت </a:t>
            </a:r>
            <a:r>
              <a:rPr lang="en-US" dirty="0" smtClean="0"/>
              <a:t>word </a:t>
            </a:r>
            <a:r>
              <a:rPr lang="fa-IR" dirty="0" smtClean="0"/>
              <a:t> ومنبع</a:t>
            </a:r>
          </a:p>
          <a:p>
            <a:pPr marL="0" indent="0">
              <a:buNone/>
            </a:pPr>
            <a:r>
              <a:rPr lang="fa-IR" dirty="0" smtClean="0"/>
              <a:t>4- آلترناتورها واستارترها درماشین آلات بصورت </a:t>
            </a:r>
            <a:r>
              <a:rPr lang="en-US" dirty="0" smtClean="0"/>
              <a:t>word</a:t>
            </a:r>
            <a:r>
              <a:rPr lang="fa-IR" dirty="0" smtClean="0"/>
              <a:t> ومنبع</a:t>
            </a:r>
          </a:p>
          <a:p>
            <a:pPr marL="0" indent="0">
              <a:buNone/>
            </a:pPr>
            <a:r>
              <a:rPr lang="fa-IR" dirty="0" smtClean="0"/>
              <a:t>5- باطریها وشارژرها بصورت </a:t>
            </a:r>
            <a:r>
              <a:rPr lang="en-US" dirty="0" smtClean="0"/>
              <a:t>word</a:t>
            </a:r>
            <a:r>
              <a:rPr lang="fa-IR" dirty="0"/>
              <a:t> </a:t>
            </a:r>
            <a:r>
              <a:rPr lang="fa-IR" dirty="0" smtClean="0"/>
              <a:t>ومنبع</a:t>
            </a:r>
          </a:p>
          <a:p>
            <a:pPr marL="0" indent="0">
              <a:buNone/>
            </a:pPr>
            <a:r>
              <a:rPr lang="fa-IR" dirty="0" smtClean="0"/>
              <a:t>6-ساخت آفتامات</a:t>
            </a:r>
          </a:p>
          <a:p>
            <a:pPr marL="0" indent="0">
              <a:buNone/>
            </a:pPr>
            <a:r>
              <a:rPr lang="fa-IR" dirty="0" smtClean="0"/>
              <a:t>7- ساخت شارژرها</a:t>
            </a:r>
          </a:p>
          <a:p>
            <a:pPr marL="0" indent="0">
              <a:buNone/>
            </a:pPr>
            <a:r>
              <a:rPr lang="fa-IR" dirty="0" smtClean="0"/>
              <a:t>8-طراحی مدارات ماشین آلات</a:t>
            </a:r>
          </a:p>
          <a:p>
            <a:pPr marL="0" indent="0">
              <a:buNone/>
            </a:pPr>
            <a:r>
              <a:rPr lang="fa-IR" dirty="0" smtClean="0"/>
              <a:t>9- ساخت هر قطعه برقی در ماشین آلات به رفته</a:t>
            </a:r>
          </a:p>
          <a:p>
            <a:pPr marL="0" indent="0">
              <a:buNone/>
            </a:pPr>
            <a:endParaRPr lang="fa-IR" dirty="0"/>
          </a:p>
        </p:txBody>
      </p:sp>
    </p:spTree>
    <p:extLst>
      <p:ext uri="{BB962C8B-B14F-4D97-AF65-F5344CB8AC3E}">
        <p14:creationId xmlns:p14="http://schemas.microsoft.com/office/powerpoint/2010/main" val="1313981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فیوز</a:t>
            </a:r>
            <a:endParaRPr lang="fa-IR" dirty="0"/>
          </a:p>
        </p:txBody>
      </p:sp>
      <p:sp>
        <p:nvSpPr>
          <p:cNvPr id="3" name="Content Placeholder 2"/>
          <p:cNvSpPr>
            <a:spLocks noGrp="1"/>
          </p:cNvSpPr>
          <p:nvPr>
            <p:ph idx="1"/>
          </p:nvPr>
        </p:nvSpPr>
        <p:spPr/>
        <p:txBody>
          <a:bodyPr>
            <a:normAutofit fontScale="85000" lnSpcReduction="20000"/>
          </a:bodyPr>
          <a:lstStyle/>
          <a:p>
            <a:r>
              <a:rPr lang="fa-IR" dirty="0" smtClean="0"/>
              <a:t>فیوز عبارتست از یک سیم حرارتی که در مدار جریان قرار می گیرد وبه ازاء جریان به خصوصی در زمان معیین ذوب می شود (می سوزد).</a:t>
            </a:r>
          </a:p>
          <a:p>
            <a:r>
              <a:rPr lang="fa-IR" dirty="0" smtClean="0"/>
              <a:t>فیوز وقتی قادر به حفاظت مدار است که در مسیر فاز وابتدای مدار نصب شود.</a:t>
            </a:r>
          </a:p>
          <a:p>
            <a:r>
              <a:rPr lang="fa-IR" dirty="0" smtClean="0"/>
              <a:t>انواع فیوز:</a:t>
            </a:r>
          </a:p>
          <a:p>
            <a:r>
              <a:rPr lang="fa-IR" dirty="0" smtClean="0"/>
              <a:t>1- فیوز فشنگی</a:t>
            </a:r>
          </a:p>
          <a:p>
            <a:r>
              <a:rPr lang="fa-IR" dirty="0" smtClean="0"/>
              <a:t>2- فیوز چاقوئی</a:t>
            </a:r>
          </a:p>
          <a:p>
            <a:r>
              <a:rPr lang="fa-IR" dirty="0" smtClean="0"/>
              <a:t>3-فیوز مینیاتوری(تک فاز و دوفاز و سه فاز)</a:t>
            </a:r>
          </a:p>
          <a:p>
            <a:r>
              <a:rPr lang="fa-IR" dirty="0"/>
              <a:t>4-فیوزهای فشار ضعیف</a:t>
            </a:r>
            <a:r>
              <a:rPr lang="en-US" dirty="0"/>
              <a:t>NH  </a:t>
            </a:r>
            <a:r>
              <a:rPr lang="fa-IR" dirty="0"/>
              <a:t>یا </a:t>
            </a:r>
            <a:r>
              <a:rPr lang="en-US" dirty="0"/>
              <a:t>      </a:t>
            </a:r>
            <a:r>
              <a:rPr lang="en-US" dirty="0" smtClean="0"/>
              <a:t>HRC</a:t>
            </a:r>
          </a:p>
          <a:p>
            <a:r>
              <a:rPr lang="fa-IR" dirty="0" smtClean="0"/>
              <a:t>5-فیوزهای کات اوت</a:t>
            </a:r>
          </a:p>
        </p:txBody>
      </p:sp>
    </p:spTree>
    <p:extLst>
      <p:ext uri="{BB962C8B-B14F-4D97-AF65-F5344CB8AC3E}">
        <p14:creationId xmlns:p14="http://schemas.microsoft.com/office/powerpoint/2010/main" val="2853767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فیوزها</a:t>
            </a:r>
            <a:endParaRPr lang="fa-IR" dirty="0"/>
          </a:p>
        </p:txBody>
      </p:sp>
      <p:pic>
        <p:nvPicPr>
          <p:cNvPr id="9" name="Picture 2" descr="D:\ایمنی\لوازم برق صنعتی\کلید-های-محافظ-جریان-آسانسور.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040" y="1484784"/>
            <a:ext cx="4217144" cy="537321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ایمنی\لوازم برق صنعتی\New folder\تفاوت-فیوز-مینیاتور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808"/>
            <a:ext cx="4932040"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798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فیوز کات اوت</a:t>
            </a:r>
            <a:endParaRPr lang="fa-IR" dirty="0"/>
          </a:p>
        </p:txBody>
      </p:sp>
      <p:pic>
        <p:nvPicPr>
          <p:cNvPr id="9218" name="Picture 2" descr="D:\ایمنی\لوازم برق صنعتی\New folder\F_Photo_201701051219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5112568" cy="54452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ایمنی\لوازم برق صنعتی\New folder\F_Photo_201612251423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037" y="1412776"/>
            <a:ext cx="3810000"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37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کنتاکتور(کلید مغناطیسی)</a:t>
            </a:r>
            <a:endParaRPr lang="fa-IR" dirty="0"/>
          </a:p>
        </p:txBody>
      </p:sp>
      <p:sp>
        <p:nvSpPr>
          <p:cNvPr id="3" name="Content Placeholder 2"/>
          <p:cNvSpPr>
            <a:spLocks noGrp="1"/>
          </p:cNvSpPr>
          <p:nvPr>
            <p:ph idx="1"/>
          </p:nvPr>
        </p:nvSpPr>
        <p:spPr>
          <a:xfrm>
            <a:off x="0" y="1340768"/>
            <a:ext cx="9144000" cy="5517232"/>
          </a:xfrm>
        </p:spPr>
        <p:txBody>
          <a:bodyPr>
            <a:normAutofit fontScale="85000" lnSpcReduction="20000"/>
          </a:bodyPr>
          <a:lstStyle/>
          <a:p>
            <a:r>
              <a:rPr lang="fa-IR" dirty="0" smtClean="0"/>
              <a:t>کنتاکتوربا استفاده از خاصیت الکترومغناطیسی، مانند رله ها، تعدای کنتاکت را به یکدیگروصل یا از یکدیگر جدا می کند. از این خاصیت جهت قطع و وصل و یا تغییر اتصال مدار استفاده می شود.</a:t>
            </a:r>
          </a:p>
          <a:p>
            <a:r>
              <a:rPr lang="fa-IR" dirty="0" smtClean="0"/>
              <a:t>مزایای استفاده از کنتاکتور: </a:t>
            </a:r>
          </a:p>
          <a:p>
            <a:r>
              <a:rPr lang="fa-IR" dirty="0" smtClean="0"/>
              <a:t>مصرف کننده از راه دور کنترل می شود</a:t>
            </a:r>
          </a:p>
          <a:p>
            <a:r>
              <a:rPr lang="fa-IR" dirty="0" smtClean="0"/>
              <a:t>مصرف کننده از چند محل کنترل می شود</a:t>
            </a:r>
          </a:p>
          <a:p>
            <a:r>
              <a:rPr lang="fa-IR" dirty="0" smtClean="0"/>
              <a:t>امکان طراحی مدار فرمان اتوماتیک برای مراحل مختلف کار مصرف کننده وجود دارد</a:t>
            </a:r>
          </a:p>
          <a:p>
            <a:r>
              <a:rPr lang="fa-IR" dirty="0" smtClean="0"/>
              <a:t>سرعت قطع و وصل کلید زیاد و استعلاک آن کم است</a:t>
            </a:r>
          </a:p>
          <a:p>
            <a:r>
              <a:rPr lang="fa-IR" dirty="0" smtClean="0"/>
              <a:t>از نظر حفاظتی مطمئن تر است وحفاظت مناسبتر و کاملتر است</a:t>
            </a:r>
          </a:p>
          <a:p>
            <a:r>
              <a:rPr lang="fa-IR" dirty="0" smtClean="0"/>
              <a:t>عمر موثر کنتاکتور بیشتر است</a:t>
            </a:r>
          </a:p>
          <a:p>
            <a:r>
              <a:rPr lang="fa-IR" dirty="0" smtClean="0"/>
              <a:t>هنگام قطع برق، مدار مصرف کننده نیز قطع می شود وبه استرت مجدد نیاز پیدا می کند ودر نتیجه از خطرات وصل ناگهانی دستگاه جلوگیری می گردد.</a:t>
            </a:r>
            <a:endParaRPr lang="fa-IR" dirty="0"/>
          </a:p>
        </p:txBody>
      </p:sp>
    </p:spTree>
    <p:extLst>
      <p:ext uri="{BB962C8B-B14F-4D97-AF65-F5344CB8AC3E}">
        <p14:creationId xmlns:p14="http://schemas.microsoft.com/office/powerpoint/2010/main" val="36339423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کنتاکتوروبی متال</a:t>
            </a:r>
            <a:endParaRPr lang="fa-IR" dirty="0"/>
          </a:p>
        </p:txBody>
      </p:sp>
      <p:pic>
        <p:nvPicPr>
          <p:cNvPr id="6" name="Picture 3" descr="D:\ایمنی\لوازم برق صنعتی\I800X500_6355933420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9036496"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61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رله ها</a:t>
            </a:r>
            <a:endParaRPr lang="fa-IR" dirty="0"/>
          </a:p>
        </p:txBody>
      </p:sp>
      <p:sp>
        <p:nvSpPr>
          <p:cNvPr id="3" name="Content Placeholder 2"/>
          <p:cNvSpPr>
            <a:spLocks noGrp="1"/>
          </p:cNvSpPr>
          <p:nvPr>
            <p:ph idx="1"/>
          </p:nvPr>
        </p:nvSpPr>
        <p:spPr/>
        <p:txBody>
          <a:bodyPr/>
          <a:lstStyle/>
          <a:p>
            <a:r>
              <a:rPr lang="fa-IR" dirty="0" smtClean="0"/>
              <a:t>رله ها دستگاههای هستند کهبرای حفاظت ماشین ها ومدارات الکتریکی در مقابل اتصال کوتاه و اضافه بار به کار می رود</a:t>
            </a:r>
            <a:endParaRPr lang="fa-IR" dirty="0"/>
          </a:p>
        </p:txBody>
      </p:sp>
      <p:pic>
        <p:nvPicPr>
          <p:cNvPr id="4" name="Picture 4" descr="D:\ایمنی\لوازم برق صنعتی\LRD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77" y="3140968"/>
            <a:ext cx="7243359"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56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علائم اختصاری</a:t>
            </a:r>
            <a:endParaRPr lang="fa-IR" dirty="0"/>
          </a:p>
        </p:txBody>
      </p:sp>
      <p:pic>
        <p:nvPicPr>
          <p:cNvPr id="6146" name="Picture 2" descr="D:\ایمنی\لوازم برق صنعتی\اختصاری-کلیدها-و-کنتاکت-ها-الیکا-الکتریک-483x102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412776"/>
            <a:ext cx="3131840" cy="544522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ایمنی\لوازم برق صنعتی\اختصاری-کنتاکتور-رله-الیکا-الکتریک-650x1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726" y="1412776"/>
            <a:ext cx="6118274"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790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descr="D:\ایمنی\لوازم برق صنعتی\اختصاری-کنتاکت-ها-الیکا-الکتریک-471x10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24744"/>
            <a:ext cx="3095328" cy="583264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ایمنی\لوازم برق صنعتی\اختصاری-محرک-عملگرها-الیکا-الکتریک-532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328" y="1124744"/>
            <a:ext cx="6048672"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410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تعریف ولت متر</a:t>
            </a:r>
            <a:endParaRPr lang="fa-IR" dirty="0"/>
          </a:p>
        </p:txBody>
      </p:sp>
      <p:sp>
        <p:nvSpPr>
          <p:cNvPr id="3" name="Content Placeholder 2"/>
          <p:cNvSpPr>
            <a:spLocks noGrp="1"/>
          </p:cNvSpPr>
          <p:nvPr>
            <p:ph idx="1"/>
          </p:nvPr>
        </p:nvSpPr>
        <p:spPr/>
        <p:txBody>
          <a:bodyPr/>
          <a:lstStyle/>
          <a:p>
            <a:r>
              <a:rPr lang="fa-IR" dirty="0"/>
              <a:t>ولت‌سنج یا ولت‌متر دستگاهی است که برای اندازه‌گیری اختلاف پتانسیل الکتریکی و یا ولتاژ بین دو نقطه، در یک مدار الکتریکی بکار </a:t>
            </a:r>
            <a:r>
              <a:rPr lang="fa-IR" dirty="0" smtClean="0"/>
              <a:t>می‌رود</a:t>
            </a:r>
          </a:p>
          <a:p>
            <a:r>
              <a:rPr lang="fa-IR" dirty="0" smtClean="0"/>
              <a:t>. </a:t>
            </a:r>
            <a:r>
              <a:rPr lang="fa-IR" dirty="0"/>
              <a:t>برخی از ولت متر‌ها برای استفاده در مدار‌های </a:t>
            </a:r>
            <a:r>
              <a:rPr lang="en-US" dirty="0"/>
              <a:t>DC </a:t>
            </a:r>
            <a:r>
              <a:rPr lang="fa-IR" dirty="0" smtClean="0"/>
              <a:t> </a:t>
            </a:r>
            <a:r>
              <a:rPr lang="fa-IR" dirty="0"/>
              <a:t>و </a:t>
            </a:r>
            <a:r>
              <a:rPr lang="fa-IR" dirty="0" smtClean="0"/>
              <a:t> </a:t>
            </a:r>
            <a:r>
              <a:rPr lang="fa-IR" dirty="0"/>
              <a:t>در مدارات </a:t>
            </a:r>
            <a:r>
              <a:rPr lang="en-US" dirty="0"/>
              <a:t>AC </a:t>
            </a:r>
            <a:r>
              <a:rPr lang="fa-IR" dirty="0"/>
              <a:t>طراحی گردیده </a:t>
            </a:r>
            <a:r>
              <a:rPr lang="fa-IR" dirty="0" smtClean="0"/>
              <a:t>اند</a:t>
            </a:r>
          </a:p>
          <a:p>
            <a:r>
              <a:rPr lang="fa-IR" dirty="0" smtClean="0"/>
              <a:t>ولت متر بصورت موازی در مدار بسته می شود و واحد اندازه گیری  ولت (</a:t>
            </a:r>
            <a:r>
              <a:rPr lang="en-US" dirty="0" smtClean="0"/>
              <a:t>v</a:t>
            </a:r>
            <a:r>
              <a:rPr lang="fa-IR" dirty="0" smtClean="0"/>
              <a:t>)  می باشد</a:t>
            </a:r>
            <a:endParaRPr lang="fa-IR" dirty="0"/>
          </a:p>
        </p:txBody>
      </p:sp>
    </p:spTree>
    <p:extLst>
      <p:ext uri="{BB962C8B-B14F-4D97-AF65-F5344CB8AC3E}">
        <p14:creationId xmlns:p14="http://schemas.microsoft.com/office/powerpoint/2010/main" val="805545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D:\ایمنی\لوازم برق صنعتی\Voltmetersandammeters-768x76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0779" y="-171399"/>
            <a:ext cx="4423221" cy="41044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ایمنی\لوازم برق صنعتی\ZieglerDSAnalogPanelAmmeterVoltmeter_MainPhoto_201509091155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0"/>
            <a:ext cx="4644008" cy="56433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ایمنی\لوازم برق صنعتی\100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3717032"/>
            <a:ext cx="5040560"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67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fontScale="90000"/>
          </a:bodyPr>
          <a:lstStyle/>
          <a:p>
            <a:endParaRPr lang="fa-IR" dirty="0"/>
          </a:p>
        </p:txBody>
      </p:sp>
      <p:pic>
        <p:nvPicPr>
          <p:cNvPr id="2050" name="Picture 2" descr="D:\ایمنی\25404adm0uspk.vrl7c22690f-780f-4374-97b9-3cf42be0bb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217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075" name="Picture 3" descr="D:\ایمنی\لوازم برق صنعتی\ameter-d-768x73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1057" y="0"/>
            <a:ext cx="473561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ایمنی\لوازم برق صنعتی\temp-un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 y="0"/>
            <a:ext cx="4348651" cy="486916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ایمنی\لوازم برق صنعتی\VA-Meter-b-768x4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00" y="3933056"/>
            <a:ext cx="4788024" cy="327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420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تعریف آمپرمتر </a:t>
            </a:r>
            <a:endParaRPr lang="fa-IR" dirty="0"/>
          </a:p>
        </p:txBody>
      </p:sp>
      <p:sp>
        <p:nvSpPr>
          <p:cNvPr id="3" name="Content Placeholder 2"/>
          <p:cNvSpPr>
            <a:spLocks noGrp="1"/>
          </p:cNvSpPr>
          <p:nvPr>
            <p:ph idx="1"/>
          </p:nvPr>
        </p:nvSpPr>
        <p:spPr/>
        <p:txBody>
          <a:bodyPr/>
          <a:lstStyle/>
          <a:p>
            <a:r>
              <a:rPr lang="fa-IR" dirty="0"/>
              <a:t>آمپرمتر یا آمیتر </a:t>
            </a:r>
            <a:r>
              <a:rPr lang="en-US" dirty="0" smtClean="0"/>
              <a:t>Ammeter</a:t>
            </a:r>
            <a:r>
              <a:rPr lang="en-US" dirty="0"/>
              <a:t>) </a:t>
            </a:r>
            <a:r>
              <a:rPr lang="fa-IR" dirty="0" smtClean="0"/>
              <a:t>) بنا </a:t>
            </a:r>
            <a:r>
              <a:rPr lang="fa-IR" dirty="0"/>
              <a:t>به تعریف ابزاری است که به منظور اندازه گیری جریان مدار استفاده می‌شود. واحد اندازه گیری جریان الکتریکی آمپر </a:t>
            </a:r>
            <a:r>
              <a:rPr lang="en-US" dirty="0" smtClean="0"/>
              <a:t>A</a:t>
            </a:r>
            <a:r>
              <a:rPr lang="en-US" dirty="0"/>
              <a:t>) </a:t>
            </a:r>
            <a:r>
              <a:rPr lang="fa-IR" dirty="0" smtClean="0"/>
              <a:t>) می‌باشد</a:t>
            </a:r>
          </a:p>
          <a:p>
            <a:r>
              <a:rPr lang="fa-IR" dirty="0" smtClean="0"/>
              <a:t>. </a:t>
            </a:r>
            <a:r>
              <a:rPr lang="fa-IR" dirty="0"/>
              <a:t>برخی از </a:t>
            </a:r>
            <a:r>
              <a:rPr lang="fa-IR" dirty="0" smtClean="0"/>
              <a:t>آمپر </a:t>
            </a:r>
            <a:r>
              <a:rPr lang="fa-IR" dirty="0"/>
              <a:t>متر‌ها برای استفاده در مدار‌های </a:t>
            </a:r>
            <a:r>
              <a:rPr lang="en-US" dirty="0"/>
              <a:t>DC </a:t>
            </a:r>
            <a:r>
              <a:rPr lang="fa-IR" dirty="0" smtClean="0"/>
              <a:t> </a:t>
            </a:r>
            <a:r>
              <a:rPr lang="fa-IR" dirty="0"/>
              <a:t>و برخی دیگر برای بکارگیری در مدارات </a:t>
            </a:r>
            <a:r>
              <a:rPr lang="en-US" dirty="0"/>
              <a:t>AC </a:t>
            </a:r>
            <a:r>
              <a:rPr lang="fa-IR" dirty="0"/>
              <a:t>طراحی گردیده اند</a:t>
            </a:r>
            <a:r>
              <a:rPr lang="fa-IR" dirty="0" smtClean="0"/>
              <a:t>  </a:t>
            </a:r>
          </a:p>
          <a:p>
            <a:r>
              <a:rPr lang="fa-IR" dirty="0" smtClean="0"/>
              <a:t>آمپرمتردرمداربصورت سری بسته می شود </a:t>
            </a:r>
          </a:p>
        </p:txBody>
      </p:sp>
    </p:spTree>
    <p:extLst>
      <p:ext uri="{BB962C8B-B14F-4D97-AF65-F5344CB8AC3E}">
        <p14:creationId xmlns:p14="http://schemas.microsoft.com/office/powerpoint/2010/main" val="4290820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ایمنی\لوازم برق صنعتی\test-Amper-with-multimet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736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8" name="Picture 2" descr="D:\ایمنی\لوازم برق صنعتی\مولتی-متر-اتوماتیک.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6096" y="0"/>
            <a:ext cx="3707904"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ایمنی\لوازم برق صنعتی\روش-کار-با-ولت-مت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6408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821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اهم متر </a:t>
            </a:r>
            <a:r>
              <a:rPr lang="en-US" b="1" dirty="0"/>
              <a:t>Ohmmeter </a:t>
            </a:r>
            <a:r>
              <a:rPr lang="fa-IR" b="1" dirty="0"/>
              <a:t>چیست؟</a:t>
            </a:r>
            <a:br>
              <a:rPr lang="fa-IR" b="1" dirty="0"/>
            </a:br>
            <a:endParaRPr lang="fa-IR" dirty="0"/>
          </a:p>
        </p:txBody>
      </p:sp>
      <p:pic>
        <p:nvPicPr>
          <p:cNvPr id="5122" name="Picture 2" descr="D:\ایمنی\لوازم برق صنعتی\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51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48680"/>
            <a:ext cx="9144000" cy="6309320"/>
          </a:xfrm>
        </p:spPr>
        <p:txBody>
          <a:bodyPr>
            <a:normAutofit/>
          </a:bodyPr>
          <a:lstStyle/>
          <a:p>
            <a:r>
              <a:rPr lang="fa-IR" dirty="0"/>
              <a:t>دستگاهی است الکترونیکی که جهت اندازه </a:t>
            </a:r>
            <a:r>
              <a:rPr lang="fa-IR" dirty="0" smtClean="0"/>
              <a:t>گیری مشخصات </a:t>
            </a:r>
            <a:r>
              <a:rPr lang="fa-IR" dirty="0"/>
              <a:t>وپارامترهای الکتریکی بکار میرود و بر دونوع کلی </a:t>
            </a:r>
            <a:r>
              <a:rPr lang="fa-IR" dirty="0" smtClean="0"/>
              <a:t>میباشد</a:t>
            </a:r>
          </a:p>
          <a:p>
            <a:r>
              <a:rPr lang="fa-IR" dirty="0"/>
              <a:t>1</a:t>
            </a:r>
            <a:r>
              <a:rPr lang="fa-IR" dirty="0" smtClean="0"/>
              <a:t>- </a:t>
            </a:r>
            <a:r>
              <a:rPr lang="fa-IR" dirty="0"/>
              <a:t>آنالوگ </a:t>
            </a:r>
            <a:r>
              <a:rPr lang="fa-IR" dirty="0" smtClean="0"/>
              <a:t>(عقربه ای)</a:t>
            </a:r>
          </a:p>
          <a:p>
            <a:r>
              <a:rPr lang="fa-IR" dirty="0" smtClean="0"/>
              <a:t> 2- دیجیتالی کارکرد </a:t>
            </a:r>
            <a:r>
              <a:rPr lang="fa-IR" dirty="0"/>
              <a:t>در نوع دوم با توجه به اینکه اکثر عملیات سنجش و تغییر رنج بصورت اتوماتیک میباشد راحت تر و دقیق </a:t>
            </a:r>
            <a:r>
              <a:rPr lang="fa-IR" dirty="0" smtClean="0"/>
              <a:t>ترمی باشد </a:t>
            </a:r>
          </a:p>
          <a:p>
            <a:r>
              <a:rPr lang="fa-IR" dirty="0" smtClean="0"/>
              <a:t>کمیتهای </a:t>
            </a:r>
            <a:r>
              <a:rPr lang="fa-IR" dirty="0"/>
              <a:t>مورد سنجش اهم </a:t>
            </a:r>
            <a:r>
              <a:rPr lang="fa-IR" dirty="0" smtClean="0"/>
              <a:t>متر1- </a:t>
            </a:r>
            <a:r>
              <a:rPr lang="fa-IR" dirty="0"/>
              <a:t>جریان مستقیم </a:t>
            </a:r>
            <a:r>
              <a:rPr lang="fa-IR" dirty="0" smtClean="0"/>
              <a:t>(</a:t>
            </a:r>
            <a:r>
              <a:rPr lang="en-US" dirty="0" smtClean="0"/>
              <a:t>DC </a:t>
            </a:r>
            <a:r>
              <a:rPr lang="fa-IR" dirty="0" smtClean="0"/>
              <a:t>) و </a:t>
            </a:r>
            <a:r>
              <a:rPr lang="fa-IR" dirty="0"/>
              <a:t>متناوب </a:t>
            </a:r>
            <a:r>
              <a:rPr lang="en-US" dirty="0" smtClean="0"/>
              <a:t>AC2)</a:t>
            </a:r>
            <a:r>
              <a:rPr lang="fa-IR" dirty="0" smtClean="0"/>
              <a:t>) 2- ولتاژ مستقیم (</a:t>
            </a:r>
            <a:r>
              <a:rPr lang="en-US" dirty="0" smtClean="0"/>
              <a:t>DC </a:t>
            </a:r>
            <a:r>
              <a:rPr lang="fa-IR" dirty="0" smtClean="0"/>
              <a:t>) و متناوب</a:t>
            </a:r>
            <a:r>
              <a:rPr lang="en-US" dirty="0" smtClean="0"/>
              <a:t>(AC</a:t>
            </a:r>
            <a:r>
              <a:rPr lang="en-US" dirty="0"/>
              <a:t>)</a:t>
            </a:r>
            <a:r>
              <a:rPr lang="fa-IR" dirty="0" smtClean="0"/>
              <a:t> </a:t>
            </a:r>
          </a:p>
          <a:p>
            <a:r>
              <a:rPr lang="fa-IR" dirty="0" smtClean="0"/>
              <a:t>3-اندازه گیری اهم</a:t>
            </a:r>
          </a:p>
          <a:p>
            <a:r>
              <a:rPr lang="fa-IR" dirty="0" smtClean="0"/>
              <a:t>4- </a:t>
            </a:r>
            <a:r>
              <a:rPr lang="fa-IR" dirty="0"/>
              <a:t>قطعی و پیوستگی </a:t>
            </a:r>
            <a:r>
              <a:rPr lang="fa-IR" dirty="0" smtClean="0"/>
              <a:t>مدارها و....</a:t>
            </a:r>
            <a:endParaRPr lang="fa-IR" dirty="0"/>
          </a:p>
        </p:txBody>
      </p:sp>
    </p:spTree>
    <p:extLst>
      <p:ext uri="{BB962C8B-B14F-4D97-AF65-F5344CB8AC3E}">
        <p14:creationId xmlns:p14="http://schemas.microsoft.com/office/powerpoint/2010/main" val="1952759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p:spPr>
        <p:txBody>
          <a:bodyPr>
            <a:normAutofit fontScale="90000"/>
          </a:bodyPr>
          <a:lstStyle/>
          <a:p>
            <a:r>
              <a:rPr lang="fa-IR" b="1" dirty="0" smtClean="0">
                <a:hlinkClick r:id="rId2"/>
              </a:rPr>
              <a:t/>
            </a:r>
            <a:br>
              <a:rPr lang="fa-IR" b="1" dirty="0" smtClean="0">
                <a:hlinkClick r:id="rId2"/>
              </a:rPr>
            </a:br>
            <a:r>
              <a:rPr lang="fa-IR" b="1" dirty="0">
                <a:hlinkClick r:id="rId2"/>
              </a:rPr>
              <a:t/>
            </a:r>
            <a:br>
              <a:rPr lang="fa-IR" b="1" dirty="0">
                <a:hlinkClick r:id="rId2"/>
              </a:rPr>
            </a:br>
            <a:r>
              <a:rPr lang="fa-IR" b="1" dirty="0" smtClean="0">
                <a:hlinkClick r:id="rId2"/>
              </a:rPr>
              <a:t>سیستم </a:t>
            </a:r>
            <a:r>
              <a:rPr lang="fa-IR" b="1" dirty="0">
                <a:hlinkClick r:id="rId2"/>
              </a:rPr>
              <a:t>اس آی </a:t>
            </a:r>
            <a:r>
              <a:rPr lang="en-US" b="1" dirty="0">
                <a:hlinkClick r:id="rId2"/>
              </a:rPr>
              <a:t>System International</a:t>
            </a:r>
            <a:r>
              <a:rPr lang="en-US" b="1" dirty="0"/>
              <a:t/>
            </a:r>
            <a:br>
              <a:rPr lang="en-US" b="1" dirty="0"/>
            </a:br>
            <a:r>
              <a:rPr lang="en-US" dirty="0"/>
              <a:t/>
            </a:r>
            <a:br>
              <a:rPr lang="en-US" dirty="0"/>
            </a:br>
            <a:endParaRPr lang="fa-IR" dirty="0"/>
          </a:p>
        </p:txBody>
      </p:sp>
      <p:pic>
        <p:nvPicPr>
          <p:cNvPr id="1026" name="Picture 2" descr="D:\ایمنی\لوازم برق صنعتی\13 (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363080"/>
            <a:ext cx="3476937" cy="54949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ایمنی\لوازم برق صنعتی\کمیت.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268760"/>
            <a:ext cx="5652120"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4891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جریان الکتریکی  </a:t>
            </a:r>
            <a:r>
              <a:rPr lang="en-US" dirty="0" smtClean="0"/>
              <a:t>Electric current</a:t>
            </a:r>
            <a:endParaRPr lang="fa-IR" dirty="0"/>
          </a:p>
        </p:txBody>
      </p:sp>
      <p:sp>
        <p:nvSpPr>
          <p:cNvPr id="3" name="Content Placeholder 2"/>
          <p:cNvSpPr>
            <a:spLocks noGrp="1"/>
          </p:cNvSpPr>
          <p:nvPr>
            <p:ph idx="1"/>
          </p:nvPr>
        </p:nvSpPr>
        <p:spPr/>
        <p:txBody>
          <a:bodyPr/>
          <a:lstStyle/>
          <a:p>
            <a:r>
              <a:rPr lang="fa-IR" dirty="0" smtClean="0"/>
              <a:t>حرکت الکترون ها از درون یک جسم رسانا را جریان الکتریکی کویند.</a:t>
            </a:r>
          </a:p>
          <a:p>
            <a:r>
              <a:rPr lang="fa-IR" dirty="0" smtClean="0"/>
              <a:t>جریان الکتریکی حرکت خالص بار الکتریکی(</a:t>
            </a:r>
            <a:r>
              <a:rPr lang="en-US" dirty="0" smtClean="0"/>
              <a:t>Electrical Charge</a:t>
            </a:r>
            <a:r>
              <a:rPr lang="fa-IR" dirty="0" smtClean="0"/>
              <a:t>) از یک نقطه به نقطعه دیگردر یک ماده هدایت کننده می باشد.</a:t>
            </a:r>
          </a:p>
          <a:p>
            <a:r>
              <a:rPr lang="fa-IR" dirty="0" smtClean="0"/>
              <a:t>به عبارت ساده ترجریان نرخ عبور(</a:t>
            </a:r>
            <a:r>
              <a:rPr lang="en-US" dirty="0" smtClean="0"/>
              <a:t>Rate of  </a:t>
            </a:r>
            <a:r>
              <a:rPr lang="en-US" dirty="0" err="1" smtClean="0"/>
              <a:t>Falo</a:t>
            </a:r>
            <a:r>
              <a:rPr lang="fa-IR" dirty="0" smtClean="0"/>
              <a:t>) (گذر) بار الکتریکی در هادی تعریف می شود.</a:t>
            </a:r>
          </a:p>
          <a:p>
            <a:r>
              <a:rPr lang="fa-IR" dirty="0" smtClean="0"/>
              <a:t>بارالکتریکی را با </a:t>
            </a:r>
            <a:r>
              <a:rPr lang="en-US" dirty="0"/>
              <a:t>Q</a:t>
            </a:r>
            <a:r>
              <a:rPr lang="fa-IR" dirty="0" smtClean="0"/>
              <a:t> و جریان را با </a:t>
            </a:r>
            <a:r>
              <a:rPr lang="en-US" dirty="0" smtClean="0"/>
              <a:t>I</a:t>
            </a:r>
            <a:r>
              <a:rPr lang="fa-IR" dirty="0" smtClean="0"/>
              <a:t> نشان می دهیم.</a:t>
            </a:r>
            <a:endParaRPr lang="fa-IR" dirty="0"/>
          </a:p>
        </p:txBody>
      </p:sp>
    </p:spTree>
    <p:extLst>
      <p:ext uri="{BB962C8B-B14F-4D97-AF65-F5344CB8AC3E}">
        <p14:creationId xmlns:p14="http://schemas.microsoft.com/office/powerpoint/2010/main" val="3114832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ایمنی\Electric_power_source_animation_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4298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واحد بار الکتریکی: واحد بارالکتریکی کولمب است که علامت آن </a:t>
            </a:r>
            <a:r>
              <a:rPr lang="en-US" dirty="0"/>
              <a:t>C </a:t>
            </a:r>
            <a:r>
              <a:rPr lang="fa-IR" dirty="0"/>
              <a:t> می باشد</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84784"/>
                <a:ext cx="8579296" cy="5373216"/>
              </a:xfrm>
            </p:spPr>
            <p:txBody>
              <a:bodyPr/>
              <a:lstStyle/>
              <a:p>
                <a14:m>
                  <m:oMath xmlns:m="http://schemas.openxmlformats.org/officeDocument/2006/math">
                    <m:r>
                      <a:rPr lang="fa-IR">
                        <a:latin typeface="Cambria Math"/>
                      </a:rPr>
                      <m:t>هرکولمب</m:t>
                    </m:r>
                    <m:r>
                      <a:rPr lang="en-US">
                        <a:latin typeface="Cambria Math"/>
                      </a:rPr>
                      <m:t>=</m:t>
                    </m:r>
                    <m:r>
                      <a:rPr lang="fa-IR">
                        <a:latin typeface="Cambria Math"/>
                      </a:rPr>
                      <m:t>الکترون</m:t>
                    </m:r>
                    <m:r>
                      <a:rPr lang="en-US" i="1">
                        <a:latin typeface="Cambria Math"/>
                      </a:rPr>
                      <m:t>  </m:t>
                    </m:r>
                    <m:r>
                      <a:rPr lang="en-US" i="1">
                        <a:latin typeface="Cambria Math"/>
                      </a:rPr>
                      <m:t>6</m:t>
                    </m:r>
                    <m:r>
                      <a:rPr lang="en-US" i="1">
                        <a:latin typeface="Cambria Math"/>
                      </a:rPr>
                      <m:t>.</m:t>
                    </m:r>
                    <m:r>
                      <a:rPr lang="en-US" i="1">
                        <a:latin typeface="Cambria Math"/>
                      </a:rPr>
                      <m:t>25</m:t>
                    </m:r>
                    <m:r>
                      <a:rPr lang="en-US" i="1">
                        <a:latin typeface="Cambria Math"/>
                      </a:rPr>
                      <m:t>∗ </m:t>
                    </m:r>
                    <m:sSup>
                      <m:sSupPr>
                        <m:ctrlPr>
                          <a:rPr lang="en-US" i="1">
                            <a:latin typeface="Cambria Math"/>
                          </a:rPr>
                        </m:ctrlPr>
                      </m:sSupPr>
                      <m:e>
                        <m:r>
                          <a:rPr lang="en-US" i="1">
                            <a:latin typeface="Cambria Math"/>
                          </a:rPr>
                          <m:t>10</m:t>
                        </m:r>
                      </m:e>
                      <m:sup>
                        <m:r>
                          <a:rPr lang="en-US" i="1">
                            <a:latin typeface="Cambria Math"/>
                          </a:rPr>
                          <m:t>18</m:t>
                        </m:r>
                      </m:sup>
                    </m:sSup>
                  </m:oMath>
                </a14:m>
                <a:endParaRPr lang="en-US" dirty="0"/>
              </a:p>
              <a:p>
                <a14:m>
                  <m:oMath xmlns:m="http://schemas.openxmlformats.org/officeDocument/2006/math">
                    <m:r>
                      <a:rPr lang="fa-IR">
                        <a:latin typeface="Cambria Math"/>
                      </a:rPr>
                      <m:t>بارهرالکترون</m:t>
                    </m:r>
                    <m:r>
                      <a:rPr lang="en-US">
                        <a:latin typeface="Cambria Math"/>
                      </a:rPr>
                      <m:t>=</m:t>
                    </m:r>
                    <m:r>
                      <a:rPr lang="fa-IR">
                        <a:latin typeface="Cambria Math"/>
                      </a:rPr>
                      <m:t>کولمب</m:t>
                    </m:r>
                    <m:r>
                      <a:rPr lang="en-US">
                        <a:latin typeface="Cambria Math"/>
                      </a:rPr>
                      <m:t> </m:t>
                    </m:r>
                    <m:r>
                      <a:rPr lang="en-US">
                        <a:latin typeface="Cambria Math"/>
                      </a:rPr>
                      <m:t>1</m:t>
                    </m:r>
                    <m:r>
                      <a:rPr lang="en-US">
                        <a:latin typeface="Cambria Math"/>
                      </a:rPr>
                      <m:t>.</m:t>
                    </m:r>
                    <m:r>
                      <a:rPr lang="en-US">
                        <a:latin typeface="Cambria Math"/>
                      </a:rPr>
                      <m:t>6</m:t>
                    </m:r>
                    <m:r>
                      <a:rPr lang="en-US" i="1">
                        <a:latin typeface="Cambria Math"/>
                      </a:rPr>
                      <m:t>∗</m:t>
                    </m:r>
                    <m:sSup>
                      <m:sSupPr>
                        <m:ctrlPr>
                          <a:rPr lang="en-US" i="1">
                            <a:latin typeface="Cambria Math"/>
                          </a:rPr>
                        </m:ctrlPr>
                      </m:sSupPr>
                      <m:e>
                        <m:r>
                          <a:rPr lang="en-US" i="1">
                            <a:latin typeface="Cambria Math"/>
                          </a:rPr>
                          <m:t>10</m:t>
                        </m:r>
                      </m:e>
                      <m:sup>
                        <m:r>
                          <a:rPr lang="en-US" i="1">
                            <a:latin typeface="Cambria Math"/>
                          </a:rPr>
                          <m:t>−</m:t>
                        </m:r>
                        <m:r>
                          <a:rPr lang="en-US" i="1">
                            <a:latin typeface="Cambria Math"/>
                          </a:rPr>
                          <m:t>19</m:t>
                        </m:r>
                      </m:sup>
                    </m:sSup>
                    <m:r>
                      <a:rPr lang="en-US" i="1">
                        <a:latin typeface="Cambria Math"/>
                      </a:rPr>
                      <m:t> </m:t>
                    </m:r>
                  </m:oMath>
                </a14:m>
                <a:endParaRPr lang="en-US" dirty="0"/>
              </a:p>
              <a:p>
                <a14:m>
                  <m:oMath xmlns:m="http://schemas.openxmlformats.org/officeDocument/2006/math">
                    <m:r>
                      <a:rPr lang="en-US" i="1">
                        <a:latin typeface="Cambria Math"/>
                      </a:rPr>
                      <m:t>𝐼</m:t>
                    </m:r>
                    <m:r>
                      <a:rPr lang="en-US" i="1">
                        <a:latin typeface="Cambria Math"/>
                      </a:rPr>
                      <m:t>=</m:t>
                    </m:r>
                    <m:f>
                      <m:fPr>
                        <m:ctrlPr>
                          <a:rPr lang="en-US" i="1">
                            <a:latin typeface="Cambria Math"/>
                          </a:rPr>
                        </m:ctrlPr>
                      </m:fPr>
                      <m:num>
                        <m:r>
                          <a:rPr lang="en-US" i="1">
                            <a:latin typeface="Cambria Math"/>
                          </a:rPr>
                          <m:t>𝑄</m:t>
                        </m:r>
                      </m:num>
                      <m:den>
                        <m:r>
                          <a:rPr lang="en-US" i="1">
                            <a:latin typeface="Cambria Math"/>
                          </a:rPr>
                          <m:t>𝑡</m:t>
                        </m:r>
                      </m:den>
                    </m:f>
                  </m:oMath>
                </a14:m>
                <a:r>
                  <a:rPr lang="fa-IR" dirty="0" smtClean="0"/>
                  <a:t> = فرمول جریان</a:t>
                </a:r>
                <a:endParaRPr lang="en-US" dirty="0"/>
              </a:p>
              <a:p>
                <a:r>
                  <a:rPr lang="fa-IR" dirty="0"/>
                  <a:t>مثال: باری معادل ده کولمب در مدت 2 ثانیه از نقطعه مفروضی در یک سیم(</a:t>
                </a:r>
                <a:r>
                  <a:rPr lang="en-US" dirty="0"/>
                  <a:t>Wire</a:t>
                </a:r>
                <a:r>
                  <a:rPr lang="fa-IR" dirty="0"/>
                  <a:t>) می گذرد. جریان عبوری از سیم را بر حسب آمپر حساب </a:t>
                </a:r>
                <a:r>
                  <a:rPr lang="fa-IR" dirty="0" smtClean="0"/>
                  <a:t>کنید</a:t>
                </a:r>
              </a:p>
              <a:p>
                <a14:m>
                  <m:oMath xmlns:m="http://schemas.openxmlformats.org/officeDocument/2006/math">
                    <m:r>
                      <a:rPr lang="en-US" i="1">
                        <a:latin typeface="Cambria Math"/>
                      </a:rPr>
                      <m:t>𝐼</m:t>
                    </m:r>
                    <m:r>
                      <a:rPr lang="en-US" i="1">
                        <a:latin typeface="Cambria Math"/>
                      </a:rPr>
                      <m:t>=</m:t>
                    </m:r>
                    <m:f>
                      <m:fPr>
                        <m:ctrlPr>
                          <a:rPr lang="en-US" i="1">
                            <a:latin typeface="Cambria Math"/>
                          </a:rPr>
                        </m:ctrlPr>
                      </m:fPr>
                      <m:num>
                        <m:r>
                          <a:rPr lang="en-US" i="1">
                            <a:latin typeface="Cambria Math"/>
                          </a:rPr>
                          <m:t>𝑄</m:t>
                        </m:r>
                      </m:num>
                      <m:den>
                        <m:r>
                          <a:rPr lang="en-US" i="1">
                            <a:latin typeface="Cambria Math"/>
                          </a:rPr>
                          <m:t>𝑡</m:t>
                        </m:r>
                      </m:den>
                    </m:f>
                    <m:r>
                      <a:rPr lang="en-US">
                        <a:latin typeface="Cambria Math"/>
                      </a:rPr>
                      <m:t>=</m:t>
                    </m:r>
                    <m:f>
                      <m:fPr>
                        <m:ctrlPr>
                          <a:rPr lang="en-US" i="1">
                            <a:latin typeface="Cambria Math"/>
                          </a:rPr>
                        </m:ctrlPr>
                      </m:fPr>
                      <m:num>
                        <m:r>
                          <a:rPr lang="en-US" i="1">
                            <a:latin typeface="Cambria Math"/>
                          </a:rPr>
                          <m:t>10</m:t>
                        </m:r>
                        <m:r>
                          <a:rPr lang="en-US" i="1">
                            <a:latin typeface="Cambria Math"/>
                          </a:rPr>
                          <m:t>𝑐</m:t>
                        </m:r>
                      </m:num>
                      <m:den>
                        <m:r>
                          <a:rPr lang="en-US" i="1">
                            <a:latin typeface="Cambria Math"/>
                          </a:rPr>
                          <m:t>2</m:t>
                        </m:r>
                        <m:r>
                          <a:rPr lang="en-US" i="1">
                            <a:latin typeface="Cambria Math"/>
                          </a:rPr>
                          <m:t>𝑠</m:t>
                        </m:r>
                      </m:den>
                    </m:f>
                    <m:r>
                      <a:rPr lang="en-US" i="1">
                        <a:latin typeface="Cambria Math"/>
                      </a:rPr>
                      <m:t>=</m:t>
                    </m:r>
                    <m:r>
                      <a:rPr lang="en-US" i="1">
                        <a:latin typeface="Cambria Math"/>
                      </a:rPr>
                      <m:t>5</m:t>
                    </m:r>
                    <m:r>
                      <a:rPr lang="en-US" i="1">
                        <a:latin typeface="Cambria Math"/>
                      </a:rPr>
                      <m:t>𝐴</m:t>
                    </m:r>
                  </m:oMath>
                </a14:m>
                <a:endParaRPr lang="en-US" dirty="0"/>
              </a:p>
              <a:p>
                <a:endParaRPr lang="fa-IR" dirty="0" smtClean="0"/>
              </a:p>
              <a:p>
                <a:endParaRPr lang="en-US" dirty="0"/>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84784"/>
                <a:ext cx="8579296" cy="5373216"/>
              </a:xfrm>
              <a:blipFill rotWithShape="1">
                <a:blip r:embed="rId3"/>
                <a:stretch>
                  <a:fillRect r="-1706"/>
                </a:stretch>
              </a:blipFill>
            </p:spPr>
            <p:txBody>
              <a:bodyPr/>
              <a:lstStyle/>
              <a:p>
                <a:r>
                  <a:rPr lang="fa-IR">
                    <a:noFill/>
                  </a:rPr>
                  <a:t> </a:t>
                </a:r>
              </a:p>
            </p:txBody>
          </p:sp>
        </mc:Fallback>
      </mc:AlternateContent>
    </p:spTree>
    <p:extLst>
      <p:ext uri="{BB962C8B-B14F-4D97-AF65-F5344CB8AC3E}">
        <p14:creationId xmlns:p14="http://schemas.microsoft.com/office/powerpoint/2010/main" val="119550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28800"/>
            <a:ext cx="9144000" cy="5229200"/>
          </a:xfrm>
        </p:spPr>
        <p:txBody>
          <a:bodyPr>
            <a:normAutofit/>
          </a:bodyPr>
          <a:lstStyle/>
          <a:p>
            <a:r>
              <a:rPr lang="fa-IR" b="1" dirty="0" smtClean="0"/>
              <a:t>ایمنی </a:t>
            </a:r>
            <a:r>
              <a:rPr lang="fa-IR" b="1" dirty="0"/>
              <a:t>در</a:t>
            </a:r>
            <a:r>
              <a:rPr lang="en-US" b="1" dirty="0"/>
              <a:t> </a:t>
            </a:r>
            <a:r>
              <a:rPr lang="fa-IR" b="1" dirty="0"/>
              <a:t>برق</a:t>
            </a:r>
            <a:r>
              <a:rPr lang="en-US" b="1" dirty="0"/>
              <a:t> </a:t>
            </a:r>
            <a:r>
              <a:rPr lang="fa-IR" b="1" dirty="0"/>
              <a:t>در بررسی های انجام شده روی حوادث سایر کشورها ملاحظه می شود ، حوادث صنعت برق در کشورهای پیشرفته تقریبا نزدیک به صفر است و این دلیل اهمیت دادن به مسئله</a:t>
            </a:r>
            <a:r>
              <a:rPr lang="en-US" b="1" dirty="0"/>
              <a:t> </a:t>
            </a:r>
            <a:r>
              <a:rPr lang="fa-IR" b="1" dirty="0"/>
              <a:t>ایمنی و اجرای دقیق مقررات ایمنی</a:t>
            </a:r>
            <a:r>
              <a:rPr lang="en-US" b="1" dirty="0"/>
              <a:t> </a:t>
            </a:r>
            <a:r>
              <a:rPr lang="fa-IR" b="1" dirty="0"/>
              <a:t>در این کشورها می باشد . بطوریکه با اجرای برنامه های منظم و از پیش تدوین شده فرهنگ ایمنی برای کارکنان و کار برای این صنعت از طریق بهره گیری از برنامه های آموزشی و تهیه مقررات و استفاده از رسانه های گروهی مانند</a:t>
            </a:r>
            <a:r>
              <a:rPr lang="en-US" b="1" dirty="0"/>
              <a:t>   </a:t>
            </a:r>
            <a:r>
              <a:rPr lang="fa-IR" b="1" dirty="0"/>
              <a:t>روزنامه ، تلویزیون ، رادیو ، بروشور و مجلات زند</a:t>
            </a:r>
            <a:endParaRPr lang="fa-IR" dirty="0"/>
          </a:p>
        </p:txBody>
      </p:sp>
      <p:sp>
        <p:nvSpPr>
          <p:cNvPr id="4" name="Rectangle 3"/>
          <p:cNvSpPr/>
          <p:nvPr/>
        </p:nvSpPr>
        <p:spPr>
          <a:xfrm>
            <a:off x="323528" y="188640"/>
            <a:ext cx="8208913"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اصول </a:t>
            </a:r>
            <a:r>
              <a:rPr lang="fa-IR"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اولیه</a:t>
            </a:r>
            <a:r>
              <a:rPr lang="fa-I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ایمنی برق</a:t>
            </a:r>
          </a:p>
        </p:txBody>
      </p:sp>
    </p:spTree>
    <p:extLst>
      <p:ext uri="{BB962C8B-B14F-4D97-AF65-F5344CB8AC3E}">
        <p14:creationId xmlns:p14="http://schemas.microsoft.com/office/powerpoint/2010/main" val="32069816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84784"/>
          </a:xfrm>
        </p:spPr>
        <p:txBody>
          <a:bodyPr/>
          <a:lstStyle/>
          <a:p>
            <a:r>
              <a:rPr lang="fa-IR" dirty="0" smtClean="0"/>
              <a:t>ولتاژ </a:t>
            </a:r>
            <a:r>
              <a:rPr lang="en-US" dirty="0" smtClean="0"/>
              <a:t>VOLATGE</a:t>
            </a:r>
            <a:endParaRPr lang="fa-IR" dirty="0"/>
          </a:p>
        </p:txBody>
      </p:sp>
      <p:pic>
        <p:nvPicPr>
          <p:cNvPr id="2052" name="Picture 4" descr="D:\ایمنی\لوازم برق صنعتی\الکامپ-وب-آموزش-الکترونیک-شناخت-شدت-جریان-الکتریکی-در-الکترونیک-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8712968" cy="48198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4192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ولتاژ       </a:t>
            </a:r>
            <a:r>
              <a:rPr lang="en-US" dirty="0" smtClean="0"/>
              <a:t>VOLTAGE</a:t>
            </a:r>
            <a:endParaRPr lang="fa-I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fa-IR" dirty="0"/>
                  <a:t>ولتاژ را با علامت اختصاری آن (</a:t>
                </a:r>
                <a:r>
                  <a:rPr lang="en-US" dirty="0"/>
                  <a:t>V</a:t>
                </a:r>
                <a:r>
                  <a:rPr lang="fa-IR" dirty="0"/>
                  <a:t>) می باشد، مبین انرژی مورد نیاز برای به حرکت در آوردن بار از یک نقطه به نقطه دیگر می باشد به ولتاژ گاهی نیروی محرکه الکتریکی (</a:t>
                </a:r>
                <a:r>
                  <a:rPr lang="en-US" dirty="0" err="1"/>
                  <a:t>Elelctromotive</a:t>
                </a:r>
                <a:r>
                  <a:rPr lang="en-US" dirty="0"/>
                  <a:t> Force</a:t>
                </a:r>
                <a:r>
                  <a:rPr lang="fa-IR" dirty="0"/>
                  <a:t>)، (</a:t>
                </a:r>
                <a:r>
                  <a:rPr lang="en-US" dirty="0" err="1"/>
                  <a:t>emf</a:t>
                </a:r>
                <a:r>
                  <a:rPr lang="fa-IR" dirty="0"/>
                  <a:t>) یا اختلاف پتانسیل(</a:t>
                </a:r>
                <a:r>
                  <a:rPr lang="en-US" dirty="0" err="1"/>
                  <a:t>Potentiale</a:t>
                </a:r>
                <a:r>
                  <a:rPr lang="en-US" dirty="0"/>
                  <a:t> Difference</a:t>
                </a:r>
                <a:r>
                  <a:rPr lang="fa-IR" dirty="0"/>
                  <a:t>) نیز گفته  می شود.</a:t>
                </a:r>
                <a:endParaRPr lang="en-US" dirty="0"/>
              </a:p>
              <a:p>
                <a:r>
                  <a:rPr lang="fa-IR" dirty="0"/>
                  <a:t>فرمول ولتاژ:                                                </a:t>
                </a:r>
                <a:r>
                  <a:rPr lang="en-US" dirty="0"/>
                  <a:t>Formula for voltage</a:t>
                </a:r>
              </a:p>
              <a:p>
                <a14:m>
                  <m:oMath xmlns:m="http://schemas.openxmlformats.org/officeDocument/2006/math">
                    <m:r>
                      <a:rPr lang="en-US" i="1">
                        <a:latin typeface="Cambria Math"/>
                      </a:rPr>
                      <m:t>𝑉</m:t>
                    </m:r>
                    <m:r>
                      <a:rPr lang="en-US" i="1">
                        <a:latin typeface="Cambria Math"/>
                      </a:rPr>
                      <m:t>=</m:t>
                    </m:r>
                    <m:f>
                      <m:fPr>
                        <m:ctrlPr>
                          <a:rPr lang="en-US" i="1">
                            <a:latin typeface="Cambria Math"/>
                          </a:rPr>
                        </m:ctrlPr>
                      </m:fPr>
                      <m:num>
                        <m:r>
                          <a:rPr lang="en-US" i="1">
                            <a:latin typeface="Cambria Math"/>
                          </a:rPr>
                          <m:t>𝐽</m:t>
                        </m:r>
                      </m:num>
                      <m:den>
                        <m:r>
                          <a:rPr lang="en-US" i="1">
                            <a:latin typeface="Cambria Math"/>
                          </a:rPr>
                          <m:t>𝑄</m:t>
                        </m:r>
                      </m:den>
                    </m:f>
                  </m:oMath>
                </a14:m>
                <a:endParaRPr lang="en-US" dirty="0"/>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259" t="-2022" r="-1778"/>
                </a:stretch>
              </a:blipFill>
            </p:spPr>
            <p:txBody>
              <a:bodyPr/>
              <a:lstStyle/>
              <a:p>
                <a:r>
                  <a:rPr lang="fa-IR">
                    <a:noFill/>
                  </a:rPr>
                  <a:t> </a:t>
                </a:r>
              </a:p>
            </p:txBody>
          </p:sp>
        </mc:Fallback>
      </mc:AlternateContent>
    </p:spTree>
    <p:extLst>
      <p:ext uri="{BB962C8B-B14F-4D97-AF65-F5344CB8AC3E}">
        <p14:creationId xmlns:p14="http://schemas.microsoft.com/office/powerpoint/2010/main" val="23624545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692696"/>
          </a:xfrm>
        </p:spPr>
        <p:txBody>
          <a:bodyPr>
            <a:normAutofit fontScale="90000"/>
          </a:bodyPr>
          <a:lstStyle/>
          <a:p>
            <a:endParaRPr lang="fa-I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052736"/>
                <a:ext cx="9144000" cy="5805264"/>
              </a:xfrm>
            </p:spPr>
            <p:txBody>
              <a:bodyPr>
                <a:normAutofit fontScale="92500" lnSpcReduction="20000"/>
              </a:bodyPr>
              <a:lstStyle/>
              <a:p>
                <a:r>
                  <a:rPr lang="fa-IR" dirty="0"/>
                  <a:t>دراین رابطه انرژی بر حسب ژول (</a:t>
                </a:r>
                <a:r>
                  <a:rPr lang="en-US" dirty="0"/>
                  <a:t>J</a:t>
                </a:r>
                <a:r>
                  <a:rPr lang="fa-IR" dirty="0"/>
                  <a:t>) ،بار (</a:t>
                </a:r>
                <a:r>
                  <a:rPr lang="en-US" dirty="0"/>
                  <a:t>Q</a:t>
                </a:r>
                <a:r>
                  <a:rPr lang="fa-IR" dirty="0"/>
                  <a:t>) برحسب کولمب (</a:t>
                </a:r>
                <a:r>
                  <a:rPr lang="en-US" dirty="0"/>
                  <a:t>C</a:t>
                </a:r>
                <a:r>
                  <a:rPr lang="fa-IR" dirty="0"/>
                  <a:t>) و ولتاژ(</a:t>
                </a:r>
                <a:r>
                  <a:rPr lang="en-US" dirty="0"/>
                  <a:t>V</a:t>
                </a:r>
                <a:r>
                  <a:rPr lang="fa-IR" dirty="0"/>
                  <a:t>) بر حسب ولت می باشد </a:t>
                </a:r>
                <a:endParaRPr lang="en-US" dirty="0"/>
              </a:p>
              <a:p>
                <a:r>
                  <a:rPr lang="fa-IR" dirty="0"/>
                  <a:t>ولت            </a:t>
                </a:r>
                <a:r>
                  <a:rPr lang="en-US" dirty="0"/>
                  <a:t>THE VOLT                                                                          </a:t>
                </a:r>
              </a:p>
              <a:p>
                <a:r>
                  <a:rPr lang="fa-IR" dirty="0"/>
                  <a:t>واحد ولتاژ ولت است که علامت اختصاری آن </a:t>
                </a:r>
                <a:r>
                  <a:rPr lang="en-US" dirty="0"/>
                  <a:t>V</a:t>
                </a:r>
                <a:r>
                  <a:rPr lang="fa-IR" dirty="0"/>
                  <a:t> می باشد. یک ولت معادل اختلاف پتانسیل بین دو نقطه بوده، هر گاه یک ژول انرژی بکار برده شود تا باری معادل یک کولمب بین این دونقطه حرکت کند.</a:t>
                </a:r>
                <a:endParaRPr lang="en-US" dirty="0"/>
              </a:p>
              <a:p>
                <a:r>
                  <a:rPr lang="fa-IR" dirty="0"/>
                  <a:t>مثال: </a:t>
                </a:r>
                <a:endParaRPr lang="en-US" dirty="0"/>
              </a:p>
              <a:p>
                <a:r>
                  <a:rPr lang="fa-IR" dirty="0"/>
                  <a:t>اگر برای به حرکت در آوردن باری  معادل 10 کولمب در یک هادی از انرژی معادل 50 ژول استفاده شود، ولتاژ دو سر هادی را حسلب کنید. </a:t>
                </a:r>
                <a:endParaRPr lang="en-US" dirty="0"/>
              </a:p>
              <a:p>
                <a:r>
                  <a:rPr lang="fa-IR" dirty="0"/>
                  <a:t> </a:t>
                </a:r>
                <a14:m>
                  <m:oMath xmlns:m="http://schemas.openxmlformats.org/officeDocument/2006/math">
                    <m:r>
                      <a:rPr lang="en-US" i="1">
                        <a:latin typeface="Cambria Math"/>
                      </a:rPr>
                      <m:t>𝑉</m:t>
                    </m:r>
                    <m:r>
                      <a:rPr lang="en-US" i="1">
                        <a:latin typeface="Cambria Math"/>
                      </a:rPr>
                      <m:t>=</m:t>
                    </m:r>
                    <m:f>
                      <m:fPr>
                        <m:ctrlPr>
                          <a:rPr lang="en-US" i="1">
                            <a:latin typeface="Cambria Math"/>
                          </a:rPr>
                        </m:ctrlPr>
                      </m:fPr>
                      <m:num>
                        <m:r>
                          <a:rPr lang="en-US" i="1">
                            <a:latin typeface="Cambria Math"/>
                          </a:rPr>
                          <m:t>𝐽</m:t>
                        </m:r>
                      </m:num>
                      <m:den>
                        <m:r>
                          <a:rPr lang="en-US" i="1">
                            <a:latin typeface="Cambria Math"/>
                          </a:rPr>
                          <m:t>𝑄</m:t>
                        </m:r>
                      </m:den>
                    </m:f>
                    <m:r>
                      <a:rPr lang="en-US">
                        <a:latin typeface="Cambria Math"/>
                      </a:rPr>
                      <m:t>=</m:t>
                    </m:r>
                    <m:f>
                      <m:fPr>
                        <m:ctrlPr>
                          <a:rPr lang="en-US" i="1">
                            <a:latin typeface="Cambria Math"/>
                          </a:rPr>
                        </m:ctrlPr>
                      </m:fPr>
                      <m:num>
                        <m:r>
                          <a:rPr lang="en-US" i="1">
                            <a:latin typeface="Cambria Math"/>
                          </a:rPr>
                          <m:t>50</m:t>
                        </m:r>
                        <m:r>
                          <a:rPr lang="en-US" i="1">
                            <a:latin typeface="Cambria Math"/>
                          </a:rPr>
                          <m:t>𝐽</m:t>
                        </m:r>
                      </m:num>
                      <m:den>
                        <m:r>
                          <a:rPr lang="en-US" i="1">
                            <a:latin typeface="Cambria Math"/>
                          </a:rPr>
                          <m:t>10</m:t>
                        </m:r>
                        <m:r>
                          <a:rPr lang="en-US" i="1">
                            <a:latin typeface="Cambria Math"/>
                          </a:rPr>
                          <m:t>𝐶</m:t>
                        </m:r>
                      </m:den>
                    </m:f>
                    <m:r>
                      <a:rPr lang="en-US" i="1">
                        <a:latin typeface="Cambria Math"/>
                      </a:rPr>
                      <m:t>=</m:t>
                    </m:r>
                    <m:r>
                      <a:rPr lang="en-US">
                        <a:latin typeface="Cambria Math"/>
                      </a:rPr>
                      <m:t>5</m:t>
                    </m:r>
                    <m:r>
                      <a:rPr lang="en-US" i="1">
                        <a:latin typeface="Cambria Math"/>
                      </a:rPr>
                      <m:t>𝑉</m:t>
                    </m:r>
                    <m:r>
                      <a:rPr lang="en-US">
                        <a:latin typeface="Cambria Math"/>
                      </a:rPr>
                      <m:t>                                                                     </m:t>
                    </m:r>
                  </m:oMath>
                </a14:m>
                <a:endParaRPr lang="en-US" dirty="0"/>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052736"/>
                <a:ext cx="9144000" cy="5805264"/>
              </a:xfrm>
              <a:blipFill rotWithShape="1">
                <a:blip r:embed="rId2"/>
                <a:stretch>
                  <a:fillRect l="-1067" t="-3046" r="-1400"/>
                </a:stretch>
              </a:blipFill>
            </p:spPr>
            <p:txBody>
              <a:bodyPr/>
              <a:lstStyle/>
              <a:p>
                <a:r>
                  <a:rPr lang="fa-IR">
                    <a:noFill/>
                  </a:rPr>
                  <a:t> </a:t>
                </a:r>
              </a:p>
            </p:txBody>
          </p:sp>
        </mc:Fallback>
      </mc:AlternateContent>
    </p:spTree>
    <p:extLst>
      <p:ext uri="{BB962C8B-B14F-4D97-AF65-F5344CB8AC3E}">
        <p14:creationId xmlns:p14="http://schemas.microsoft.com/office/powerpoint/2010/main" val="3422430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6792"/>
          </a:xfrm>
        </p:spPr>
        <p:txBody>
          <a:bodyPr>
            <a:normAutofit fontScale="90000"/>
          </a:bodyPr>
          <a:lstStyle/>
          <a:p>
            <a:r>
              <a:rPr lang="fa-IR" dirty="0" smtClean="0"/>
              <a:t/>
            </a:r>
            <a:br>
              <a:rPr lang="fa-IR" dirty="0" smtClean="0"/>
            </a:br>
            <a:r>
              <a:rPr lang="fa-IR" dirty="0" smtClean="0"/>
              <a:t>منبع ولتاژ                                                      </a:t>
            </a:r>
            <a:r>
              <a:rPr lang="en-US" dirty="0"/>
              <a:t>The  Voltage Source</a:t>
            </a:r>
            <a:br>
              <a:rPr lang="en-US" dirty="0"/>
            </a:br>
            <a:endParaRPr lang="fa-IR" dirty="0"/>
          </a:p>
        </p:txBody>
      </p:sp>
      <p:sp>
        <p:nvSpPr>
          <p:cNvPr id="3" name="Content Placeholder 2"/>
          <p:cNvSpPr>
            <a:spLocks noGrp="1"/>
          </p:cNvSpPr>
          <p:nvPr>
            <p:ph idx="1"/>
          </p:nvPr>
        </p:nvSpPr>
        <p:spPr/>
        <p:txBody>
          <a:bodyPr>
            <a:normAutofit fontScale="92500" lnSpcReduction="20000"/>
          </a:bodyPr>
          <a:lstStyle/>
          <a:p>
            <a:r>
              <a:rPr lang="fa-IR" dirty="0"/>
              <a:t>باطری یک نمونه خوب برای تشریح منبع ولتاژ است. شکل </a:t>
            </a:r>
            <a:r>
              <a:rPr lang="fa-IR" dirty="0" smtClean="0"/>
              <a:t>یک </a:t>
            </a:r>
            <a:r>
              <a:rPr lang="fa-IR" dirty="0"/>
              <a:t>باطری </a:t>
            </a:r>
            <a:r>
              <a:rPr lang="en-US" dirty="0"/>
              <a:t>Battery)</a:t>
            </a:r>
            <a:r>
              <a:rPr lang="fa-IR" dirty="0"/>
              <a:t>) را نشان می دهد که توسط یک هادی (سیم) به لامپ رشته ای (</a:t>
            </a:r>
            <a:r>
              <a:rPr lang="en-US" dirty="0" err="1"/>
              <a:t>Bule</a:t>
            </a:r>
            <a:r>
              <a:rPr lang="fa-IR" dirty="0"/>
              <a:t>) متصل شده است. منبع ولتاژ دارای یک ترمینال (پایانه) مثبت و یک ترمیتال منفی است. انرژی از طریق ترمینال منفی به الکترونها اعمال می گردد والکترونها را ازطریق </a:t>
            </a:r>
            <a:r>
              <a:rPr lang="fa-IR" dirty="0" smtClean="0"/>
              <a:t>هادی (سیم</a:t>
            </a:r>
            <a:r>
              <a:rPr lang="fa-IR" dirty="0"/>
              <a:t>) ولامپ به سمت ترمینال مثبت سوق می دهد. در نتیجه جریان از هادی ولامپ می گذرد ولامپ روشن می شود بعبارت دیگر ترمینال منفی، الکترونها را دفع کرده و ترمینال مثبت آنها را جذب می کنند. همواره باید بخاطر داشت که برای داشتن جریان همواره به ولتاژ نیاز داریم.</a:t>
            </a:r>
            <a:endParaRPr lang="en-US" dirty="0"/>
          </a:p>
          <a:p>
            <a:endParaRPr lang="fa-IR" dirty="0"/>
          </a:p>
        </p:txBody>
      </p:sp>
    </p:spTree>
    <p:extLst>
      <p:ext uri="{BB962C8B-B14F-4D97-AF65-F5344CB8AC3E}">
        <p14:creationId xmlns:p14="http://schemas.microsoft.com/office/powerpoint/2010/main" val="1946258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تعریف قانون اهم</a:t>
            </a:r>
            <a:r>
              <a:rPr lang="en-US" i="1" dirty="0"/>
              <a:t>           DEFINITION OF OHM`S LAW </a:t>
            </a:r>
            <a:endParaRPr lang="fa-IR" dirty="0"/>
          </a:p>
        </p:txBody>
      </p:sp>
      <p:sp>
        <p:nvSpPr>
          <p:cNvPr id="4" name="Content Placeholder 3"/>
          <p:cNvSpPr>
            <a:spLocks noGrp="1"/>
          </p:cNvSpPr>
          <p:nvPr>
            <p:ph idx="1"/>
          </p:nvPr>
        </p:nvSpPr>
        <p:spPr/>
        <p:txBody>
          <a:bodyPr/>
          <a:lstStyle/>
          <a:p>
            <a:endParaRPr lang="fa-IR" dirty="0"/>
          </a:p>
        </p:txBody>
      </p:sp>
      <p:pic>
        <p:nvPicPr>
          <p:cNvPr id="1027" name="Picture 3" descr="D:\ایمنی\l287170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8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3822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20" y="188640"/>
            <a:ext cx="9036496" cy="8370168"/>
          </a:xfrm>
        </p:spPr>
        <p:txBody>
          <a:bodyPr/>
          <a:lstStyle/>
          <a:p>
            <a:r>
              <a:rPr lang="fa-IR" dirty="0"/>
              <a:t>قانون اهم  رابطه بین ولتاژ، جریان و مقاومت را مشخص می کند</a:t>
            </a:r>
            <a:r>
              <a:rPr lang="fa-IR" dirty="0" smtClean="0"/>
              <a:t>.</a:t>
            </a:r>
          </a:p>
          <a:p>
            <a:r>
              <a:rPr lang="fa-IR" dirty="0" smtClean="0"/>
              <a:t>جرج </a:t>
            </a:r>
            <a:r>
              <a:rPr lang="fa-IR" dirty="0"/>
              <a:t>اهم دانشمند آلمانی طی آزمایشی دریافت که ولتاژ دو سر مقاومتی افزایش یا کاهش یابد،جریان عبوری از مقاومت نیز زیاد و کم می شود. مثلا می توان گفت اگر ولتاژ دو برابر شود، جریان نیز دوبرابر شده وآگر ولتاژ نصف گردد، جریان نیز نصف می شود، مشروط بر آنکه در تمامی شرایط مقدار مقاومت ثابت باشد.</a:t>
            </a:r>
            <a:endParaRPr lang="en-US" dirty="0"/>
          </a:p>
          <a:p>
            <a:endParaRPr lang="en-US" dirty="0"/>
          </a:p>
        </p:txBody>
      </p:sp>
    </p:spTree>
    <p:extLst>
      <p:ext uri="{BB962C8B-B14F-4D97-AF65-F5344CB8AC3E}">
        <p14:creationId xmlns:p14="http://schemas.microsoft.com/office/powerpoint/2010/main" val="294581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lstStyle/>
          <a:p>
            <a:endParaRPr lang="fa-IR" dirty="0"/>
          </a:p>
        </p:txBody>
      </p:sp>
      <p:sp>
        <p:nvSpPr>
          <p:cNvPr id="3" name="Content Placeholder 2"/>
          <p:cNvSpPr>
            <a:spLocks noGrp="1"/>
          </p:cNvSpPr>
          <p:nvPr>
            <p:ph idx="1"/>
          </p:nvPr>
        </p:nvSpPr>
        <p:spPr/>
        <p:txBody>
          <a:bodyPr/>
          <a:lstStyle/>
          <a:p>
            <a:endParaRPr lang="fa-IR" dirty="0"/>
          </a:p>
        </p:txBody>
      </p:sp>
      <p:pic>
        <p:nvPicPr>
          <p:cNvPr id="2050" name="Picture 2" descr="D:\ایمنی\لوازم برق صنعتی\کمیت.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1557337"/>
            <a:ext cx="66865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678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3074" name="Picture 2" descr="D:\ایمنی\لوازم برق صنعتی\13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666" y="1538523"/>
            <a:ext cx="3066667" cy="378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4090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648072"/>
          </a:xfrm>
        </p:spPr>
        <p:txBody>
          <a:bodyPr>
            <a:normAutofit fontScale="90000"/>
          </a:bodyPr>
          <a:lstStyle/>
          <a:p>
            <a:r>
              <a:rPr lang="fa-IR" dirty="0" smtClean="0"/>
              <a:t/>
            </a:r>
            <a:br>
              <a:rPr lang="fa-IR" dirty="0" smtClean="0"/>
            </a:br>
            <a:r>
              <a:rPr lang="fa-IR" dirty="0" smtClean="0"/>
              <a:t/>
            </a:r>
            <a:br>
              <a:rPr lang="fa-IR" dirty="0" smtClean="0"/>
            </a:br>
            <a:r>
              <a:rPr lang="fa-IR" dirty="0" smtClean="0"/>
              <a:t>مقدار </a:t>
            </a:r>
            <a:r>
              <a:rPr lang="fa-IR" dirty="0"/>
              <a:t>مقاومت </a:t>
            </a:r>
            <a:r>
              <a:rPr lang="en-US" dirty="0"/>
              <a:t>RESISTANC                             </a:t>
            </a:r>
            <a:r>
              <a:rPr lang="en-US" dirty="0" smtClean="0"/>
              <a:t>                                             </a:t>
            </a:r>
            <a:r>
              <a:rPr lang="en-US" dirty="0"/>
              <a:t/>
            </a:r>
            <a:br>
              <a:rPr lang="en-US" dirty="0"/>
            </a:br>
            <a:endParaRPr lang="fa-IR" dirty="0"/>
          </a:p>
        </p:txBody>
      </p:sp>
      <p:sp>
        <p:nvSpPr>
          <p:cNvPr id="3" name="Content Placeholder 2"/>
          <p:cNvSpPr>
            <a:spLocks noGrp="1"/>
          </p:cNvSpPr>
          <p:nvPr>
            <p:ph idx="1"/>
          </p:nvPr>
        </p:nvSpPr>
        <p:spPr>
          <a:xfrm>
            <a:off x="107504" y="836712"/>
            <a:ext cx="8579296" cy="6021288"/>
          </a:xfrm>
        </p:spPr>
        <p:txBody>
          <a:bodyPr>
            <a:normAutofit/>
          </a:bodyPr>
          <a:lstStyle/>
          <a:p>
            <a:r>
              <a:rPr lang="fa-IR" sz="2800" dirty="0"/>
              <a:t>مقدار مقاومت(</a:t>
            </a:r>
            <a:r>
              <a:rPr lang="en-US" sz="2800" dirty="0"/>
              <a:t>Resistance</a:t>
            </a:r>
            <a:r>
              <a:rPr lang="fa-IR" sz="2800" dirty="0"/>
              <a:t>)عامل مخالفت کننده با جریان بشمار می رود. درمدار های الکتریکی مقدار مقاومت باعث محدود شدن وکنترل جریان می گردد. هرگاه جریان از مقاومت (</a:t>
            </a:r>
            <a:r>
              <a:rPr lang="en-US" sz="2800" dirty="0"/>
              <a:t>Resistor</a:t>
            </a:r>
            <a:r>
              <a:rPr lang="fa-IR" sz="2800" dirty="0"/>
              <a:t>) عبورکند، گرما(</a:t>
            </a:r>
            <a:r>
              <a:rPr lang="en-US" sz="2800" dirty="0" err="1"/>
              <a:t>Haat</a:t>
            </a:r>
            <a:r>
              <a:rPr lang="fa-IR" sz="2800" dirty="0"/>
              <a:t>) حاصل می شود. البته </a:t>
            </a:r>
            <a:r>
              <a:rPr lang="fa-IR" sz="2800" dirty="0" smtClean="0"/>
              <a:t>گاهی </a:t>
            </a:r>
            <a:r>
              <a:rPr lang="fa-IR" sz="2800" dirty="0"/>
              <a:t>مخصوصا" بخاطرگرما از مقاومت جریان عبورمی دهیم (اطو، اجاق و...) و گاهی نیز در اثر عبور جریان ازقسمتهایی در مدار،گرمای ناخواسته پدیدار می شود وبه آن تلف انرژی(</a:t>
            </a:r>
            <a:r>
              <a:rPr lang="en-US" sz="2800" dirty="0" err="1"/>
              <a:t>Energye</a:t>
            </a:r>
            <a:r>
              <a:rPr lang="fa-IR" sz="2800" dirty="0"/>
              <a:t>) گفته مشود. </a:t>
            </a:r>
            <a:endParaRPr lang="en-US" sz="2800" dirty="0"/>
          </a:p>
          <a:p>
            <a:r>
              <a:rPr lang="fa-IR" sz="2800" dirty="0"/>
              <a:t>شمای سمبلیک یک </a:t>
            </a:r>
            <a:r>
              <a:rPr lang="fa-IR" sz="2800" dirty="0" smtClean="0"/>
              <a:t>مقاومت </a:t>
            </a:r>
          </a:p>
          <a:p>
            <a:endParaRPr lang="en-US" sz="2800" dirty="0"/>
          </a:p>
          <a:p>
            <a:endParaRPr lang="fa-IR" dirty="0"/>
          </a:p>
        </p:txBody>
      </p:sp>
      <p:pic>
        <p:nvPicPr>
          <p:cNvPr id="1026" name="Picture 2" descr="D:\ایمنی\لوازم برق صنعتی\resistor-symbol-in-circu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9120"/>
            <a:ext cx="9144000"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904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کندوکتانس </a:t>
            </a:r>
            <a:r>
              <a:rPr lang="en-US" dirty="0" smtClean="0"/>
              <a:t>Conductance                    </a:t>
            </a:r>
            <a:endParaRPr lang="fa-I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fa-IR" dirty="0"/>
                  <a:t>کندوکتانس که با علامت اختصاری </a:t>
                </a:r>
                <a:r>
                  <a:rPr lang="en-US" dirty="0"/>
                  <a:t>G </a:t>
                </a:r>
                <a:r>
                  <a:rPr lang="fa-IR" dirty="0"/>
                  <a:t> نشان داده می شود، از رابطه زیر بدست می آید.</a:t>
                </a:r>
                <a:endParaRPr lang="en-US" dirty="0"/>
              </a:p>
              <a:p>
                <a14:m>
                  <m:oMath xmlns:m="http://schemas.openxmlformats.org/officeDocument/2006/math">
                    <m:r>
                      <a:rPr lang="en-US" i="1">
                        <a:latin typeface="Cambria Math"/>
                      </a:rPr>
                      <m:t>𝐺</m:t>
                    </m:r>
                    <m:r>
                      <a:rPr lang="en-US" i="1">
                        <a:latin typeface="Cambria Math"/>
                      </a:rPr>
                      <m:t>=</m:t>
                    </m:r>
                    <m:f>
                      <m:fPr>
                        <m:ctrlPr>
                          <a:rPr lang="en-US" i="1">
                            <a:latin typeface="Cambria Math"/>
                          </a:rPr>
                        </m:ctrlPr>
                      </m:fPr>
                      <m:num>
                        <m:r>
                          <a:rPr lang="en-US" i="1">
                            <a:latin typeface="Cambria Math"/>
                          </a:rPr>
                          <m:t>1</m:t>
                        </m:r>
                      </m:num>
                      <m:den>
                        <m:r>
                          <a:rPr lang="en-US" i="1">
                            <a:latin typeface="Cambria Math"/>
                          </a:rPr>
                          <m:t>𝑅</m:t>
                        </m:r>
                      </m:den>
                    </m:f>
                  </m:oMath>
                </a14:m>
                <a:endParaRPr lang="en-US" dirty="0"/>
              </a:p>
              <a:p>
                <a:r>
                  <a:rPr lang="fa-IR" dirty="0"/>
                  <a:t>کندوکتانس معرف توانایی مقاومت در هنگام مقابله با جریان می باشد. یعنی اگر کندوکتانس کم باشد،جریان نیز کم بوده واگر کندوکتانس زیاد باشد جریان نیز زیاد خواهد بود. واحد کندوکتانس زیمنس است که علامت اختصاری  آن </a:t>
                </a:r>
                <a:r>
                  <a:rPr lang="en-US" dirty="0"/>
                  <a:t>S </a:t>
                </a:r>
                <a:r>
                  <a:rPr lang="fa-IR" dirty="0"/>
                  <a:t> می باشد.</a:t>
                </a:r>
                <a:endParaRPr lang="en-US" dirty="0"/>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2022" r="-1778" b="-2291"/>
                </a:stretch>
              </a:blipFill>
            </p:spPr>
            <p:txBody>
              <a:bodyPr/>
              <a:lstStyle/>
              <a:p>
                <a:r>
                  <a:rPr lang="fa-IR">
                    <a:noFill/>
                  </a:rPr>
                  <a:t> </a:t>
                </a:r>
              </a:p>
            </p:txBody>
          </p:sp>
        </mc:Fallback>
      </mc:AlternateContent>
    </p:spTree>
    <p:extLst>
      <p:ext uri="{BB962C8B-B14F-4D97-AF65-F5344CB8AC3E}">
        <p14:creationId xmlns:p14="http://schemas.microsoft.com/office/powerpoint/2010/main" val="837294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3074" name="Picture 2" descr="D:\ایمنی\2923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
            <a:ext cx="9144000"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846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
            </a:r>
            <a:br>
              <a:rPr lang="fa-IR" dirty="0" smtClean="0"/>
            </a:br>
            <a:r>
              <a:rPr lang="fa-IR" dirty="0"/>
              <a:t/>
            </a:r>
            <a:br>
              <a:rPr lang="fa-IR" dirty="0"/>
            </a:br>
            <a:r>
              <a:rPr lang="fa-IR" dirty="0" smtClean="0"/>
              <a:t>انواع </a:t>
            </a:r>
            <a:r>
              <a:rPr lang="fa-IR" dirty="0"/>
              <a:t>مقاومت ها</a:t>
            </a:r>
            <a:r>
              <a:rPr lang="en-US" dirty="0"/>
              <a:t>TYPES OF RESISTORS                                              </a:t>
            </a:r>
            <a:br>
              <a:rPr lang="en-US" dirty="0"/>
            </a:br>
            <a:endParaRPr lang="fa-IR" dirty="0"/>
          </a:p>
        </p:txBody>
      </p:sp>
      <p:sp>
        <p:nvSpPr>
          <p:cNvPr id="3" name="Content Placeholder 2"/>
          <p:cNvSpPr>
            <a:spLocks noGrp="1"/>
          </p:cNvSpPr>
          <p:nvPr>
            <p:ph idx="1"/>
          </p:nvPr>
        </p:nvSpPr>
        <p:spPr/>
        <p:txBody>
          <a:bodyPr/>
          <a:lstStyle/>
          <a:p>
            <a:r>
              <a:rPr lang="fa-IR" dirty="0"/>
              <a:t>مقاومت ها بطور کلی به دو نوع اند: </a:t>
            </a:r>
            <a:endParaRPr lang="en-US" dirty="0"/>
          </a:p>
          <a:p>
            <a:r>
              <a:rPr lang="fa-IR" dirty="0"/>
              <a:t>الف: مقاومتهای ثابت(</a:t>
            </a:r>
            <a:r>
              <a:rPr lang="en-US" dirty="0"/>
              <a:t>Fixed Resistor</a:t>
            </a:r>
            <a:r>
              <a:rPr lang="fa-IR" dirty="0"/>
              <a:t>)</a:t>
            </a:r>
            <a:endParaRPr lang="en-US" dirty="0"/>
          </a:p>
          <a:p>
            <a:r>
              <a:rPr lang="fa-IR" dirty="0"/>
              <a:t>ب: مقاومتهای متغیر(</a:t>
            </a:r>
            <a:r>
              <a:rPr lang="en-US" dirty="0"/>
              <a:t>Carbon-Composition type</a:t>
            </a:r>
            <a:r>
              <a:rPr lang="fa-IR" dirty="0"/>
              <a:t>)</a:t>
            </a:r>
            <a:endParaRPr lang="en-US" dirty="0"/>
          </a:p>
          <a:p>
            <a:r>
              <a:rPr lang="fa-IR" dirty="0"/>
              <a:t>مقاومت های ثابت</a:t>
            </a:r>
            <a:endParaRPr lang="en-US" dirty="0"/>
          </a:p>
          <a:p>
            <a:r>
              <a:rPr lang="fa-IR" dirty="0"/>
              <a:t>مقادیر اهمی اینگونه مقاومت ها ثابت بوده واین مقادیر بسادگی قابل تغییر نمی باشد.</a:t>
            </a:r>
            <a:endParaRPr lang="en-US" dirty="0"/>
          </a:p>
          <a:p>
            <a:r>
              <a:rPr lang="fa-IR" dirty="0"/>
              <a:t>انواع مقاومتهای ثابت را در اندازه های گوناگون نشان می دهد</a:t>
            </a:r>
            <a:endParaRPr lang="en-US" dirty="0"/>
          </a:p>
          <a:p>
            <a:endParaRPr lang="fa-IR" dirty="0"/>
          </a:p>
        </p:txBody>
      </p:sp>
    </p:spTree>
    <p:extLst>
      <p:ext uri="{BB962C8B-B14F-4D97-AF65-F5344CB8AC3E}">
        <p14:creationId xmlns:p14="http://schemas.microsoft.com/office/powerpoint/2010/main" val="6122474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descr="D:\ایمنی\لوازم برق صنعتی\New folder\Carbon-Coposite-Resistor.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0"/>
            <a:ext cx="8640960" cy="213149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ایمنی\لوازم برق صنعتی\New folder\IMG_20181124_1646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8880"/>
            <a:ext cx="9144000"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30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مقاومت های متغییر</a:t>
            </a:r>
            <a:endParaRPr lang="fa-IR" dirty="0"/>
          </a:p>
        </p:txBody>
      </p:sp>
      <p:sp>
        <p:nvSpPr>
          <p:cNvPr id="3" name="Content Placeholder 2"/>
          <p:cNvSpPr>
            <a:spLocks noGrp="1"/>
          </p:cNvSpPr>
          <p:nvPr>
            <p:ph idx="1"/>
          </p:nvPr>
        </p:nvSpPr>
        <p:spPr/>
        <p:txBody>
          <a:bodyPr/>
          <a:lstStyle/>
          <a:p>
            <a:endParaRPr lang="fa-IR"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536408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772816"/>
            <a:ext cx="3779912"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8122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772816"/>
            <a:ext cx="8964487" cy="5085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3141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1484784"/>
            <a:ext cx="8460432" cy="460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6576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1388"/>
            <a:ext cx="6336704" cy="653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01387"/>
            <a:ext cx="2114922" cy="653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2109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مدارهای مقاومتی سری</a:t>
            </a:r>
            <a:endParaRPr lang="fa-IR" dirty="0"/>
          </a:p>
        </p:txBody>
      </p:sp>
      <p:sp>
        <p:nvSpPr>
          <p:cNvPr id="3" name="Content Placeholder 2"/>
          <p:cNvSpPr>
            <a:spLocks noGrp="1"/>
          </p:cNvSpPr>
          <p:nvPr>
            <p:ph idx="1"/>
          </p:nvPr>
        </p:nvSpPr>
        <p:spPr/>
        <p:txBody>
          <a:bodyPr/>
          <a:lstStyle/>
          <a:p>
            <a:endParaRPr lang="fa-I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9144000"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7889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مدارهای مقاومت موازی</a:t>
            </a:r>
            <a:endParaRPr lang="fa-IR" dirty="0"/>
          </a:p>
        </p:txBody>
      </p:sp>
      <p:sp>
        <p:nvSpPr>
          <p:cNvPr id="3" name="Content Placeholder 2"/>
          <p:cNvSpPr>
            <a:spLocks noGrp="1"/>
          </p:cNvSpPr>
          <p:nvPr>
            <p:ph idx="1"/>
          </p:nvPr>
        </p:nvSpPr>
        <p:spPr/>
        <p:txBody>
          <a:bodyPr/>
          <a:lstStyle/>
          <a:p>
            <a:endParaRPr lang="fa-I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892899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509120"/>
            <a:ext cx="8280919" cy="160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7995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مدارهای مقاومت مختلط </a:t>
            </a:r>
            <a:endParaRPr lang="fa-IR" dirty="0"/>
          </a:p>
        </p:txBody>
      </p:sp>
      <p:pic>
        <p:nvPicPr>
          <p:cNvPr id="9220" name="Picture 4" descr="D:\ایمنی\لوازم برق صنعتی\equivalent-resistance-series-parallel-circui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705769"/>
            <a:ext cx="6858000" cy="431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2413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6772"/>
            <a:ext cx="8229600" cy="675924"/>
          </a:xfrm>
        </p:spPr>
        <p:txBody>
          <a:bodyPr>
            <a:normAutofit fontScale="90000"/>
          </a:bodyPr>
          <a:lstStyle/>
          <a:p>
            <a:r>
              <a:rPr lang="fa-IR" dirty="0" smtClean="0"/>
              <a:t>مثال ها</a:t>
            </a:r>
            <a:endParaRPr lang="fa-IR" dirty="0"/>
          </a:p>
        </p:txBody>
      </p:sp>
      <p:pic>
        <p:nvPicPr>
          <p:cNvPr id="4" name="Picture 2" descr="D:\Rasool\برق در کشاورزی\اسکن اصول ومبانی الکتریکی\Image (7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53338" y="-832656"/>
            <a:ext cx="6237313"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866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2517</TotalTime>
  <Words>3687</Words>
  <Application>Microsoft Office PowerPoint</Application>
  <PresentationFormat>On-screen Show (4:3)</PresentationFormat>
  <Paragraphs>398</Paragraphs>
  <Slides>230</Slides>
  <Notes>9</Notes>
  <HiddenSlides>0</HiddenSlides>
  <MMClips>1</MMClips>
  <ScaleCrop>false</ScaleCrop>
  <HeadingPairs>
    <vt:vector size="4" baseType="variant">
      <vt:variant>
        <vt:lpstr>Theme</vt:lpstr>
      </vt:variant>
      <vt:variant>
        <vt:i4>1</vt:i4>
      </vt:variant>
      <vt:variant>
        <vt:lpstr>Slide Titles</vt:lpstr>
      </vt:variant>
      <vt:variant>
        <vt:i4>230</vt:i4>
      </vt:variant>
    </vt:vector>
  </HeadingPairs>
  <TitlesOfParts>
    <vt:vector size="231" baseType="lpstr">
      <vt:lpstr>Office Theme</vt:lpstr>
      <vt:lpstr>PowerPoint Presentation</vt:lpstr>
      <vt:lpstr>PowerPoint Presentation</vt:lpstr>
      <vt:lpstr>به نام خدا</vt:lpstr>
      <vt:lpstr>PowerPoint Presentation</vt:lpstr>
      <vt:lpstr>منابع</vt:lpstr>
      <vt:lpstr>ارزش یابی</vt:lpstr>
      <vt:lpstr>PowerPoint Presentation</vt:lpstr>
      <vt:lpstr>PowerPoint Presentation</vt:lpstr>
      <vt:lpstr>PowerPoint Presentation</vt:lpstr>
      <vt:lpstr>PowerPoint Presentation</vt:lpstr>
      <vt:lpstr>PowerPoint Presentation</vt:lpstr>
      <vt:lpstr>علل وقوع حوادث</vt:lpstr>
      <vt:lpstr>PowerPoint Presentation</vt:lpstr>
      <vt:lpstr>PowerPoint Presentation</vt:lpstr>
      <vt:lpstr>PowerPoint Presentation</vt:lpstr>
      <vt:lpstr>سيستم ارت وسايل برقي</vt:lpstr>
      <vt:lpstr>علائم هشدار دهنده</vt:lpstr>
      <vt:lpstr>PowerPoint Presentation</vt:lpstr>
      <vt:lpstr>اقدامات برای نجات شخص برق گرفته </vt:lpstr>
      <vt:lpstr>اقداماتي كه براي نجات شخص برق گرفته مي توان انجام داد عبارتست از </vt:lpstr>
      <vt:lpstr>PowerPoint Presentation</vt:lpstr>
      <vt:lpstr>PowerPoint Presentation</vt:lpstr>
      <vt:lpstr>وسایل و لوازم ایمنی در برق </vt:lpstr>
      <vt:lpstr>انرژی برق به آسانی قابل انتقال</vt:lpstr>
      <vt:lpstr>اهمیت وکاربرد برق در ماشینها وتاسیسات کشاورزی </vt:lpstr>
      <vt:lpstr>PowerPoint Presentation</vt:lpstr>
      <vt:lpstr>PowerPoint Presentation</vt:lpstr>
      <vt:lpstr>انرژی های نو</vt:lpstr>
      <vt:lpstr>PowerPoint Presentation</vt:lpstr>
      <vt:lpstr>جریان الکتریسیته یا برق چیست؟ </vt:lpstr>
      <vt:lpstr>PowerPoint Presentation</vt:lpstr>
      <vt:lpstr>به طور کلی چهار قاعده فیزیکیِ پایه در برق عبارتند از</vt:lpstr>
      <vt:lpstr> یکای اندازه گیری ولتاژ ولت  (V)  است یکای اندازه گیری جریان آمپر (  (A است یکای اندازه گیری مقاومت اهم  (Ω ) است یکای اندازه گیری توان وات  ((W   است </vt:lpstr>
      <vt:lpstr>برق به دو روش تولید می شود: مستقیم (DC Current ) و متناوب AC Current))</vt:lpstr>
      <vt:lpstr>توان الکتریکی چیست و چه مفهومی دارد؟ </vt:lpstr>
      <vt:lpstr>ابزارها ولوازم مورد استفاده در برق تک فاز و سه فاز </vt:lpstr>
      <vt:lpstr>PowerPoint Presentation</vt:lpstr>
      <vt:lpstr>PowerPoint Presentation</vt:lpstr>
      <vt:lpstr>ابزارهای اندازه گیری ولت متر،آمپرمتر، آهم مترو... </vt:lpstr>
      <vt:lpstr>انواع بست واتصالات</vt:lpstr>
      <vt:lpstr>انواع کابلشو ورابط</vt:lpstr>
      <vt:lpstr>انواع ترمینال وگلند</vt:lpstr>
      <vt:lpstr>انواع بست کمربندی وریل</vt:lpstr>
      <vt:lpstr>سسسسسسسسس</vt:lpstr>
      <vt:lpstr>PowerPoint Presentation</vt:lpstr>
      <vt:lpstr>PowerPoint Presentation</vt:lpstr>
      <vt:lpstr>PowerPoint Presentation</vt:lpstr>
      <vt:lpstr>PowerPoint Presentation</vt:lpstr>
      <vt:lpstr>مثال</vt:lpstr>
      <vt:lpstr>مثال</vt:lpstr>
      <vt:lpstr>مفصل بندی</vt:lpstr>
      <vt:lpstr>انواع مفصل حرارتی</vt:lpstr>
      <vt:lpstr>مفصل رزینی</vt:lpstr>
      <vt:lpstr>طریقه کابل کشی در کانال</vt:lpstr>
      <vt:lpstr>PowerPoint Presentation</vt:lpstr>
      <vt:lpstr>کابل کشی </vt:lpstr>
      <vt:lpstr>جدول سایز کابل وگلند</vt:lpstr>
      <vt:lpstr>انواع سرپیچ وپریزها ودوشاخ</vt:lpstr>
      <vt:lpstr>پریزها</vt:lpstr>
      <vt:lpstr>فیوز</vt:lpstr>
      <vt:lpstr>انواع فیوزها</vt:lpstr>
      <vt:lpstr>فیوز کات اوت</vt:lpstr>
      <vt:lpstr>کنتاکتور(کلید مغناطیسی)</vt:lpstr>
      <vt:lpstr>کنتاکتوروبی متال</vt:lpstr>
      <vt:lpstr>رله ها</vt:lpstr>
      <vt:lpstr>علائم اختصاری</vt:lpstr>
      <vt:lpstr>PowerPoint Presentation</vt:lpstr>
      <vt:lpstr>تعریف ولت متر</vt:lpstr>
      <vt:lpstr>PowerPoint Presentation</vt:lpstr>
      <vt:lpstr>PowerPoint Presentation</vt:lpstr>
      <vt:lpstr>تعریف آمپرمتر </vt:lpstr>
      <vt:lpstr>PowerPoint Presentation</vt:lpstr>
      <vt:lpstr>PowerPoint Presentation</vt:lpstr>
      <vt:lpstr>اهم متر Ohmmeter چیست؟ </vt:lpstr>
      <vt:lpstr>PowerPoint Presentation</vt:lpstr>
      <vt:lpstr>  سیستم اس آی System International  </vt:lpstr>
      <vt:lpstr>جریان الکتریکی  Electric current</vt:lpstr>
      <vt:lpstr>PowerPoint Presentation</vt:lpstr>
      <vt:lpstr>واحد بار الکتریکی: واحد بارالکتریکی کولمب است که علامت آن C  می باشد</vt:lpstr>
      <vt:lpstr>ولتاژ VOLATGE</vt:lpstr>
      <vt:lpstr>ولتاژ       VOLTAGE</vt:lpstr>
      <vt:lpstr>PowerPoint Presentation</vt:lpstr>
      <vt:lpstr> منبع ولتاژ                                                      The  Voltage Source </vt:lpstr>
      <vt:lpstr>تعریف قانون اهم           DEFINITION OF OHM`S LAW </vt:lpstr>
      <vt:lpstr>PowerPoint Presentation</vt:lpstr>
      <vt:lpstr>PowerPoint Presentation</vt:lpstr>
      <vt:lpstr>PowerPoint Presentation</vt:lpstr>
      <vt:lpstr>  مقدار مقاومت RESISTANC                                                                           </vt:lpstr>
      <vt:lpstr>کندوکتانس Conductance                    </vt:lpstr>
      <vt:lpstr>  انواع مقاومت هاTYPES OF RESISTORS                                               </vt:lpstr>
      <vt:lpstr>PowerPoint Presentation</vt:lpstr>
      <vt:lpstr>مقاومت های متغییر</vt:lpstr>
      <vt:lpstr>PowerPoint Presentation</vt:lpstr>
      <vt:lpstr>PowerPoint Presentation</vt:lpstr>
      <vt:lpstr>PowerPoint Presentation</vt:lpstr>
      <vt:lpstr>مدارهای مقاومتی سری</vt:lpstr>
      <vt:lpstr>مدارهای مقاومت موازی</vt:lpstr>
      <vt:lpstr>مدارهای مقاومت مختلط </vt:lpstr>
      <vt:lpstr>مثال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انرژی  - توان</vt:lpstr>
      <vt:lpstr>مثال</vt:lpstr>
      <vt:lpstr>محاسبات توان</vt:lpstr>
      <vt:lpstr> فرکانس Freguency                                                                            </vt:lpstr>
      <vt:lpstr>PowerPoint Presentation</vt:lpstr>
      <vt:lpstr>PowerPoint Presentation</vt:lpstr>
      <vt:lpstr>PowerPoint Presentation</vt:lpstr>
      <vt:lpstr>فرکانس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سلف ها</vt:lpstr>
      <vt:lpstr>PowerPoint Presentation</vt:lpstr>
      <vt:lpstr>PowerPoint Presentation</vt:lpstr>
      <vt:lpstr>PowerPoint Presentation</vt:lpstr>
      <vt:lpstr>PowerPoint Presentation</vt:lpstr>
      <vt:lpstr>خازن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ترانسفورماتورها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مدارتک پل ودوپل</vt:lpstr>
      <vt:lpstr>مدارتبدیل</vt:lpstr>
      <vt:lpstr>مدار تبدیل</vt:lpstr>
      <vt:lpstr>مداراز چند نقطه</vt:lpstr>
      <vt:lpstr>مدار چند نقطعه ای</vt:lpstr>
      <vt:lpstr>ماشین های الکتریکی</vt:lpstr>
      <vt:lpstr>ژانراتورها یا مولدها(G )</vt:lpstr>
      <vt:lpstr>  الکتروموتور یا موتور الکتریکی چیست ؟ Electric Motor </vt:lpstr>
      <vt:lpstr> الکتروموتور یا موتور الکتریکی Electric Motor </vt:lpstr>
      <vt:lpstr>الکترو موتورو ترانسفورماتور</vt:lpstr>
      <vt:lpstr>ژنراتور G</vt:lpstr>
      <vt:lpstr>اجزای تشکیل دهنده الکتروموتور</vt:lpstr>
      <vt:lpstr>پلاک خوانی الکتروموتور</vt:lpstr>
      <vt:lpstr>سیستم های چند فازه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ژنراتور یا آلترناتور چیست ؟ </vt:lpstr>
      <vt:lpstr>استاتور قسمت ثابت ژنراتور است. اجزای استاتور دو بخش است که بخش اول یک هسته بصورت شیار دار است و بخش دوم سیم پیچی است که درون شیارهای هسته پیچیده شده است</vt:lpstr>
      <vt:lpstr>روتوریک سیم پیچ است که بصورت دورانی یا چرخشی عمل می‌کند و هنگامی که در درون استاتور میچرخد باعث ایجاد میدان مغاطیسی می‌شود</vt:lpstr>
      <vt:lpstr>PowerPoint Presentation</vt:lpstr>
      <vt:lpstr>تابلو برق چیست؟</vt:lpstr>
      <vt:lpstr>تابلوهای برق وسایر قطعات</vt:lpstr>
      <vt:lpstr>PowerPoint Presentation</vt:lpstr>
      <vt:lpstr>PowerPoint Presentation</vt:lpstr>
      <vt:lpstr>تابلوهای برق</vt:lpstr>
      <vt:lpstr>PowerPoint Presentation</vt:lpstr>
      <vt:lpstr>مدارفرمان استارت واستپ</vt:lpstr>
      <vt:lpstr>مدارفرمان تایمردار</vt:lpstr>
      <vt:lpstr>مدارفرمان وقدرت چپگرد وراستگرد</vt:lpstr>
      <vt:lpstr>PowerPoint Presentation</vt:lpstr>
      <vt:lpstr>مدارفرمان ستاره ومثلث دستی</vt:lpstr>
      <vt:lpstr>مدارفرمان وقدرت ستاره ومثلث اتومات</vt:lpstr>
      <vt:lpstr>باطری ها</vt:lpstr>
      <vt:lpstr>انواع باطری ها </vt:lpstr>
      <vt:lpstr>آمپر ساعت اسمی در باطری ها:</vt:lpstr>
      <vt:lpstr>PowerPoint Presentation</vt:lpstr>
      <vt:lpstr>موازی کردن باطری ها</vt:lpstr>
      <vt:lpstr>PowerPoint Presentation</vt:lpstr>
      <vt:lpstr>PowerPoint Presentation</vt:lpstr>
      <vt:lpstr>PowerPoint Presentation</vt:lpstr>
      <vt:lpstr>ترانس شارژر</vt:lpstr>
      <vt:lpstr>ترانس شارژر</vt:lpstr>
      <vt:lpstr>مدارات ماشین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Novin Pendar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SANAGOSTAR</dc:creator>
  <cp:lastModifiedBy>SANAGOSTAR</cp:lastModifiedBy>
  <cp:revision>164</cp:revision>
  <dcterms:created xsi:type="dcterms:W3CDTF">2020-02-24T19:59:35Z</dcterms:created>
  <dcterms:modified xsi:type="dcterms:W3CDTF">2020-04-02T19:41:13Z</dcterms:modified>
</cp:coreProperties>
</file>