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162"/>
  </p:notesMasterIdLst>
  <p:sldIdLst>
    <p:sldId id="497" r:id="rId2"/>
    <p:sldId id="498" r:id="rId3"/>
    <p:sldId id="495" r:id="rId4"/>
    <p:sldId id="257" r:id="rId5"/>
    <p:sldId id="259" r:id="rId6"/>
    <p:sldId id="260" r:id="rId7"/>
    <p:sldId id="268" r:id="rId8"/>
    <p:sldId id="269" r:id="rId9"/>
    <p:sldId id="281" r:id="rId10"/>
    <p:sldId id="267" r:id="rId11"/>
    <p:sldId id="270" r:id="rId12"/>
    <p:sldId id="271" r:id="rId13"/>
    <p:sldId id="272" r:id="rId14"/>
    <p:sldId id="275" r:id="rId15"/>
    <p:sldId id="276" r:id="rId16"/>
    <p:sldId id="277" r:id="rId17"/>
    <p:sldId id="278" r:id="rId18"/>
    <p:sldId id="279" r:id="rId19"/>
    <p:sldId id="283" r:id="rId20"/>
    <p:sldId id="282" r:id="rId21"/>
    <p:sldId id="289" r:id="rId22"/>
    <p:sldId id="284" r:id="rId23"/>
    <p:sldId id="285" r:id="rId24"/>
    <p:sldId id="287" r:id="rId25"/>
    <p:sldId id="291" r:id="rId26"/>
    <p:sldId id="292" r:id="rId27"/>
    <p:sldId id="293" r:id="rId28"/>
    <p:sldId id="302" r:id="rId29"/>
    <p:sldId id="305" r:id="rId30"/>
    <p:sldId id="306" r:id="rId31"/>
    <p:sldId id="307" r:id="rId32"/>
    <p:sldId id="295" r:id="rId33"/>
    <p:sldId id="296" r:id="rId34"/>
    <p:sldId id="300" r:id="rId35"/>
    <p:sldId id="301" r:id="rId36"/>
    <p:sldId id="303" r:id="rId37"/>
    <p:sldId id="311" r:id="rId38"/>
    <p:sldId id="312" r:id="rId39"/>
    <p:sldId id="313" r:id="rId40"/>
    <p:sldId id="314" r:id="rId41"/>
    <p:sldId id="315" r:id="rId42"/>
    <p:sldId id="310" r:id="rId43"/>
    <p:sldId id="316" r:id="rId44"/>
    <p:sldId id="317" r:id="rId45"/>
    <p:sldId id="320" r:id="rId46"/>
    <p:sldId id="321" r:id="rId47"/>
    <p:sldId id="308" r:id="rId48"/>
    <p:sldId id="331" r:id="rId49"/>
    <p:sldId id="332" r:id="rId50"/>
    <p:sldId id="324" r:id="rId51"/>
    <p:sldId id="325" r:id="rId52"/>
    <p:sldId id="329" r:id="rId53"/>
    <p:sldId id="333" r:id="rId54"/>
    <p:sldId id="334" r:id="rId55"/>
    <p:sldId id="335" r:id="rId56"/>
    <p:sldId id="336" r:id="rId57"/>
    <p:sldId id="341" r:id="rId58"/>
    <p:sldId id="342" r:id="rId59"/>
    <p:sldId id="343" r:id="rId60"/>
    <p:sldId id="345" r:id="rId61"/>
    <p:sldId id="350" r:id="rId62"/>
    <p:sldId id="347" r:id="rId63"/>
    <p:sldId id="349" r:id="rId64"/>
    <p:sldId id="408" r:id="rId65"/>
    <p:sldId id="398" r:id="rId66"/>
    <p:sldId id="399" r:id="rId67"/>
    <p:sldId id="400" r:id="rId68"/>
    <p:sldId id="410" r:id="rId69"/>
    <p:sldId id="411" r:id="rId70"/>
    <p:sldId id="355" r:id="rId71"/>
    <p:sldId id="356" r:id="rId72"/>
    <p:sldId id="377" r:id="rId73"/>
    <p:sldId id="357" r:id="rId74"/>
    <p:sldId id="378" r:id="rId75"/>
    <p:sldId id="358" r:id="rId76"/>
    <p:sldId id="359" r:id="rId77"/>
    <p:sldId id="353" r:id="rId78"/>
    <p:sldId id="379" r:id="rId79"/>
    <p:sldId id="360" r:id="rId80"/>
    <p:sldId id="380" r:id="rId81"/>
    <p:sldId id="361" r:id="rId82"/>
    <p:sldId id="381" r:id="rId83"/>
    <p:sldId id="362" r:id="rId84"/>
    <p:sldId id="382" r:id="rId85"/>
    <p:sldId id="363" r:id="rId86"/>
    <p:sldId id="364" r:id="rId87"/>
    <p:sldId id="365" r:id="rId88"/>
    <p:sldId id="366" r:id="rId89"/>
    <p:sldId id="367" r:id="rId90"/>
    <p:sldId id="383" r:id="rId91"/>
    <p:sldId id="369" r:id="rId92"/>
    <p:sldId id="368" r:id="rId93"/>
    <p:sldId id="375" r:id="rId94"/>
    <p:sldId id="374" r:id="rId95"/>
    <p:sldId id="373" r:id="rId96"/>
    <p:sldId id="376" r:id="rId97"/>
    <p:sldId id="384" r:id="rId98"/>
    <p:sldId id="385" r:id="rId99"/>
    <p:sldId id="386" r:id="rId100"/>
    <p:sldId id="387" r:id="rId101"/>
    <p:sldId id="388" r:id="rId102"/>
    <p:sldId id="389" r:id="rId103"/>
    <p:sldId id="390" r:id="rId104"/>
    <p:sldId id="391" r:id="rId105"/>
    <p:sldId id="392" r:id="rId106"/>
    <p:sldId id="393" r:id="rId107"/>
    <p:sldId id="464" r:id="rId108"/>
    <p:sldId id="417" r:id="rId109"/>
    <p:sldId id="422" r:id="rId110"/>
    <p:sldId id="416" r:id="rId111"/>
    <p:sldId id="425" r:id="rId112"/>
    <p:sldId id="465" r:id="rId113"/>
    <p:sldId id="436" r:id="rId114"/>
    <p:sldId id="435" r:id="rId115"/>
    <p:sldId id="466" r:id="rId116"/>
    <p:sldId id="433" r:id="rId117"/>
    <p:sldId id="467" r:id="rId118"/>
    <p:sldId id="432" r:id="rId119"/>
    <p:sldId id="471" r:id="rId120"/>
    <p:sldId id="468" r:id="rId121"/>
    <p:sldId id="469" r:id="rId122"/>
    <p:sldId id="423" r:id="rId123"/>
    <p:sldId id="438" r:id="rId124"/>
    <p:sldId id="470" r:id="rId125"/>
    <p:sldId id="448" r:id="rId126"/>
    <p:sldId id="430" r:id="rId127"/>
    <p:sldId id="473" r:id="rId128"/>
    <p:sldId id="472" r:id="rId129"/>
    <p:sldId id="474" r:id="rId130"/>
    <p:sldId id="477" r:id="rId131"/>
    <p:sldId id="475" r:id="rId132"/>
    <p:sldId id="426" r:id="rId133"/>
    <p:sldId id="478" r:id="rId134"/>
    <p:sldId id="427" r:id="rId135"/>
    <p:sldId id="443" r:id="rId136"/>
    <p:sldId id="480" r:id="rId137"/>
    <p:sldId id="481" r:id="rId138"/>
    <p:sldId id="479" r:id="rId139"/>
    <p:sldId id="482" r:id="rId140"/>
    <p:sldId id="437" r:id="rId141"/>
    <p:sldId id="485" r:id="rId142"/>
    <p:sldId id="484" r:id="rId143"/>
    <p:sldId id="428" r:id="rId144"/>
    <p:sldId id="483" r:id="rId145"/>
    <p:sldId id="486" r:id="rId146"/>
    <p:sldId id="490" r:id="rId147"/>
    <p:sldId id="445" r:id="rId148"/>
    <p:sldId id="487" r:id="rId149"/>
    <p:sldId id="489" r:id="rId150"/>
    <p:sldId id="453" r:id="rId151"/>
    <p:sldId id="451" r:id="rId152"/>
    <p:sldId id="447" r:id="rId153"/>
    <p:sldId id="457" r:id="rId154"/>
    <p:sldId id="491" r:id="rId155"/>
    <p:sldId id="458" r:id="rId156"/>
    <p:sldId id="450" r:id="rId157"/>
    <p:sldId id="492" r:id="rId158"/>
    <p:sldId id="456" r:id="rId159"/>
    <p:sldId id="493" r:id="rId160"/>
    <p:sldId id="496" r:id="rId161"/>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412" autoAdjust="0"/>
    <p:restoredTop sz="94671" autoAdjust="0"/>
  </p:normalViewPr>
  <p:slideViewPr>
    <p:cSldViewPr>
      <p:cViewPr varScale="1">
        <p:scale>
          <a:sx n="70" d="100"/>
          <a:sy n="70" d="100"/>
        </p:scale>
        <p:origin x="-1386"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theme" Target="theme/theme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EC0E7BD6-3058-48D3-BD04-79E74F9445D0}" type="datetimeFigureOut">
              <a:rPr lang="fa-IR" smtClean="0"/>
              <a:t>08/09/1441</a:t>
            </a:fld>
            <a:endParaRPr lang="fa-I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18DB11D8-60C9-463B-90A1-75D84C080F5D}" type="slidenum">
              <a:rPr lang="fa-IR" smtClean="0"/>
              <a:t>‹#›</a:t>
            </a:fld>
            <a:endParaRPr lang="fa-IR"/>
          </a:p>
        </p:txBody>
      </p:sp>
    </p:spTree>
    <p:extLst>
      <p:ext uri="{BB962C8B-B14F-4D97-AF65-F5344CB8AC3E}">
        <p14:creationId xmlns:p14="http://schemas.microsoft.com/office/powerpoint/2010/main" val="3671716351"/>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18DB11D8-60C9-463B-90A1-75D84C080F5D}" type="slidenum">
              <a:rPr lang="fa-IR" smtClean="0"/>
              <a:t>13</a:t>
            </a:fld>
            <a:endParaRPr lang="fa-IR"/>
          </a:p>
        </p:txBody>
      </p:sp>
    </p:spTree>
    <p:extLst>
      <p:ext uri="{BB962C8B-B14F-4D97-AF65-F5344CB8AC3E}">
        <p14:creationId xmlns:p14="http://schemas.microsoft.com/office/powerpoint/2010/main" val="2296810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18DB11D8-60C9-463B-90A1-75D84C080F5D}" type="slidenum">
              <a:rPr lang="fa-IR" smtClean="0"/>
              <a:t>65</a:t>
            </a:fld>
            <a:endParaRPr lang="fa-IR"/>
          </a:p>
        </p:txBody>
      </p:sp>
    </p:spTree>
    <p:extLst>
      <p:ext uri="{BB962C8B-B14F-4D97-AF65-F5344CB8AC3E}">
        <p14:creationId xmlns:p14="http://schemas.microsoft.com/office/powerpoint/2010/main" val="1078513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18DB11D8-60C9-463B-90A1-75D84C080F5D}" type="slidenum">
              <a:rPr lang="fa-IR" smtClean="0"/>
              <a:t>113</a:t>
            </a:fld>
            <a:endParaRPr lang="fa-IR"/>
          </a:p>
        </p:txBody>
      </p:sp>
    </p:spTree>
    <p:extLst>
      <p:ext uri="{BB962C8B-B14F-4D97-AF65-F5344CB8AC3E}">
        <p14:creationId xmlns:p14="http://schemas.microsoft.com/office/powerpoint/2010/main" val="1276431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07484386-6C84-4F6C-88B2-B5C44A62BBB5}" type="datetimeFigureOut">
              <a:rPr lang="fa-IR" smtClean="0"/>
              <a:t>08/09/1441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2E8289F6-F157-48E2-A395-E9CF548367EF}" type="slidenum">
              <a:rPr lang="fa-IR" smtClean="0"/>
              <a:t>‹#›</a:t>
            </a:fld>
            <a:endParaRPr lang="fa-IR"/>
          </a:p>
        </p:txBody>
      </p:sp>
    </p:spTree>
    <p:extLst>
      <p:ext uri="{BB962C8B-B14F-4D97-AF65-F5344CB8AC3E}">
        <p14:creationId xmlns:p14="http://schemas.microsoft.com/office/powerpoint/2010/main" val="3786378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07484386-6C84-4F6C-88B2-B5C44A62BBB5}" type="datetimeFigureOut">
              <a:rPr lang="fa-IR" smtClean="0"/>
              <a:t>08/09/1441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2E8289F6-F157-48E2-A395-E9CF548367EF}" type="slidenum">
              <a:rPr lang="fa-IR" smtClean="0"/>
              <a:t>‹#›</a:t>
            </a:fld>
            <a:endParaRPr lang="fa-IR"/>
          </a:p>
        </p:txBody>
      </p:sp>
    </p:spTree>
    <p:extLst>
      <p:ext uri="{BB962C8B-B14F-4D97-AF65-F5344CB8AC3E}">
        <p14:creationId xmlns:p14="http://schemas.microsoft.com/office/powerpoint/2010/main" val="3390857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07484386-6C84-4F6C-88B2-B5C44A62BBB5}" type="datetimeFigureOut">
              <a:rPr lang="fa-IR" smtClean="0"/>
              <a:t>08/09/1441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2E8289F6-F157-48E2-A395-E9CF548367EF}" type="slidenum">
              <a:rPr lang="fa-IR" smtClean="0"/>
              <a:t>‹#›</a:t>
            </a:fld>
            <a:endParaRPr lang="fa-IR"/>
          </a:p>
        </p:txBody>
      </p:sp>
    </p:spTree>
    <p:extLst>
      <p:ext uri="{BB962C8B-B14F-4D97-AF65-F5344CB8AC3E}">
        <p14:creationId xmlns:p14="http://schemas.microsoft.com/office/powerpoint/2010/main" val="3816094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07484386-6C84-4F6C-88B2-B5C44A62BBB5}" type="datetimeFigureOut">
              <a:rPr lang="fa-IR" smtClean="0"/>
              <a:t>08/09/1441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2E8289F6-F157-48E2-A395-E9CF548367EF}" type="slidenum">
              <a:rPr lang="fa-IR" smtClean="0"/>
              <a:t>‹#›</a:t>
            </a:fld>
            <a:endParaRPr lang="fa-IR"/>
          </a:p>
        </p:txBody>
      </p:sp>
    </p:spTree>
    <p:extLst>
      <p:ext uri="{BB962C8B-B14F-4D97-AF65-F5344CB8AC3E}">
        <p14:creationId xmlns:p14="http://schemas.microsoft.com/office/powerpoint/2010/main" val="3228309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484386-6C84-4F6C-88B2-B5C44A62BBB5}" type="datetimeFigureOut">
              <a:rPr lang="fa-IR" smtClean="0"/>
              <a:t>08/09/1441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2E8289F6-F157-48E2-A395-E9CF548367EF}" type="slidenum">
              <a:rPr lang="fa-IR" smtClean="0"/>
              <a:t>‹#›</a:t>
            </a:fld>
            <a:endParaRPr lang="fa-IR"/>
          </a:p>
        </p:txBody>
      </p:sp>
    </p:spTree>
    <p:extLst>
      <p:ext uri="{BB962C8B-B14F-4D97-AF65-F5344CB8AC3E}">
        <p14:creationId xmlns:p14="http://schemas.microsoft.com/office/powerpoint/2010/main" val="1959155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07484386-6C84-4F6C-88B2-B5C44A62BBB5}" type="datetimeFigureOut">
              <a:rPr lang="fa-IR" smtClean="0"/>
              <a:t>08/09/1441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2E8289F6-F157-48E2-A395-E9CF548367EF}" type="slidenum">
              <a:rPr lang="fa-IR" smtClean="0"/>
              <a:t>‹#›</a:t>
            </a:fld>
            <a:endParaRPr lang="fa-IR"/>
          </a:p>
        </p:txBody>
      </p:sp>
    </p:spTree>
    <p:extLst>
      <p:ext uri="{BB962C8B-B14F-4D97-AF65-F5344CB8AC3E}">
        <p14:creationId xmlns:p14="http://schemas.microsoft.com/office/powerpoint/2010/main" val="4092892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07484386-6C84-4F6C-88B2-B5C44A62BBB5}" type="datetimeFigureOut">
              <a:rPr lang="fa-IR" smtClean="0"/>
              <a:t>08/09/1441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2E8289F6-F157-48E2-A395-E9CF548367EF}" type="slidenum">
              <a:rPr lang="fa-IR" smtClean="0"/>
              <a:t>‹#›</a:t>
            </a:fld>
            <a:endParaRPr lang="fa-IR"/>
          </a:p>
        </p:txBody>
      </p:sp>
    </p:spTree>
    <p:extLst>
      <p:ext uri="{BB962C8B-B14F-4D97-AF65-F5344CB8AC3E}">
        <p14:creationId xmlns:p14="http://schemas.microsoft.com/office/powerpoint/2010/main" val="2563430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07484386-6C84-4F6C-88B2-B5C44A62BBB5}" type="datetimeFigureOut">
              <a:rPr lang="fa-IR" smtClean="0"/>
              <a:t>08/09/1441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2E8289F6-F157-48E2-A395-E9CF548367EF}" type="slidenum">
              <a:rPr lang="fa-IR" smtClean="0"/>
              <a:t>‹#›</a:t>
            </a:fld>
            <a:endParaRPr lang="fa-IR"/>
          </a:p>
        </p:txBody>
      </p:sp>
    </p:spTree>
    <p:extLst>
      <p:ext uri="{BB962C8B-B14F-4D97-AF65-F5344CB8AC3E}">
        <p14:creationId xmlns:p14="http://schemas.microsoft.com/office/powerpoint/2010/main" val="2544389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484386-6C84-4F6C-88B2-B5C44A62BBB5}" type="datetimeFigureOut">
              <a:rPr lang="fa-IR" smtClean="0"/>
              <a:t>08/09/1441</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2E8289F6-F157-48E2-A395-E9CF548367EF}" type="slidenum">
              <a:rPr lang="fa-IR" smtClean="0"/>
              <a:t>‹#›</a:t>
            </a:fld>
            <a:endParaRPr lang="fa-IR"/>
          </a:p>
        </p:txBody>
      </p:sp>
    </p:spTree>
    <p:extLst>
      <p:ext uri="{BB962C8B-B14F-4D97-AF65-F5344CB8AC3E}">
        <p14:creationId xmlns:p14="http://schemas.microsoft.com/office/powerpoint/2010/main" val="460700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484386-6C84-4F6C-88B2-B5C44A62BBB5}" type="datetimeFigureOut">
              <a:rPr lang="fa-IR" smtClean="0"/>
              <a:t>08/09/1441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2E8289F6-F157-48E2-A395-E9CF548367EF}" type="slidenum">
              <a:rPr lang="fa-IR" smtClean="0"/>
              <a:t>‹#›</a:t>
            </a:fld>
            <a:endParaRPr lang="fa-IR"/>
          </a:p>
        </p:txBody>
      </p:sp>
    </p:spTree>
    <p:extLst>
      <p:ext uri="{BB962C8B-B14F-4D97-AF65-F5344CB8AC3E}">
        <p14:creationId xmlns:p14="http://schemas.microsoft.com/office/powerpoint/2010/main" val="2274809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484386-6C84-4F6C-88B2-B5C44A62BBB5}" type="datetimeFigureOut">
              <a:rPr lang="fa-IR" smtClean="0"/>
              <a:t>08/09/1441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2E8289F6-F157-48E2-A395-E9CF548367EF}" type="slidenum">
              <a:rPr lang="fa-IR" smtClean="0"/>
              <a:t>‹#›</a:t>
            </a:fld>
            <a:endParaRPr lang="fa-IR"/>
          </a:p>
        </p:txBody>
      </p:sp>
    </p:spTree>
    <p:extLst>
      <p:ext uri="{BB962C8B-B14F-4D97-AF65-F5344CB8AC3E}">
        <p14:creationId xmlns:p14="http://schemas.microsoft.com/office/powerpoint/2010/main" val="2395856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07484386-6C84-4F6C-88B2-B5C44A62BBB5}" type="datetimeFigureOut">
              <a:rPr lang="fa-IR" smtClean="0"/>
              <a:t>08/09/1441</a:t>
            </a:fld>
            <a:endParaRPr lang="fa-I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2E8289F6-F157-48E2-A395-E9CF548367EF}" type="slidenum">
              <a:rPr lang="fa-IR" smtClean="0"/>
              <a:t>‹#›</a:t>
            </a:fld>
            <a:endParaRPr lang="fa-IR"/>
          </a:p>
        </p:txBody>
      </p:sp>
    </p:spTree>
    <p:extLst>
      <p:ext uri="{BB962C8B-B14F-4D97-AF65-F5344CB8AC3E}">
        <p14:creationId xmlns:p14="http://schemas.microsoft.com/office/powerpoint/2010/main" val="42777663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100.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gif"/><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10.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hyperlink" Target="https://namatek.com/%D8%B3%DB%8C%D8%B3%D8%AA%D9%85-%D8%B1%D9%84%D9%87/" TargetMode="External"/><Relationship Id="rId1" Type="http://schemas.openxmlformats.org/officeDocument/2006/relationships/slideLayout" Target="../slideLayouts/slideLayout2.xml"/><Relationship Id="rId4" Type="http://schemas.openxmlformats.org/officeDocument/2006/relationships/image" Target="../media/image148.jpeg"/></Relationships>
</file>

<file path=ppt/slides/_rels/slide113.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1.jpeg"/><Relationship Id="rId4" Type="http://schemas.openxmlformats.org/officeDocument/2006/relationships/image" Target="../media/image150.jpeg"/></Relationships>
</file>

<file path=ppt/slides/_rels/slide114.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hyperlink" Target="https://www.famcocorp.com/uploads/product/Automation/Industrial-Relay/Industrial-Relay-Group.jpg" TargetMode="Externa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2.xml"/><Relationship Id="rId6" Type="http://schemas.openxmlformats.org/officeDocument/2006/relationships/image" Target="../media/image161.jpeg"/><Relationship Id="rId5" Type="http://schemas.openxmlformats.org/officeDocument/2006/relationships/image" Target="../media/image160.jpeg"/><Relationship Id="rId4" Type="http://schemas.openxmlformats.org/officeDocument/2006/relationships/image" Target="../media/image159.jpeg"/></Relationships>
</file>

<file path=ppt/slides/_rels/slide118.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2.xml"/><Relationship Id="rId5" Type="http://schemas.openxmlformats.org/officeDocument/2006/relationships/image" Target="../media/image165.gif"/><Relationship Id="rId4" Type="http://schemas.openxmlformats.org/officeDocument/2006/relationships/image" Target="../media/image164.jpeg"/></Relationships>
</file>

<file path=ppt/slides/_rels/slide119.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jpeg"/><Relationship Id="rId1" Type="http://schemas.openxmlformats.org/officeDocument/2006/relationships/slideLayout" Target="../slideLayouts/slideLayout2.xml"/><Relationship Id="rId4" Type="http://schemas.openxmlformats.org/officeDocument/2006/relationships/image" Target="../media/image168.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20.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hyperlink" Target="https://namatek.com/%DA%A9%D8%A7%D8%B1%D8%A8%D8%B1%D8%AF-%D9%81%DB%8C%D9%88%D8%B2/" TargetMode="External"/><Relationship Id="rId1" Type="http://schemas.openxmlformats.org/officeDocument/2006/relationships/slideLayout" Target="../slideLayouts/slideLayout2.xml"/><Relationship Id="rId4" Type="http://schemas.openxmlformats.org/officeDocument/2006/relationships/image" Target="../media/image172.jpeg"/></Relationships>
</file>

<file path=ppt/slides/_rels/slide123.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jpeg"/><Relationship Id="rId1" Type="http://schemas.openxmlformats.org/officeDocument/2006/relationships/slideLayout" Target="../slideLayouts/slideLayout2.xml"/><Relationship Id="rId4" Type="http://schemas.openxmlformats.org/officeDocument/2006/relationships/image" Target="../media/image176.jpeg"/></Relationships>
</file>

<file path=ppt/slides/_rels/slide125.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eg"/><Relationship Id="rId1" Type="http://schemas.openxmlformats.org/officeDocument/2006/relationships/slideLayout" Target="../slideLayouts/slideLayout2.xml"/><Relationship Id="rId6" Type="http://schemas.openxmlformats.org/officeDocument/2006/relationships/image" Target="../media/image184.png"/><Relationship Id="rId5" Type="http://schemas.openxmlformats.org/officeDocument/2006/relationships/image" Target="../media/image183.jpeg"/><Relationship Id="rId4" Type="http://schemas.openxmlformats.org/officeDocument/2006/relationships/image" Target="../media/image182.jpeg"/></Relationships>
</file>

<file path=ppt/slides/_rels/slide129.xml.rels><?xml version="1.0" encoding="UTF-8" standalone="yes"?>
<Relationships xmlns="http://schemas.openxmlformats.org/package/2006/relationships"><Relationship Id="rId8" Type="http://schemas.openxmlformats.org/officeDocument/2006/relationships/image" Target="../media/image191.jpeg"/><Relationship Id="rId3" Type="http://schemas.openxmlformats.org/officeDocument/2006/relationships/image" Target="../media/image186.jpeg"/><Relationship Id="rId7" Type="http://schemas.openxmlformats.org/officeDocument/2006/relationships/image" Target="../media/image190.jpeg"/><Relationship Id="rId2" Type="http://schemas.openxmlformats.org/officeDocument/2006/relationships/image" Target="../media/image185.jpeg"/><Relationship Id="rId1" Type="http://schemas.openxmlformats.org/officeDocument/2006/relationships/slideLayout" Target="../slideLayouts/slideLayout2.xml"/><Relationship Id="rId6" Type="http://schemas.openxmlformats.org/officeDocument/2006/relationships/image" Target="../media/image189.jpeg"/><Relationship Id="rId5" Type="http://schemas.openxmlformats.org/officeDocument/2006/relationships/image" Target="../media/image188.jpeg"/><Relationship Id="rId4" Type="http://schemas.openxmlformats.org/officeDocument/2006/relationships/image" Target="../media/image187.jpe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8.gif"/></Relationships>
</file>

<file path=ppt/slides/_rels/slide130.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jpeg"/><Relationship Id="rId1" Type="http://schemas.openxmlformats.org/officeDocument/2006/relationships/slideLayout" Target="../slideLayouts/slideLayout2.xml"/><Relationship Id="rId4" Type="http://schemas.openxmlformats.org/officeDocument/2006/relationships/image" Target="../media/image194.jpeg"/></Relationships>
</file>

<file path=ppt/slides/_rels/slide131.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95.jpeg"/><Relationship Id="rId1" Type="http://schemas.openxmlformats.org/officeDocument/2006/relationships/slideLayout" Target="../slideLayouts/slideLayout2.xml"/><Relationship Id="rId5" Type="http://schemas.openxmlformats.org/officeDocument/2006/relationships/image" Target="../media/image198.jpeg"/><Relationship Id="rId4" Type="http://schemas.openxmlformats.org/officeDocument/2006/relationships/image" Target="../media/image197.jpe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9.jpeg"/><Relationship Id="rId1" Type="http://schemas.openxmlformats.org/officeDocument/2006/relationships/slideLayout" Target="../slideLayouts/slideLayout2.xml"/><Relationship Id="rId6" Type="http://schemas.openxmlformats.org/officeDocument/2006/relationships/image" Target="../media/image203.png"/><Relationship Id="rId5" Type="http://schemas.openxmlformats.org/officeDocument/2006/relationships/image" Target="../media/image202.png"/><Relationship Id="rId4" Type="http://schemas.openxmlformats.org/officeDocument/2006/relationships/image" Target="../media/image201.png"/></Relationships>
</file>

<file path=ppt/slides/_rels/slide135.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hyperlink" Target="https://khodrosoft.com/automotive/general-articles/vehicle-obd-code/" TargetMode="External"/><Relationship Id="rId2" Type="http://schemas.openxmlformats.org/officeDocument/2006/relationships/hyperlink" Target="https://khodrosoft.com/general-articles/vehicle-obd-code" TargetMode="Externa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hyperlink" Target="http://fanavarandp.com/tag/fuel-injection/" TargetMode="Externa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hyperlink" Target="http://fanavarandp.com/%d8%a7%d9%86%d9%88%d8%a7%d8%b9-%d8%b3%db%8c%d8%b3%d8%aa%d9%85-%d9%87%d8%a7%db%8c-%d8%b3%d9%88%d8%ae%d8%aa-%d8%b1%d8%b3%d8%a7%d9%86%db%8c-%d8%b1%d9%88%d8%b4%d9%87%d8%a7%db%8c-%d9%be%d8%a7%d8%b4/" TargetMode="Externa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image" Target="../media/image211.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image" Target="../media/image216.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222.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224.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225.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227.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23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slideLayout" Target="../slideLayouts/slideLayout1.xml"/><Relationship Id="rId1" Type="http://schemas.openxmlformats.org/officeDocument/2006/relationships/audio" Target="file:///C:\Documents%20and%20Settings\rayan\My%20Documents\NOCTRN10.MP3" TargetMode="Externa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3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alipa.ir/wp-content/uploads/2019/11/Untitled-33.png" TargetMode="Externa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hyperlink" Target="https://alipa.ir/wp-content/uploads/2019/11/Untitled-32.pn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4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5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5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5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6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hyperlink" Target="https://carayadak.com/%d8%af%d8%b3%d8%aa%da%af%d8%a7%d9%87-%d8%af%db%8c%d8%a7%da%af/"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hyperlink" Target="https://carayadak.com/%d8%af%d8%b3%d8%aa%da%af%d8%a7%d9%87-%d8%af%db%8c%d8%a7%da%af/" TargetMode="External"/><Relationship Id="rId1" Type="http://schemas.openxmlformats.org/officeDocument/2006/relationships/slideLayout" Target="../slideLayouts/slideLayout2.xml"/><Relationship Id="rId4" Type="http://schemas.openxmlformats.org/officeDocument/2006/relationships/image" Target="../media/image106.jpeg"/></Relationships>
</file>

<file path=ppt/slides/_rels/slide64.xml.rels><?xml version="1.0" encoding="UTF-8" standalone="yes"?>
<Relationships xmlns="http://schemas.openxmlformats.org/package/2006/relationships"><Relationship Id="rId3" Type="http://schemas.openxmlformats.org/officeDocument/2006/relationships/image" Target="../media/image107.jpeg"/><Relationship Id="rId7" Type="http://schemas.openxmlformats.org/officeDocument/2006/relationships/image" Target="../media/image111.jpeg"/><Relationship Id="rId2" Type="http://schemas.openxmlformats.org/officeDocument/2006/relationships/hyperlink" Target="http://hyetco.com/wp-content/uploads/2019/06/%D9%BE%D9%86%D9%84.jpg" TargetMode="Externa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jpeg"/><Relationship Id="rId4" Type="http://schemas.openxmlformats.org/officeDocument/2006/relationships/image" Target="../media/image108.jpeg"/></Relationships>
</file>

<file path=ppt/slides/_rels/slide65.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hyperlink" Target="http://hyetco.com/wp-content/uploads/2019/06/2-1.png" TargetMode="External"/><Relationship Id="rId7" Type="http://schemas.openxmlformats.org/officeDocument/2006/relationships/hyperlink" Target="http://hyetco.com/wp-content/uploads/2019/06/4-1.pn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hyperlink" Target="http://hyetco.com/wp-content/uploads/2019/06/3-1.png" TargetMode="External"/><Relationship Id="rId10" Type="http://schemas.openxmlformats.org/officeDocument/2006/relationships/image" Target="../media/image115.png"/><Relationship Id="rId4" Type="http://schemas.openxmlformats.org/officeDocument/2006/relationships/image" Target="../media/image112.png"/><Relationship Id="rId9" Type="http://schemas.openxmlformats.org/officeDocument/2006/relationships/hyperlink" Target="http://hyetco.com/wp-content/uploads/2019/06/1-1.png"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18.png"/><Relationship Id="rId2" Type="http://schemas.openxmlformats.org/officeDocument/2006/relationships/hyperlink" Target="http://hyetco.com/wp-content/uploads/2019/06/5-1.png" TargetMode="External"/><Relationship Id="rId1" Type="http://schemas.openxmlformats.org/officeDocument/2006/relationships/slideLayout" Target="../slideLayouts/slideLayout2.xml"/><Relationship Id="rId6" Type="http://schemas.openxmlformats.org/officeDocument/2006/relationships/hyperlink" Target="http://hyetco.com/wp-content/uploads/2019/06/13-1.png" TargetMode="External"/><Relationship Id="rId5" Type="http://schemas.openxmlformats.org/officeDocument/2006/relationships/image" Target="../media/image117.png"/><Relationship Id="rId4" Type="http://schemas.openxmlformats.org/officeDocument/2006/relationships/hyperlink" Target="http://hyetco.com/wp-content/uploads/2019/06/6-1.png"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hyperlink" Target="http://hyetco.com/wp-content/uploads/2019/06/15-1.png" TargetMode="External"/><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hyperlink" Target="http://hyetco.com/wp-content/uploads/2019/06/20-1.png"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bayanbox.ir/view/5752870556199253801/PicsArt-1438351346034.jpg" TargetMode="External"/><Relationship Id="rId2" Type="http://schemas.openxmlformats.org/officeDocument/2006/relationships/hyperlink" Target="http://autoelectrical.blog.ir/1394/05/09/%D9%86%D8%B4%D8%A7%D9%86-%D8%AF%D9%87%D9%86%D8%AF%D9%87-%D8%AF%D8%B1%D8%AC%D9%87-%D8%A8%D9%86%D8%B2%DB%8C%D9%86-%D8%A8%DB%8C-%D9%85%D8%AA%D8%A7%D9%84%DB%8C" TargetMode="External"/><Relationship Id="rId1" Type="http://schemas.openxmlformats.org/officeDocument/2006/relationships/slideLayout" Target="../slideLayouts/slideLayout2.xml"/><Relationship Id="rId6" Type="http://schemas.openxmlformats.org/officeDocument/2006/relationships/image" Target="../media/image122.jpeg"/><Relationship Id="rId5" Type="http://schemas.openxmlformats.org/officeDocument/2006/relationships/hyperlink" Target="http://bayanbox.ir/view/1592715253089872227/PicsArt-1438351302374.jpg" TargetMode="External"/><Relationship Id="rId4" Type="http://schemas.openxmlformats.org/officeDocument/2006/relationships/image" Target="../media/image121.jpeg"/></Relationships>
</file>

<file path=ppt/slides/_rels/slide69.xml.rels><?xml version="1.0" encoding="UTF-8" standalone="yes"?>
<Relationships xmlns="http://schemas.openxmlformats.org/package/2006/relationships"><Relationship Id="rId3" Type="http://schemas.openxmlformats.org/officeDocument/2006/relationships/hyperlink" Target="http://bayanbox.ir/view/794076047234834269/PicsArt-1437725651013.jpg" TargetMode="External"/><Relationship Id="rId2" Type="http://schemas.openxmlformats.org/officeDocument/2006/relationships/hyperlink" Target="http://autoelectrical.blog.ir/1394/05/02/%D9%86%D8%B4%D8%A7%D9%86-%D8%AF%D9%87%D9%86%D8%AF%D9%87-%D8%AF%D8%B1%D8%AC%D9%87-%D8%A7%D8%A8-%D8%A8%DB%8C-%D9%85%D8%AA%D8%A7%D9%84%DB%8C" TargetMode="External"/><Relationship Id="rId1" Type="http://schemas.openxmlformats.org/officeDocument/2006/relationships/slideLayout" Target="../slideLayouts/slideLayout2.xml"/><Relationship Id="rId4" Type="http://schemas.openxmlformats.org/officeDocument/2006/relationships/image" Target="../media/image12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hyperlink" Target="http://www.pishtazelectronic.com/course/%D8%A2%D9%85%D9%88%D8%B2%D8%B4-%D8%AA%D8%B9%D9%85%DB%8C%D8%B1%D8%A7%D8%AA-ECU-%D8%AA%D8%B1%DB%8C%D9%84%DB%8C-%D9%88-%D8%A7%D8%AA%D9%88%D8%A8%D9%88%D8%B3.aspx" TargetMode="External"/><Relationship Id="rId1" Type="http://schemas.openxmlformats.org/officeDocument/2006/relationships/slideLayout" Target="../slideLayouts/slideLayout2.xml"/><Relationship Id="rId6" Type="http://schemas.openxmlformats.org/officeDocument/2006/relationships/image" Target="../media/image129.jpeg"/><Relationship Id="rId5" Type="http://schemas.openxmlformats.org/officeDocument/2006/relationships/image" Target="../media/image128.png"/><Relationship Id="rId4" Type="http://schemas.openxmlformats.org/officeDocument/2006/relationships/image" Target="../media/image127.jpeg"/></Relationships>
</file>

<file path=ppt/slides/_rels/slide9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2.xml"/><Relationship Id="rId5" Type="http://schemas.openxmlformats.org/officeDocument/2006/relationships/image" Target="../media/image133.jpeg"/><Relationship Id="rId4" Type="http://schemas.openxmlformats.org/officeDocument/2006/relationships/image" Target="../media/image132.jpeg"/></Relationships>
</file>

<file path=ppt/slides/_rels/slide99.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286000" y="692696"/>
            <a:ext cx="4572000" cy="1477328"/>
          </a:xfrm>
          <a:prstGeom prst="rect">
            <a:avLst/>
          </a:prstGeom>
        </p:spPr>
        <p:txBody>
          <a:bodyPr>
            <a:spAutoFit/>
          </a:bodyPr>
          <a:lstStyle/>
          <a:p>
            <a:pPr algn="ctr"/>
            <a:r>
              <a:rPr lang="fa-IR" altLang="fa-IR" b="1" dirty="0">
                <a:solidFill>
                  <a:srgbClr val="FF0000"/>
                </a:solidFill>
              </a:rPr>
              <a:t>آموزشکده کشاورزی </a:t>
            </a:r>
            <a:r>
              <a:rPr lang="fa-IR" altLang="fa-IR" b="1" dirty="0" smtClean="0">
                <a:solidFill>
                  <a:srgbClr val="FF0000"/>
                </a:solidFill>
              </a:rPr>
              <a:t>سمنگان</a:t>
            </a:r>
            <a:r>
              <a:rPr lang="fa-IR" altLang="fa-IR" b="1" dirty="0">
                <a:solidFill>
                  <a:srgbClr val="FF0000"/>
                </a:solidFill>
              </a:rPr>
              <a:t/>
            </a:r>
            <a:br>
              <a:rPr lang="fa-IR" altLang="fa-IR" b="1" dirty="0">
                <a:solidFill>
                  <a:srgbClr val="FF0000"/>
                </a:solidFill>
              </a:rPr>
            </a:br>
            <a:r>
              <a:rPr lang="fa-IR" altLang="fa-IR" b="1" dirty="0">
                <a:solidFill>
                  <a:srgbClr val="FF0000"/>
                </a:solidFill>
              </a:rPr>
              <a:t>گردآورنده: </a:t>
            </a:r>
            <a:br>
              <a:rPr lang="fa-IR" altLang="fa-IR" b="1" dirty="0">
                <a:solidFill>
                  <a:srgbClr val="FF0000"/>
                </a:solidFill>
              </a:rPr>
            </a:br>
            <a:r>
              <a:rPr lang="fa-IR" altLang="fa-IR" b="1" dirty="0">
                <a:solidFill>
                  <a:srgbClr val="FF0000"/>
                </a:solidFill>
              </a:rPr>
              <a:t>رسول آقائی</a:t>
            </a:r>
          </a:p>
          <a:p>
            <a:pPr algn="ctr"/>
            <a:r>
              <a:rPr lang="fa-IR" altLang="fa-IR" b="1" dirty="0">
                <a:solidFill>
                  <a:srgbClr val="FF0000"/>
                </a:solidFill>
              </a:rPr>
              <a:t>کارشناس ارشد برق</a:t>
            </a:r>
            <a:br>
              <a:rPr lang="fa-IR" altLang="fa-IR" b="1" dirty="0">
                <a:solidFill>
                  <a:srgbClr val="FF0000"/>
                </a:solidFill>
              </a:rPr>
            </a:br>
            <a:endParaRPr lang="fa-IR" dirty="0">
              <a:solidFill>
                <a:srgbClr val="FF0000"/>
              </a:solidFill>
            </a:endParaRPr>
          </a:p>
        </p:txBody>
      </p:sp>
      <p:sp>
        <p:nvSpPr>
          <p:cNvPr id="5" name="Rectangle 4"/>
          <p:cNvSpPr/>
          <p:nvPr/>
        </p:nvSpPr>
        <p:spPr>
          <a:xfrm>
            <a:off x="990732" y="116632"/>
            <a:ext cx="7162538" cy="584775"/>
          </a:xfrm>
          <a:prstGeom prst="rect">
            <a:avLst/>
          </a:prstGeom>
        </p:spPr>
        <p:txBody>
          <a:bodyPr wrap="none">
            <a:spAutoFit/>
          </a:bodyPr>
          <a:lstStyle/>
          <a:p>
            <a:pPr algn="ctr"/>
            <a:r>
              <a:rPr lang="fa-IR" sz="3200" b="1" dirty="0">
                <a:solidFill>
                  <a:schemeClr val="bg1"/>
                </a:solidFill>
                <a:cs typeface="B Titr" panose="00000700000000000000" pitchFamily="2" charset="-78"/>
              </a:rPr>
              <a:t>درس الکترونیک کاربردی در ماشینهای </a:t>
            </a:r>
            <a:r>
              <a:rPr lang="fa-IR" sz="3200" b="1" dirty="0">
                <a:ln w="18415" cmpd="sng">
                  <a:solidFill>
                    <a:srgbClr val="FFFFFF"/>
                  </a:solidFill>
                  <a:prstDash val="solid"/>
                </a:ln>
                <a:solidFill>
                  <a:schemeClr val="bg1"/>
                </a:solidFill>
                <a:effectLst>
                  <a:outerShdw blurRad="63500" dir="3600000" algn="tl" rotWithShape="0">
                    <a:srgbClr val="000000">
                      <a:alpha val="70000"/>
                    </a:srgbClr>
                  </a:outerShdw>
                </a:effectLst>
                <a:cs typeface="B Titr" panose="00000700000000000000" pitchFamily="2" charset="-78"/>
              </a:rPr>
              <a:t>کشاورزی</a:t>
            </a:r>
            <a:endParaRPr lang="fa-IR" sz="3200" b="1" dirty="0">
              <a:solidFill>
                <a:schemeClr val="bg1"/>
              </a:solidFill>
              <a:cs typeface="B Titr" panose="00000700000000000000" pitchFamily="2" charset="-78"/>
            </a:endParaRPr>
          </a:p>
        </p:txBody>
      </p:sp>
    </p:spTree>
    <p:extLst>
      <p:ext uri="{BB962C8B-B14F-4D97-AF65-F5344CB8AC3E}">
        <p14:creationId xmlns:p14="http://schemas.microsoft.com/office/powerpoint/2010/main" val="22227845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dirty="0"/>
              <a:t>الکترونیک چیست؟</a:t>
            </a:r>
            <a:r>
              <a:rPr lang="en-US" dirty="0"/>
              <a:t/>
            </a:r>
            <a:br>
              <a:rPr lang="en-US" dirty="0"/>
            </a:br>
            <a:endParaRPr lang="fa-IR" dirty="0"/>
          </a:p>
        </p:txBody>
      </p:sp>
      <p:sp>
        <p:nvSpPr>
          <p:cNvPr id="3" name="Content Placeholder 2"/>
          <p:cNvSpPr>
            <a:spLocks noGrp="1"/>
          </p:cNvSpPr>
          <p:nvPr>
            <p:ph idx="1"/>
          </p:nvPr>
        </p:nvSpPr>
        <p:spPr>
          <a:xfrm>
            <a:off x="0" y="908720"/>
            <a:ext cx="9144000" cy="5949280"/>
          </a:xfrm>
        </p:spPr>
        <p:txBody>
          <a:bodyPr/>
          <a:lstStyle/>
          <a:p>
            <a:r>
              <a:rPr lang="fa-IR" dirty="0"/>
              <a:t>الکترونیک دانش مطالعه عبورجریان الکتریکی از مواد مختلف،مانند نیمه رساناها، مقاومت ها،القاگرها وخازن ها وآثار آن است.</a:t>
            </a:r>
            <a:endParaRPr lang="en-US" dirty="0"/>
          </a:p>
          <a:p>
            <a:r>
              <a:rPr lang="fa-IR" sz="2800" dirty="0"/>
              <a:t>طراحی وساخت مدارهای الکترونیکی برای حل مشکلات عملی، کاربرد در ساختمان، صنعت، مخابرات،کشاورزی، ماشین آلات و...</a:t>
            </a:r>
            <a:endParaRPr lang="en-US" sz="2800" dirty="0"/>
          </a:p>
          <a:p>
            <a:pPr marL="0" indent="0">
              <a:buNone/>
            </a:pPr>
            <a:endParaRPr lang="fa-IR" dirty="0"/>
          </a:p>
        </p:txBody>
      </p:sp>
      <p:pic>
        <p:nvPicPr>
          <p:cNvPr id="4" name="Picture 6" descr="D:\ایمنی\لوازم برق صنعتی\New folder\تردمیل-پاندا-80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3725" y="3573016"/>
            <a:ext cx="1980275" cy="32177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D:\ایمنی\لوازم برق صنعتی\New folder\jaxOIUjRSdJNUHQ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3717032"/>
            <a:ext cx="1368152" cy="31017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D:\ایمنی\لوازم برق صنعتی\New folder\plant-control-pane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928" y="3856401"/>
            <a:ext cx="1944216" cy="30542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D:\ایمنی\لوازم برق صنعتی\New folder\iran agri show 201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107" y="3821665"/>
            <a:ext cx="1728192" cy="30890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ایمنی\لوازم برق صنعتی\New folder\1338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7704" y="3821665"/>
            <a:ext cx="2016224" cy="308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6882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معرفی انواع ECUها"/>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132856"/>
            <a:ext cx="9144000" cy="4725144"/>
          </a:xfrm>
          <a:prstGeom prst="rect">
            <a:avLst/>
          </a:prstGeom>
          <a:noFill/>
          <a:ln>
            <a:noFill/>
          </a:ln>
        </p:spPr>
      </p:pic>
      <p:sp>
        <p:nvSpPr>
          <p:cNvPr id="3" name="Up Ribbon 2"/>
          <p:cNvSpPr/>
          <p:nvPr/>
        </p:nvSpPr>
        <p:spPr>
          <a:xfrm>
            <a:off x="0" y="0"/>
            <a:ext cx="9144000" cy="2060848"/>
          </a:xfrm>
          <a:prstGeom prst="ribbon2">
            <a:avLst/>
          </a:prstGeom>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fa-IR" sz="7200" dirty="0"/>
              <a:t>انواع </a:t>
            </a:r>
            <a:r>
              <a:rPr lang="en-US" sz="7200" dirty="0"/>
              <a:t>ECU</a:t>
            </a:r>
            <a:r>
              <a:rPr lang="fa-IR" sz="7200" dirty="0"/>
              <a:t>ها</a:t>
            </a:r>
          </a:p>
        </p:txBody>
      </p:sp>
    </p:spTree>
    <p:extLst>
      <p:ext uri="{BB962C8B-B14F-4D97-AF65-F5344CB8AC3E}">
        <p14:creationId xmlns:p14="http://schemas.microsoft.com/office/powerpoint/2010/main" val="296285537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356992"/>
            <a:ext cx="8229600" cy="3168352"/>
          </a:xfrm>
        </p:spPr>
        <p:txBody>
          <a:bodyPr/>
          <a:lstStyle/>
          <a:p>
            <a:pPr>
              <a:buFont typeface="Wingdings" panose="05000000000000000000" pitchFamily="2" charset="2"/>
              <a:buChar char="v"/>
            </a:pPr>
            <a:r>
              <a:rPr lang="en-US" dirty="0">
                <a:solidFill>
                  <a:srgbClr val="FF0000"/>
                </a:solidFill>
              </a:rPr>
              <a:t>ECU MM8P</a:t>
            </a:r>
            <a:br>
              <a:rPr lang="en-US" dirty="0">
                <a:solidFill>
                  <a:srgbClr val="FF0000"/>
                </a:solidFill>
              </a:rPr>
            </a:br>
            <a:r>
              <a:rPr lang="fa-IR" dirty="0">
                <a:solidFill>
                  <a:srgbClr val="FF0000"/>
                </a:solidFill>
              </a:rPr>
              <a:t>سمند مدل 80</a:t>
            </a:r>
            <a:r>
              <a:rPr lang="en-US" dirty="0">
                <a:solidFill>
                  <a:srgbClr val="FF0000"/>
                </a:solidFill>
              </a:rPr>
              <a:t/>
            </a:r>
            <a:br>
              <a:rPr lang="en-US" dirty="0">
                <a:solidFill>
                  <a:srgbClr val="FF0000"/>
                </a:solidFill>
              </a:rPr>
            </a:br>
            <a:r>
              <a:rPr lang="fa-IR" dirty="0">
                <a:solidFill>
                  <a:srgbClr val="FF0000"/>
                </a:solidFill>
              </a:rPr>
              <a:t>پارس و 405 مدل 79</a:t>
            </a:r>
            <a:r>
              <a:rPr lang="en-US" dirty="0">
                <a:solidFill>
                  <a:srgbClr val="FF0000"/>
                </a:solidFill>
              </a:rPr>
              <a:t/>
            </a:r>
            <a:br>
              <a:rPr lang="en-US" dirty="0">
                <a:solidFill>
                  <a:srgbClr val="FF0000"/>
                </a:solidFill>
              </a:rPr>
            </a:br>
            <a:r>
              <a:rPr lang="fa-IR" dirty="0">
                <a:solidFill>
                  <a:srgbClr val="FF0000"/>
                </a:solidFill>
              </a:rPr>
              <a:t>نکته: موتور مورد استفاده در این خودروها از نوع</a:t>
            </a:r>
            <a:r>
              <a:rPr lang="en-US" dirty="0">
                <a:solidFill>
                  <a:srgbClr val="FF0000"/>
                </a:solidFill>
              </a:rPr>
              <a:t> XU7 </a:t>
            </a:r>
            <a:r>
              <a:rPr lang="fa-IR" dirty="0">
                <a:solidFill>
                  <a:srgbClr val="FF0000"/>
                </a:solidFill>
              </a:rPr>
              <a:t>می باشد</a:t>
            </a:r>
            <a:r>
              <a:rPr lang="en-US" dirty="0">
                <a:solidFill>
                  <a:srgbClr val="FF0000"/>
                </a:solidFill>
              </a:rPr>
              <a:t>.</a:t>
            </a:r>
            <a:br>
              <a:rPr lang="en-US" dirty="0">
                <a:solidFill>
                  <a:srgbClr val="FF0000"/>
                </a:solidFill>
              </a:rPr>
            </a:br>
            <a:r>
              <a:rPr lang="fa-IR" dirty="0">
                <a:solidFill>
                  <a:srgbClr val="FF0000"/>
                </a:solidFill>
              </a:rPr>
              <a:t>این نوع</a:t>
            </a:r>
            <a:r>
              <a:rPr lang="en-US" dirty="0">
                <a:solidFill>
                  <a:srgbClr val="FF0000"/>
                </a:solidFill>
              </a:rPr>
              <a:t> ECU </a:t>
            </a:r>
            <a:r>
              <a:rPr lang="fa-IR" dirty="0">
                <a:solidFill>
                  <a:srgbClr val="FF0000"/>
                </a:solidFill>
              </a:rPr>
              <a:t>دارای یک کانکتور 35 پایه می باشد</a:t>
            </a:r>
            <a:r>
              <a:rPr lang="en-US" dirty="0">
                <a:solidFill>
                  <a:srgbClr val="FF0000"/>
                </a:solidFill>
              </a:rPr>
              <a:t>.</a:t>
            </a:r>
          </a:p>
          <a:p>
            <a:endParaRPr lang="fa-IR" dirty="0"/>
          </a:p>
        </p:txBody>
      </p:sp>
      <p:pic>
        <p:nvPicPr>
          <p:cNvPr id="4" name="Picture 3" descr="ECU MM8P"/>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056784" cy="3428999"/>
          </a:xfrm>
          <a:prstGeom prst="rect">
            <a:avLst/>
          </a:prstGeom>
          <a:noFill/>
          <a:ln>
            <a:noFill/>
          </a:ln>
        </p:spPr>
      </p:pic>
    </p:spTree>
    <p:extLst>
      <p:ext uri="{BB962C8B-B14F-4D97-AF65-F5344CB8AC3E}">
        <p14:creationId xmlns:p14="http://schemas.microsoft.com/office/powerpoint/2010/main" val="114487167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2808312"/>
          </a:xfrm>
        </p:spPr>
        <p:txBody>
          <a:bodyPr>
            <a:normAutofit fontScale="90000"/>
          </a:bodyPr>
          <a:lstStyle/>
          <a:p>
            <a:r>
              <a:rPr lang="en-US" sz="4000" dirty="0">
                <a:solidFill>
                  <a:srgbClr val="FF0000"/>
                </a:solidFill>
              </a:rPr>
              <a:t>ECU 6LPB</a:t>
            </a:r>
            <a:br>
              <a:rPr lang="en-US" sz="4000" dirty="0">
                <a:solidFill>
                  <a:srgbClr val="FF0000"/>
                </a:solidFill>
              </a:rPr>
            </a:br>
            <a:r>
              <a:rPr lang="fa-IR" sz="4000" dirty="0">
                <a:solidFill>
                  <a:srgbClr val="FF0000"/>
                </a:solidFill>
              </a:rPr>
              <a:t>پژو 407</a:t>
            </a:r>
            <a:r>
              <a:rPr lang="en-US" sz="4000" dirty="0">
                <a:solidFill>
                  <a:srgbClr val="FF0000"/>
                </a:solidFill>
              </a:rPr>
              <a:t/>
            </a:r>
            <a:br>
              <a:rPr lang="en-US" sz="4000" dirty="0">
                <a:solidFill>
                  <a:srgbClr val="FF0000"/>
                </a:solidFill>
              </a:rPr>
            </a:br>
            <a:r>
              <a:rPr lang="fa-IR" sz="4000" dirty="0">
                <a:solidFill>
                  <a:srgbClr val="FF0000"/>
                </a:solidFill>
              </a:rPr>
              <a:t>نکته: این نوع ایسیو دارای سه کانکتور 112 پایه می باشد</a:t>
            </a:r>
            <a:r>
              <a:rPr lang="en-US" dirty="0">
                <a:solidFill>
                  <a:srgbClr val="FF0000"/>
                </a:solidFill>
              </a:rPr>
              <a:t>.</a:t>
            </a:r>
            <a:r>
              <a:rPr lang="en-US" dirty="0"/>
              <a:t/>
            </a:r>
            <a:br>
              <a:rPr lang="en-US" dirty="0"/>
            </a:br>
            <a:endParaRPr lang="fa-IR" dirty="0"/>
          </a:p>
        </p:txBody>
      </p:sp>
      <p:pic>
        <p:nvPicPr>
          <p:cNvPr id="4" name="Content Placeholder 3" descr="ECU 6LPB"/>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2636912"/>
            <a:ext cx="7992888" cy="3960440"/>
          </a:xfrm>
          <a:prstGeom prst="rect">
            <a:avLst/>
          </a:prstGeom>
          <a:noFill/>
          <a:ln>
            <a:noFill/>
          </a:ln>
        </p:spPr>
      </p:pic>
    </p:spTree>
    <p:extLst>
      <p:ext uri="{BB962C8B-B14F-4D97-AF65-F5344CB8AC3E}">
        <p14:creationId xmlns:p14="http://schemas.microsoft.com/office/powerpoint/2010/main" val="291675915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717032"/>
            <a:ext cx="9144000" cy="3140968"/>
          </a:xfrm>
        </p:spPr>
        <p:txBody>
          <a:bodyPr>
            <a:normAutofit fontScale="77500" lnSpcReduction="20000"/>
          </a:bodyPr>
          <a:lstStyle/>
          <a:p>
            <a:pPr>
              <a:buFont typeface="Wingdings" panose="05000000000000000000" pitchFamily="2" charset="2"/>
              <a:buChar char="v"/>
            </a:pPr>
            <a:r>
              <a:rPr lang="en-US" dirty="0" smtClean="0">
                <a:solidFill>
                  <a:srgbClr val="FF0000"/>
                </a:solidFill>
              </a:rPr>
              <a:t>ECU </a:t>
            </a:r>
            <a:r>
              <a:rPr lang="en-US" dirty="0">
                <a:solidFill>
                  <a:srgbClr val="FF0000"/>
                </a:solidFill>
              </a:rPr>
              <a:t>SL96</a:t>
            </a:r>
            <a:r>
              <a:rPr lang="en-US" dirty="0"/>
              <a:t/>
            </a:r>
            <a:br>
              <a:rPr lang="en-US" dirty="0"/>
            </a:br>
            <a:r>
              <a:rPr lang="fa-IR" dirty="0"/>
              <a:t>سمند مدل 81 و 82</a:t>
            </a:r>
            <a:r>
              <a:rPr lang="en-US" dirty="0"/>
              <a:t/>
            </a:r>
            <a:br>
              <a:rPr lang="en-US" dirty="0"/>
            </a:br>
            <a:r>
              <a:rPr lang="fa-IR" dirty="0"/>
              <a:t>پارس و 405 مدل 81 و 82</a:t>
            </a:r>
            <a:r>
              <a:rPr lang="en-US" dirty="0"/>
              <a:t/>
            </a:r>
            <a:br>
              <a:rPr lang="en-US" dirty="0"/>
            </a:br>
            <a:r>
              <a:rPr lang="fa-IR" dirty="0"/>
              <a:t>پیکان مدل 82 و 83</a:t>
            </a:r>
            <a:r>
              <a:rPr lang="en-US" dirty="0"/>
              <a:t/>
            </a:r>
            <a:br>
              <a:rPr lang="en-US" dirty="0"/>
            </a:br>
            <a:r>
              <a:rPr lang="fa-IR" dirty="0"/>
              <a:t>آردی مدل 82 و 83</a:t>
            </a:r>
            <a:r>
              <a:rPr lang="en-US" dirty="0"/>
              <a:t/>
            </a:r>
            <a:br>
              <a:rPr lang="en-US" dirty="0"/>
            </a:br>
            <a:r>
              <a:rPr lang="fa-IR" dirty="0">
                <a:solidFill>
                  <a:srgbClr val="0070C0"/>
                </a:solidFill>
              </a:rPr>
              <a:t>نکته: بطور کلی می توان گفت از</a:t>
            </a:r>
            <a:r>
              <a:rPr lang="en-US" dirty="0">
                <a:solidFill>
                  <a:srgbClr val="0070C0"/>
                </a:solidFill>
              </a:rPr>
              <a:t> SL96 </a:t>
            </a:r>
            <a:r>
              <a:rPr lang="fa-IR" dirty="0">
                <a:solidFill>
                  <a:srgbClr val="0070C0"/>
                </a:solidFill>
              </a:rPr>
              <a:t>و محصولات قدیمی تولیدی سال های 80 تا 82 استفاده شده است</a:t>
            </a:r>
            <a:r>
              <a:rPr lang="en-US" dirty="0">
                <a:solidFill>
                  <a:srgbClr val="0070C0"/>
                </a:solidFill>
              </a:rPr>
              <a:t>.</a:t>
            </a:r>
            <a:r>
              <a:rPr lang="en-US" dirty="0"/>
              <a:t/>
            </a:r>
            <a:br>
              <a:rPr lang="en-US" dirty="0"/>
            </a:br>
            <a:r>
              <a:rPr lang="fa-IR" dirty="0"/>
              <a:t>برچسب آبی رنگ مورد استفاده در سمند، پارس و 405 می باشد</a:t>
            </a:r>
            <a:r>
              <a:rPr lang="en-US" dirty="0"/>
              <a:t>.</a:t>
            </a:r>
            <a:br>
              <a:rPr lang="en-US" dirty="0"/>
            </a:br>
            <a:r>
              <a:rPr lang="fa-IR" dirty="0"/>
              <a:t>برچسب صورتی رنگ مورد استفاده در پژو آردی می باشد</a:t>
            </a:r>
            <a:r>
              <a:rPr lang="en-US" dirty="0"/>
              <a:t>.</a:t>
            </a:r>
            <a:br>
              <a:rPr lang="en-US" dirty="0"/>
            </a:br>
            <a:r>
              <a:rPr lang="fa-IR" dirty="0"/>
              <a:t>برچسب سبز رنگ مورد استفاده در پیکان می باشد</a:t>
            </a:r>
          </a:p>
        </p:txBody>
      </p:sp>
      <p:pic>
        <p:nvPicPr>
          <p:cNvPr id="4" name="Picture 3" descr="ECU SL96"/>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368907" y="-2230477"/>
            <a:ext cx="3717032" cy="8177986"/>
          </a:xfrm>
          <a:prstGeom prst="rect">
            <a:avLst/>
          </a:prstGeom>
          <a:noFill/>
          <a:ln>
            <a:noFill/>
          </a:ln>
        </p:spPr>
      </p:pic>
    </p:spTree>
    <p:extLst>
      <p:ext uri="{BB962C8B-B14F-4D97-AF65-F5344CB8AC3E}">
        <p14:creationId xmlns:p14="http://schemas.microsoft.com/office/powerpoint/2010/main" val="214734385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pPr>
              <a:buFont typeface="Wingdings" panose="05000000000000000000" pitchFamily="2" charset="2"/>
              <a:buChar char="v"/>
            </a:pPr>
            <a:r>
              <a:rPr lang="en-US" dirty="0">
                <a:solidFill>
                  <a:srgbClr val="FF0000"/>
                </a:solidFill>
              </a:rPr>
              <a:t>ECU S2000-10</a:t>
            </a:r>
            <a:r>
              <a:rPr lang="en-US" dirty="0"/>
              <a:t/>
            </a:r>
            <a:br>
              <a:rPr lang="en-US" dirty="0"/>
            </a:br>
            <a:r>
              <a:rPr lang="fa-IR" sz="2800" dirty="0"/>
              <a:t>سمند مدل 82 و </a:t>
            </a:r>
            <a:r>
              <a:rPr lang="fa-IR" sz="2800" dirty="0" smtClean="0"/>
              <a:t>83</a:t>
            </a:r>
          </a:p>
          <a:p>
            <a:pPr marL="0" indent="0">
              <a:buNone/>
            </a:pPr>
            <a:r>
              <a:rPr lang="en-US" sz="2800" dirty="0"/>
              <a:t/>
            </a:r>
            <a:br>
              <a:rPr lang="en-US" sz="2800" dirty="0"/>
            </a:br>
            <a:r>
              <a:rPr lang="fa-IR" sz="2800" dirty="0"/>
              <a:t>پارس و 405 مدل 82 و </a:t>
            </a:r>
            <a:r>
              <a:rPr lang="fa-IR" sz="2800" dirty="0" smtClean="0"/>
              <a:t>83</a:t>
            </a:r>
          </a:p>
          <a:p>
            <a:pPr marL="0" indent="0">
              <a:buNone/>
            </a:pPr>
            <a:r>
              <a:rPr lang="en-US" sz="2800" dirty="0"/>
              <a:t/>
            </a:r>
            <a:br>
              <a:rPr lang="en-US" sz="2800" dirty="0"/>
            </a:br>
            <a:r>
              <a:rPr lang="fa-IR" sz="2800" dirty="0"/>
              <a:t>پراید مدل 82 و 83 با کد </a:t>
            </a:r>
            <a:r>
              <a:rPr lang="fa-IR" sz="2800" dirty="0" smtClean="0"/>
              <a:t>11000</a:t>
            </a:r>
          </a:p>
          <a:p>
            <a:pPr marL="0" indent="0">
              <a:buNone/>
            </a:pPr>
            <a:r>
              <a:rPr lang="en-US" sz="2800" dirty="0"/>
              <a:t/>
            </a:r>
            <a:br>
              <a:rPr lang="en-US" sz="2800" dirty="0"/>
            </a:br>
            <a:r>
              <a:rPr lang="fa-IR" sz="2800" dirty="0"/>
              <a:t>پراید مدل 85 با کد </a:t>
            </a:r>
            <a:r>
              <a:rPr lang="fa-IR" sz="2800" dirty="0" smtClean="0"/>
              <a:t>12000</a:t>
            </a:r>
          </a:p>
          <a:p>
            <a:pPr marL="0" indent="0">
              <a:buNone/>
            </a:pPr>
            <a:r>
              <a:rPr lang="en-US" sz="2800" dirty="0"/>
              <a:t/>
            </a:r>
            <a:br>
              <a:rPr lang="en-US" sz="2800" dirty="0"/>
            </a:br>
            <a:r>
              <a:rPr lang="fa-IR" sz="2800" dirty="0"/>
              <a:t>پراید مدل 86 با کد 13000 و برد الکترونیکی </a:t>
            </a:r>
            <a:r>
              <a:rPr lang="fa-IR" sz="2800" dirty="0" smtClean="0"/>
              <a:t>والئو</a:t>
            </a:r>
            <a:endParaRPr lang="en-US" sz="2800" dirty="0" smtClean="0"/>
          </a:p>
          <a:p>
            <a:pPr marL="0" indent="0">
              <a:buNone/>
            </a:pPr>
            <a:r>
              <a:rPr lang="en-US" sz="2800" dirty="0"/>
              <a:t/>
            </a:r>
            <a:br>
              <a:rPr lang="en-US" sz="2800" dirty="0"/>
            </a:br>
            <a:r>
              <a:rPr lang="fa-IR" sz="2800" dirty="0">
                <a:solidFill>
                  <a:srgbClr val="002060"/>
                </a:solidFill>
              </a:rPr>
              <a:t>نکته: این نوع ایسیوها برای راه اندازی فن ها نیاز به یونیت فن جداگانه دارند</a:t>
            </a:r>
            <a:r>
              <a:rPr lang="en-US" sz="2800" dirty="0">
                <a:solidFill>
                  <a:srgbClr val="002060"/>
                </a:solidFill>
              </a:rPr>
              <a:t>.</a:t>
            </a:r>
            <a:r>
              <a:rPr lang="en-US" sz="2800" dirty="0"/>
              <a:t/>
            </a:r>
            <a:br>
              <a:rPr lang="en-US" sz="2800" dirty="0"/>
            </a:br>
            <a:r>
              <a:rPr lang="fa-IR" sz="2800" dirty="0"/>
              <a:t>این نوع ایسیوها بدون سیستم ایمولایزر هستند</a:t>
            </a:r>
            <a:r>
              <a:rPr lang="en-US" sz="2800" dirty="0"/>
              <a:t>.</a:t>
            </a:r>
          </a:p>
          <a:p>
            <a:endParaRPr lang="fa-IR" dirty="0"/>
          </a:p>
        </p:txBody>
      </p:sp>
      <p:pic>
        <p:nvPicPr>
          <p:cNvPr id="4" name="Picture 3" descr="ECU S2000-10"/>
          <p:cNvPicPr/>
          <p:nvPr/>
        </p:nvPicPr>
        <p:blipFill>
          <a:blip r:embed="rId2">
            <a:extLst>
              <a:ext uri="{28A0092B-C50C-407E-A947-70E740481C1C}">
                <a14:useLocalDpi xmlns:a14="http://schemas.microsoft.com/office/drawing/2010/main" val="0"/>
              </a:ext>
            </a:extLst>
          </a:blip>
          <a:srcRect/>
          <a:stretch>
            <a:fillRect/>
          </a:stretch>
        </p:blipFill>
        <p:spPr bwMode="auto">
          <a:xfrm>
            <a:off x="107504" y="548680"/>
            <a:ext cx="4680520" cy="3672408"/>
          </a:xfrm>
          <a:prstGeom prst="rect">
            <a:avLst/>
          </a:prstGeom>
          <a:noFill/>
          <a:ln>
            <a:noFill/>
          </a:ln>
        </p:spPr>
      </p:pic>
    </p:spTree>
    <p:extLst>
      <p:ext uri="{BB962C8B-B14F-4D97-AF65-F5344CB8AC3E}">
        <p14:creationId xmlns:p14="http://schemas.microsoft.com/office/powerpoint/2010/main" val="294448507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858" y="694129"/>
            <a:ext cx="9036496" cy="6126163"/>
          </a:xfrm>
        </p:spPr>
        <p:txBody>
          <a:bodyPr/>
          <a:lstStyle/>
          <a:p>
            <a:pPr>
              <a:buFont typeface="Wingdings" panose="05000000000000000000" pitchFamily="2" charset="2"/>
              <a:buChar char="v"/>
            </a:pPr>
            <a:r>
              <a:rPr lang="en-US" dirty="0"/>
              <a:t/>
            </a:r>
            <a:br>
              <a:rPr lang="en-US" dirty="0"/>
            </a:br>
            <a:r>
              <a:rPr lang="fa-IR" dirty="0"/>
              <a:t>مگان 2000 (گیربکس </a:t>
            </a:r>
            <a:r>
              <a:rPr lang="fa-IR" dirty="0" smtClean="0"/>
              <a:t>اتومات)</a:t>
            </a:r>
            <a:endParaRPr lang="fa-IR" dirty="0"/>
          </a:p>
          <a:p>
            <a:pPr>
              <a:buFont typeface="Wingdings" panose="05000000000000000000" pitchFamily="2" charset="2"/>
              <a:buChar char="v"/>
            </a:pPr>
            <a:r>
              <a:rPr lang="fa-IR" dirty="0" smtClean="0"/>
              <a:t>مگان </a:t>
            </a:r>
            <a:r>
              <a:rPr lang="fa-IR" dirty="0"/>
              <a:t>1600 (گیربکس </a:t>
            </a:r>
            <a:r>
              <a:rPr lang="fa-IR" dirty="0" smtClean="0"/>
              <a:t>دستی)</a:t>
            </a:r>
            <a:endParaRPr lang="fa-IR" dirty="0"/>
          </a:p>
        </p:txBody>
      </p:sp>
      <p:pic>
        <p:nvPicPr>
          <p:cNvPr id="4" name="Picture 3" descr="ECU S3000"/>
          <p:cNvPicPr/>
          <p:nvPr/>
        </p:nvPicPr>
        <p:blipFill>
          <a:blip r:embed="rId2">
            <a:extLst>
              <a:ext uri="{28A0092B-C50C-407E-A947-70E740481C1C}">
                <a14:useLocalDpi xmlns:a14="http://schemas.microsoft.com/office/drawing/2010/main" val="0"/>
              </a:ext>
            </a:extLst>
          </a:blip>
          <a:srcRect/>
          <a:stretch>
            <a:fillRect/>
          </a:stretch>
        </p:blipFill>
        <p:spPr bwMode="auto">
          <a:xfrm>
            <a:off x="1259632" y="2636910"/>
            <a:ext cx="6912768" cy="4221090"/>
          </a:xfrm>
          <a:prstGeom prst="rect">
            <a:avLst/>
          </a:prstGeom>
          <a:noFill/>
          <a:ln>
            <a:noFill/>
          </a:ln>
        </p:spPr>
      </p:pic>
    </p:spTree>
    <p:extLst>
      <p:ext uri="{BB962C8B-B14F-4D97-AF65-F5344CB8AC3E}">
        <p14:creationId xmlns:p14="http://schemas.microsoft.com/office/powerpoint/2010/main" val="217825556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140968"/>
            <a:ext cx="9144000" cy="3717032"/>
          </a:xfrm>
        </p:spPr>
        <p:txBody>
          <a:bodyPr>
            <a:normAutofit fontScale="85000" lnSpcReduction="10000"/>
          </a:bodyPr>
          <a:lstStyle/>
          <a:p>
            <a:pPr>
              <a:buFont typeface="Wingdings" panose="05000000000000000000" pitchFamily="2" charset="2"/>
              <a:buChar char="v"/>
            </a:pPr>
            <a:r>
              <a:rPr lang="en-US" dirty="0">
                <a:solidFill>
                  <a:srgbClr val="FF0000"/>
                </a:solidFill>
              </a:rPr>
              <a:t>ECU J34</a:t>
            </a:r>
            <a:r>
              <a:rPr lang="en-US" dirty="0"/>
              <a:t/>
            </a:r>
            <a:br>
              <a:rPr lang="en-US" dirty="0"/>
            </a:br>
            <a:r>
              <a:rPr lang="fa-IR" dirty="0"/>
              <a:t>پژو 206 مولتی پلکس بعد از 85</a:t>
            </a:r>
            <a:r>
              <a:rPr lang="en-US" dirty="0"/>
              <a:t/>
            </a:r>
            <a:br>
              <a:rPr lang="en-US" dirty="0"/>
            </a:br>
            <a:r>
              <a:rPr lang="fa-IR" dirty="0"/>
              <a:t>نکته: این نوع</a:t>
            </a:r>
            <a:r>
              <a:rPr lang="en-US" dirty="0"/>
              <a:t> ECU</a:t>
            </a:r>
            <a:r>
              <a:rPr lang="fa-IR" dirty="0"/>
              <a:t>ها بر روی 206 مدل بهینه سازی شده</a:t>
            </a:r>
            <a:r>
              <a:rPr lang="en-US" dirty="0"/>
              <a:t> TU3A </a:t>
            </a:r>
            <a:r>
              <a:rPr lang="fa-IR" dirty="0"/>
              <a:t>با حجم</a:t>
            </a:r>
            <a:r>
              <a:rPr lang="en-US" dirty="0"/>
              <a:t> CC1361 </a:t>
            </a:r>
            <a:r>
              <a:rPr lang="fa-IR" dirty="0"/>
              <a:t>دارند و در مجموعه دریچه گاز آن ها موتور برقی دریچه گاز جایگزین استپر موتور جهت تنظیم دور آرام شده، مورد استفاده قرار گرفته اند. این 206ها شامل 206 هاچ بک، تیپ 2 و 3 با دریچه گاز برقی و 206 صندوق دار تیپ 5 و 6</a:t>
            </a:r>
            <a:r>
              <a:rPr lang="en-US" dirty="0"/>
              <a:t> (V6, V19, V20) </a:t>
            </a:r>
            <a:r>
              <a:rPr lang="fa-IR" dirty="0"/>
              <a:t>می شود</a:t>
            </a:r>
            <a:r>
              <a:rPr lang="en-US" dirty="0"/>
              <a:t>.</a:t>
            </a:r>
            <a:br>
              <a:rPr lang="en-US" dirty="0"/>
            </a:br>
            <a:r>
              <a:rPr lang="fa-IR" dirty="0">
                <a:solidFill>
                  <a:srgbClr val="0070C0"/>
                </a:solidFill>
              </a:rPr>
              <a:t>بطور کلی می توان گفت</a:t>
            </a:r>
            <a:r>
              <a:rPr lang="en-US" dirty="0">
                <a:solidFill>
                  <a:srgbClr val="0070C0"/>
                </a:solidFill>
              </a:rPr>
              <a:t> ECU </a:t>
            </a:r>
            <a:r>
              <a:rPr lang="fa-IR" dirty="0">
                <a:solidFill>
                  <a:srgbClr val="0070C0"/>
                </a:solidFill>
              </a:rPr>
              <a:t>والئو</a:t>
            </a:r>
            <a:r>
              <a:rPr lang="en-US" dirty="0">
                <a:solidFill>
                  <a:srgbClr val="0070C0"/>
                </a:solidFill>
              </a:rPr>
              <a:t> J34 </a:t>
            </a:r>
            <a:r>
              <a:rPr lang="fa-IR" dirty="0">
                <a:solidFill>
                  <a:srgbClr val="0070C0"/>
                </a:solidFill>
              </a:rPr>
              <a:t>جایگزین سری قدیمی و جدید</a:t>
            </a:r>
            <a:r>
              <a:rPr lang="en-US" dirty="0">
                <a:solidFill>
                  <a:srgbClr val="0070C0"/>
                </a:solidFill>
              </a:rPr>
              <a:t> S2000 </a:t>
            </a:r>
            <a:r>
              <a:rPr lang="fa-IR" dirty="0">
                <a:solidFill>
                  <a:srgbClr val="0070C0"/>
                </a:solidFill>
              </a:rPr>
              <a:t>در پژو 206 شده است</a:t>
            </a:r>
          </a:p>
        </p:txBody>
      </p:sp>
      <p:pic>
        <p:nvPicPr>
          <p:cNvPr id="4" name="Picture 3" descr="ECU J34"/>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4639445" y="-1363590"/>
            <a:ext cx="3140968" cy="5868146"/>
          </a:xfrm>
          <a:prstGeom prst="rect">
            <a:avLst/>
          </a:prstGeom>
          <a:noFill/>
          <a:ln>
            <a:noFill/>
          </a:ln>
        </p:spPr>
      </p:pic>
    </p:spTree>
    <p:extLst>
      <p:ext uri="{BB962C8B-B14F-4D97-AF65-F5344CB8AC3E}">
        <p14:creationId xmlns:p14="http://schemas.microsoft.com/office/powerpoint/2010/main" val="131706826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1196" y="2186540"/>
            <a:ext cx="8229600" cy="4554827"/>
          </a:xfrm>
        </p:spPr>
        <p:txBody>
          <a:bodyPr>
            <a:normAutofit fontScale="92500" lnSpcReduction="10000"/>
          </a:bodyPr>
          <a:lstStyle/>
          <a:p>
            <a:pPr>
              <a:buFont typeface="Wingdings" panose="05000000000000000000" pitchFamily="2" charset="2"/>
              <a:buChar char="ü"/>
            </a:pPr>
            <a:r>
              <a:rPr lang="fa-IR" dirty="0" smtClean="0"/>
              <a:t>کنترل دریچه هوا وسوخت رسانی</a:t>
            </a:r>
          </a:p>
          <a:p>
            <a:pPr>
              <a:buFont typeface="Wingdings" panose="05000000000000000000" pitchFamily="2" charset="2"/>
              <a:buChar char="ü"/>
            </a:pPr>
            <a:r>
              <a:rPr lang="en-US" dirty="0" smtClean="0"/>
              <a:t> </a:t>
            </a:r>
            <a:r>
              <a:rPr lang="fa-IR" dirty="0" smtClean="0"/>
              <a:t>کنترل دمای آب وفن</a:t>
            </a:r>
          </a:p>
          <a:p>
            <a:pPr>
              <a:buFont typeface="Wingdings" panose="05000000000000000000" pitchFamily="2" charset="2"/>
              <a:buChar char="ü"/>
            </a:pPr>
            <a:r>
              <a:rPr lang="fa-IR" dirty="0" smtClean="0"/>
              <a:t>کنترل شارژرباطری</a:t>
            </a:r>
          </a:p>
          <a:p>
            <a:pPr>
              <a:buFont typeface="Wingdings" panose="05000000000000000000" pitchFamily="2" charset="2"/>
              <a:buChar char="ü"/>
            </a:pPr>
            <a:r>
              <a:rPr lang="fa-IR" dirty="0" smtClean="0"/>
              <a:t>کنترل روشنایی </a:t>
            </a:r>
          </a:p>
          <a:p>
            <a:pPr>
              <a:buFont typeface="Wingdings" panose="05000000000000000000" pitchFamily="2" charset="2"/>
              <a:buChar char="ü"/>
            </a:pPr>
            <a:r>
              <a:rPr lang="fa-IR" dirty="0" smtClean="0"/>
              <a:t>کنترل کولر وبخاری</a:t>
            </a:r>
          </a:p>
          <a:p>
            <a:pPr>
              <a:buFont typeface="Wingdings" panose="05000000000000000000" pitchFamily="2" charset="2"/>
              <a:buChar char="ü"/>
            </a:pPr>
            <a:r>
              <a:rPr lang="en-US" dirty="0" smtClean="0"/>
              <a:t>  </a:t>
            </a:r>
            <a:r>
              <a:rPr lang="fa-IR" dirty="0" smtClean="0"/>
              <a:t>کنترل ترمز </a:t>
            </a:r>
          </a:p>
          <a:p>
            <a:pPr>
              <a:buFont typeface="Wingdings" panose="05000000000000000000" pitchFamily="2" charset="2"/>
              <a:buChar char="ü"/>
            </a:pPr>
            <a:r>
              <a:rPr lang="en-US" dirty="0" smtClean="0"/>
              <a:t> </a:t>
            </a:r>
            <a:r>
              <a:rPr lang="fa-IR" dirty="0" smtClean="0"/>
              <a:t> کنترل روغن </a:t>
            </a:r>
          </a:p>
          <a:p>
            <a:pPr>
              <a:buFont typeface="Wingdings" panose="05000000000000000000" pitchFamily="2" charset="2"/>
              <a:buChar char="ü"/>
            </a:pPr>
            <a:r>
              <a:rPr lang="fa-IR" dirty="0" smtClean="0"/>
              <a:t>کنترل دمای موتور </a:t>
            </a:r>
          </a:p>
          <a:p>
            <a:pPr>
              <a:buFont typeface="Wingdings" panose="05000000000000000000" pitchFamily="2" charset="2"/>
              <a:buChar char="ü"/>
            </a:pPr>
            <a:r>
              <a:rPr lang="en-US" dirty="0" smtClean="0"/>
              <a:t> </a:t>
            </a:r>
            <a:r>
              <a:rPr lang="fa-IR" dirty="0" smtClean="0"/>
              <a:t>کنترل صوتی وتصویری و...</a:t>
            </a:r>
            <a:endParaRPr lang="fa-IR" dirty="0"/>
          </a:p>
        </p:txBody>
      </p:sp>
      <p:sp>
        <p:nvSpPr>
          <p:cNvPr id="4" name="Wave 3"/>
          <p:cNvSpPr/>
          <p:nvPr/>
        </p:nvSpPr>
        <p:spPr>
          <a:xfrm>
            <a:off x="107504" y="77013"/>
            <a:ext cx="8856984" cy="2087799"/>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7200" dirty="0" smtClean="0"/>
              <a:t>کاربرد  </a:t>
            </a:r>
            <a:r>
              <a:rPr lang="en-US" sz="7200" dirty="0" smtClean="0"/>
              <a:t>ECU</a:t>
            </a:r>
            <a:r>
              <a:rPr lang="fa-IR" sz="7200" dirty="0" smtClean="0"/>
              <a:t>ها</a:t>
            </a:r>
            <a:endParaRPr lang="fa-IR" sz="7200" dirty="0"/>
          </a:p>
        </p:txBody>
      </p:sp>
    </p:spTree>
    <p:extLst>
      <p:ext uri="{BB962C8B-B14F-4D97-AF65-F5344CB8AC3E}">
        <p14:creationId xmlns:p14="http://schemas.microsoft.com/office/powerpoint/2010/main" val="38174749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descr="D:\ایمنی\لوازم برق صنعتی\New folder\CarGeek.ir_Peugeot206_electricalMap_TU3.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553339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6146" name="Picture 2" descr="D:\ایمنی\لوازم برق صنعتی\New folder\Nissan_vanet_zamiyad_ECU_MAp.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116632"/>
            <a:ext cx="9144000" cy="6741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1811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24744"/>
          </a:xfrm>
        </p:spPr>
        <p:txBody>
          <a:bodyPr>
            <a:normAutofit fontScale="90000"/>
          </a:bodyPr>
          <a:lstStyle/>
          <a:p>
            <a:r>
              <a:rPr lang="fa-IR" dirty="0" smtClean="0"/>
              <a:t/>
            </a:r>
            <a:br>
              <a:rPr lang="fa-IR" dirty="0" smtClean="0"/>
            </a:br>
            <a:r>
              <a:rPr lang="fa-IR" dirty="0" smtClean="0"/>
              <a:t>مدار </a:t>
            </a:r>
            <a:r>
              <a:rPr lang="fa-IR" dirty="0"/>
              <a:t>الکتریکی چیست؟</a:t>
            </a:r>
            <a:r>
              <a:rPr lang="en-US" dirty="0"/>
              <a:t/>
            </a:r>
            <a:br>
              <a:rPr lang="en-US" dirty="0"/>
            </a:br>
            <a:endParaRPr lang="fa-IR" dirty="0"/>
          </a:p>
        </p:txBody>
      </p:sp>
      <p:sp>
        <p:nvSpPr>
          <p:cNvPr id="3" name="Content Placeholder 2"/>
          <p:cNvSpPr>
            <a:spLocks noGrp="1"/>
          </p:cNvSpPr>
          <p:nvPr>
            <p:ph idx="1"/>
          </p:nvPr>
        </p:nvSpPr>
        <p:spPr>
          <a:xfrm>
            <a:off x="0" y="908720"/>
            <a:ext cx="9144000" cy="5949280"/>
          </a:xfrm>
        </p:spPr>
        <p:txBody>
          <a:bodyPr/>
          <a:lstStyle/>
          <a:p>
            <a:r>
              <a:rPr lang="fa-IR" dirty="0" smtClean="0"/>
              <a:t>یک </a:t>
            </a:r>
            <a:r>
              <a:rPr lang="fa-IR" dirty="0"/>
              <a:t>مدارالکتریکی شامل قطعات، سیم ها، لامپ ها، و... است که در یک مسیر حلقه بسته بهم متصل شده اند </a:t>
            </a:r>
            <a:endParaRPr lang="en-US" dirty="0"/>
          </a:p>
          <a:p>
            <a:pPr marL="0" indent="0">
              <a:buNone/>
            </a:pPr>
            <a:endParaRPr lang="fa-IR" dirty="0"/>
          </a:p>
        </p:txBody>
      </p:sp>
      <p:pic>
        <p:nvPicPr>
          <p:cNvPr id="2050" name="Picture 2" descr="D:\تصاویر الکترونیک\DM6LACAK266SPCAU34IYOCADEYG9KCA3P4MZHCA8OVXRSCA2VDWBCCAO5DTE7CA6QF9GXCA0Y7UFRCAF7KRB5CADV2QK7CA7VLWBUCA7U3B66CA1SXOOKCAWZV6DNCAPS1UULCA9MC61XCAWFNXLHCAP3TQL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3412" y="4149080"/>
            <a:ext cx="2466975" cy="270892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ایمنی\لوازم برق صنعتی\New folder\F1GN4A7IL5I0CG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010150"/>
            <a:ext cx="1616340" cy="184785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D:\ایمنی\لوازم برق صنعتی\New folder\push_bottom0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5220" y="4811779"/>
            <a:ext cx="1728192" cy="206084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ایمنی\لوازم برق صنعتی\New folder\wire0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029269"/>
            <a:ext cx="3314083" cy="782509"/>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D:\ایمنی\لوازم برق صنعتی\New folder\مدار-الکتریکی-با-کلید.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916830"/>
            <a:ext cx="5250160" cy="21124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ایمنی\لوازم برق صنعتی\New folder\مدار-سوییچ.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834203" y="3887432"/>
            <a:ext cx="3323613" cy="2985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222509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5122" name="Picture 2" descr="D:\ایمنی\لوازم برق صنعتی\New folder\ABS-L-9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70982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08" y="-99392"/>
            <a:ext cx="9144000" cy="1268760"/>
          </a:xfrm>
        </p:spPr>
        <p:txBody>
          <a:bodyPr/>
          <a:lstStyle/>
          <a:p>
            <a:r>
              <a:rPr lang="fa-IR" dirty="0" smtClean="0"/>
              <a:t>                  </a:t>
            </a:r>
            <a:endParaRPr lang="fa-IR" dirty="0"/>
          </a:p>
        </p:txBody>
      </p:sp>
      <p:pic>
        <p:nvPicPr>
          <p:cNvPr id="4" name="Picture 4" descr="D:\ایمنی\لوازم برق صنعتی\New folder\رله-ها.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492896"/>
            <a:ext cx="9144000" cy="45091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D:\ایمنی\لوازم برق صنعتی\New folder\رله-حالت-جامد.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06391" cy="2348880"/>
          </a:xfrm>
          <a:prstGeom prst="rect">
            <a:avLst/>
          </a:prstGeom>
          <a:noFill/>
          <a:extLst>
            <a:ext uri="{909E8E84-426E-40DD-AFC4-6F175D3DCCD1}">
              <a14:hiddenFill xmlns:a14="http://schemas.microsoft.com/office/drawing/2010/main">
                <a:solidFill>
                  <a:srgbClr val="FFFFFF"/>
                </a:solidFill>
              </a14:hiddenFill>
            </a:ext>
          </a:extLst>
        </p:spPr>
      </p:pic>
      <p:sp>
        <p:nvSpPr>
          <p:cNvPr id="6" name="Wave 5"/>
          <p:cNvSpPr/>
          <p:nvPr/>
        </p:nvSpPr>
        <p:spPr>
          <a:xfrm>
            <a:off x="3440384" y="0"/>
            <a:ext cx="5652120" cy="2446040"/>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7200" dirty="0"/>
              <a:t>رله</a:t>
            </a:r>
            <a:r>
              <a:rPr lang="en-US" sz="7200" dirty="0"/>
              <a:t> </a:t>
            </a:r>
            <a:r>
              <a:rPr lang="en-US" sz="7200" b="1" dirty="0"/>
              <a:t> </a:t>
            </a:r>
            <a:r>
              <a:rPr lang="en-US" sz="7200" b="1" dirty="0" smtClean="0"/>
              <a:t>Relay </a:t>
            </a:r>
            <a:endParaRPr lang="fa-IR" sz="7200" dirty="0"/>
          </a:p>
        </p:txBody>
      </p:sp>
    </p:spTree>
    <p:extLst>
      <p:ext uri="{BB962C8B-B14F-4D97-AF65-F5344CB8AC3E}">
        <p14:creationId xmlns:p14="http://schemas.microsoft.com/office/powerpoint/2010/main" val="231171451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0"/>
            <a:ext cx="9036496" cy="1628800"/>
          </a:xfrm>
        </p:spPr>
        <p:txBody>
          <a:bodyPr/>
          <a:lstStyle/>
          <a:p>
            <a:endParaRPr lang="fa-IR" dirty="0"/>
          </a:p>
        </p:txBody>
      </p:sp>
      <p:sp>
        <p:nvSpPr>
          <p:cNvPr id="3" name="Content Placeholder 2"/>
          <p:cNvSpPr>
            <a:spLocks noGrp="1"/>
          </p:cNvSpPr>
          <p:nvPr>
            <p:ph idx="1"/>
          </p:nvPr>
        </p:nvSpPr>
        <p:spPr>
          <a:xfrm>
            <a:off x="0" y="2132856"/>
            <a:ext cx="9139320" cy="4725144"/>
          </a:xfrm>
        </p:spPr>
        <p:txBody>
          <a:bodyPr>
            <a:normAutofit/>
          </a:bodyPr>
          <a:lstStyle/>
          <a:p>
            <a:pPr>
              <a:buFont typeface="Wingdings" panose="05000000000000000000" pitchFamily="2" charset="2"/>
              <a:buChar char="§"/>
            </a:pPr>
            <a:r>
              <a:rPr lang="fa-IR" sz="2800" dirty="0"/>
              <a:t>از</a:t>
            </a:r>
            <a:r>
              <a:rPr lang="en-US" sz="2800" dirty="0"/>
              <a:t> </a:t>
            </a:r>
            <a:r>
              <a:rPr lang="fa-IR" sz="2800" u="sng" dirty="0">
                <a:hlinkClick r:id="rId2"/>
              </a:rPr>
              <a:t>رله</a:t>
            </a:r>
            <a:r>
              <a:rPr lang="en-US" sz="2800" dirty="0"/>
              <a:t> (</a:t>
            </a:r>
            <a:r>
              <a:rPr lang="en-US" sz="2800" b="1" dirty="0"/>
              <a:t>Relay</a:t>
            </a:r>
            <a:r>
              <a:rPr lang="en-US" sz="2800" dirty="0"/>
              <a:t>) </a:t>
            </a:r>
            <a:r>
              <a:rPr lang="fa-IR" sz="2800" dirty="0"/>
              <a:t>برای قطع و وصل کردن جریان استفاده میشود </a:t>
            </a:r>
            <a:r>
              <a:rPr lang="fa-IR" sz="2800" dirty="0" smtClean="0"/>
              <a:t>واز </a:t>
            </a:r>
            <a:r>
              <a:rPr lang="fa-IR" sz="2800" dirty="0"/>
              <a:t>طرفی رله ها این توانایی را دارند </a:t>
            </a:r>
            <a:r>
              <a:rPr lang="fa-IR" sz="2800" dirty="0" smtClean="0"/>
              <a:t>که جریان </a:t>
            </a:r>
            <a:r>
              <a:rPr lang="fa-IR" sz="2800" dirty="0"/>
              <a:t>خروجی قوی تری نسبت به جریان ورودی بسازند به همین دلیل نوعی تقویت کننده به حساب میایند </a:t>
            </a:r>
            <a:r>
              <a:rPr lang="fa-IR" sz="2800" dirty="0" smtClean="0"/>
              <a:t>ومعمولا </a:t>
            </a:r>
            <a:r>
              <a:rPr lang="fa-IR" sz="2800" dirty="0"/>
              <a:t>برای تبدیل جریان از یک مدار دیجیتال به مدار آنالوگ استفاده میشوند</a:t>
            </a:r>
            <a:r>
              <a:rPr lang="en-US" sz="2800" dirty="0"/>
              <a:t>.</a:t>
            </a:r>
          </a:p>
          <a:p>
            <a:pPr>
              <a:buFont typeface="Wingdings" panose="05000000000000000000" pitchFamily="2" charset="2"/>
              <a:buChar char="§"/>
            </a:pPr>
            <a:r>
              <a:rPr lang="fa-IR" sz="2800" dirty="0">
                <a:solidFill>
                  <a:srgbClr val="FF0000"/>
                </a:solidFill>
              </a:rPr>
              <a:t>از نماد زیر برای نمایش این قطعه در مدارات </a:t>
            </a:r>
            <a:r>
              <a:rPr lang="fa-IR" sz="2800" dirty="0" smtClean="0">
                <a:solidFill>
                  <a:srgbClr val="FF0000"/>
                </a:solidFill>
              </a:rPr>
              <a:t>الکترونیکی</a:t>
            </a:r>
          </a:p>
          <a:p>
            <a:pPr marL="0" indent="0">
              <a:buNone/>
            </a:pPr>
            <a:r>
              <a:rPr lang="fa-IR" sz="2800" dirty="0" smtClean="0">
                <a:solidFill>
                  <a:srgbClr val="FF0000"/>
                </a:solidFill>
              </a:rPr>
              <a:t> </a:t>
            </a:r>
            <a:r>
              <a:rPr lang="fa-IR" sz="2800" dirty="0">
                <a:solidFill>
                  <a:srgbClr val="FF0000"/>
                </a:solidFill>
              </a:rPr>
              <a:t>استفاده </a:t>
            </a:r>
            <a:r>
              <a:rPr lang="fa-IR" sz="2800" dirty="0" smtClean="0">
                <a:solidFill>
                  <a:srgbClr val="FF0000"/>
                </a:solidFill>
              </a:rPr>
              <a:t>می کنند</a:t>
            </a:r>
            <a:endParaRPr lang="fa-IR" sz="2800" dirty="0">
              <a:solidFill>
                <a:srgbClr val="FF0000"/>
              </a:solidFill>
            </a:endParaRPr>
          </a:p>
        </p:txBody>
      </p:sp>
      <p:pic>
        <p:nvPicPr>
          <p:cNvPr id="4" name="Picture 3" descr="نماد مداری رله"/>
          <p:cNvPicPr/>
          <p:nvPr/>
        </p:nvPicPr>
        <p:blipFill>
          <a:blip r:embed="rId3">
            <a:extLst>
              <a:ext uri="{28A0092B-C50C-407E-A947-70E740481C1C}">
                <a14:useLocalDpi xmlns:a14="http://schemas.microsoft.com/office/drawing/2010/main" val="0"/>
              </a:ext>
            </a:extLst>
          </a:blip>
          <a:srcRect/>
          <a:stretch>
            <a:fillRect/>
          </a:stretch>
        </p:blipFill>
        <p:spPr bwMode="auto">
          <a:xfrm>
            <a:off x="0" y="4434973"/>
            <a:ext cx="2030730" cy="2427992"/>
          </a:xfrm>
          <a:prstGeom prst="rect">
            <a:avLst/>
          </a:prstGeom>
          <a:noFill/>
          <a:ln>
            <a:noFill/>
          </a:ln>
        </p:spPr>
      </p:pic>
      <p:pic>
        <p:nvPicPr>
          <p:cNvPr id="6" name="Picture 2" descr="D:\ایمنی\لوازم برق صنعتی\New folder\رله-چیست.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2060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314679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54665" cy="1444359"/>
          </a:xfrm>
        </p:spPr>
        <p:txBody>
          <a:bodyPr/>
          <a:lstStyle/>
          <a:p>
            <a:r>
              <a:rPr lang="fa-IR" dirty="0" smtClean="0"/>
              <a:t>رله </a:t>
            </a:r>
            <a:endParaRPr lang="fa-IR" dirty="0"/>
          </a:p>
        </p:txBody>
      </p:sp>
      <p:sp>
        <p:nvSpPr>
          <p:cNvPr id="3" name="Content Placeholder 2"/>
          <p:cNvSpPr>
            <a:spLocks noGrp="1"/>
          </p:cNvSpPr>
          <p:nvPr>
            <p:ph idx="1"/>
          </p:nvPr>
        </p:nvSpPr>
        <p:spPr>
          <a:xfrm>
            <a:off x="0" y="1772816"/>
            <a:ext cx="9144000" cy="5085184"/>
          </a:xfrm>
        </p:spPr>
        <p:txBody>
          <a:bodyPr>
            <a:normAutofit/>
          </a:bodyPr>
          <a:lstStyle/>
          <a:p>
            <a:pPr>
              <a:buFont typeface="Wingdings" panose="05000000000000000000" pitchFamily="2" charset="2"/>
              <a:buChar char="q"/>
            </a:pPr>
            <a:r>
              <a:rPr lang="fa-IR" sz="2800" dirty="0"/>
              <a:t>رله یک سوئیچ الکترونیکی است که تحت کنترل سایر مدارات الکترونیکی باز و بسته می شود. در اصل سوئیچ با یک آهنربای مغناطیسی برای باز و بسته کردن یک یا چند اتصال عمل می کند</a:t>
            </a:r>
            <a:r>
              <a:rPr lang="fa-IR" sz="2800" dirty="0" smtClean="0"/>
              <a:t>.</a:t>
            </a:r>
          </a:p>
          <a:p>
            <a:pPr>
              <a:buFont typeface="Wingdings" panose="05000000000000000000" pitchFamily="2" charset="2"/>
              <a:buChar char="q"/>
            </a:pPr>
            <a:r>
              <a:rPr lang="fa-IR" sz="2800" dirty="0" smtClean="0"/>
              <a:t> </a:t>
            </a:r>
            <a:r>
              <a:rPr lang="fa-IR" sz="2800" dirty="0"/>
              <a:t>این وسیله توسط "جوزف هنری</a:t>
            </a:r>
            <a:r>
              <a:rPr lang="en-US" sz="2800" dirty="0"/>
              <a:t>" (Joseph Henry) </a:t>
            </a:r>
            <a:r>
              <a:rPr lang="fa-IR" sz="2800" dirty="0"/>
              <a:t>در سال 1835 اختراع شد</a:t>
            </a:r>
            <a:r>
              <a:rPr lang="en-US" sz="2800" dirty="0" smtClean="0"/>
              <a:t>.</a:t>
            </a:r>
            <a:endParaRPr lang="en-US" sz="2800" dirty="0"/>
          </a:p>
          <a:p>
            <a:pPr>
              <a:buFont typeface="Wingdings" panose="05000000000000000000" pitchFamily="2" charset="2"/>
              <a:buChar char="q"/>
            </a:pPr>
            <a:r>
              <a:rPr lang="fa-IR" sz="2800" dirty="0" smtClean="0"/>
              <a:t>این </a:t>
            </a:r>
            <a:r>
              <a:rPr lang="fa-IR" sz="2800" dirty="0"/>
              <a:t>رله برای قطع یا وصل کردن حداکثر تا ولتاژ 250 ولت</a:t>
            </a:r>
            <a:r>
              <a:rPr lang="en-US" sz="2800" dirty="0"/>
              <a:t> AC </a:t>
            </a:r>
            <a:r>
              <a:rPr lang="fa-IR" sz="2800" dirty="0"/>
              <a:t>تا جریان 10 آمپر مناسب است و برای این کار باید ولتاژ </a:t>
            </a:r>
            <a:r>
              <a:rPr lang="fa-IR" sz="2800" dirty="0" smtClean="0"/>
              <a:t>24یا 12 </a:t>
            </a:r>
            <a:r>
              <a:rPr lang="fa-IR" sz="2800" dirty="0"/>
              <a:t>ولت</a:t>
            </a:r>
            <a:r>
              <a:rPr lang="en-US" sz="2800" dirty="0"/>
              <a:t> DC </a:t>
            </a:r>
            <a:r>
              <a:rPr lang="fa-IR" sz="2800" dirty="0"/>
              <a:t>به بوبین آن اعمال شود</a:t>
            </a:r>
            <a:r>
              <a:rPr lang="en-US" sz="2800" dirty="0"/>
              <a:t> </a:t>
            </a:r>
            <a:r>
              <a:rPr lang="en-US" sz="2800" dirty="0" smtClean="0"/>
              <a:t>.</a:t>
            </a:r>
            <a:endParaRPr lang="en-US" sz="2800" dirty="0"/>
          </a:p>
          <a:p>
            <a:pPr>
              <a:buFont typeface="Wingdings" panose="05000000000000000000" pitchFamily="2" charset="2"/>
              <a:buChar char="q"/>
            </a:pPr>
            <a:r>
              <a:rPr lang="fa-IR" sz="2800" dirty="0" smtClean="0"/>
              <a:t>کنتاکتهای </a:t>
            </a:r>
            <a:r>
              <a:rPr lang="fa-IR" sz="2800" dirty="0"/>
              <a:t>این رله مطابق شکل زیر می باشد .در حالت نرمال یکی از کنتاکتها باز و دیگری بسته است که بعد از تحریک موقعیت کنتاکتها عوض میشود</a:t>
            </a:r>
            <a:r>
              <a:rPr lang="en-US" sz="2800" dirty="0"/>
              <a:t>.</a:t>
            </a:r>
            <a:endParaRPr lang="fa-IR" sz="2800" dirty="0"/>
          </a:p>
        </p:txBody>
      </p:sp>
      <p:pic>
        <p:nvPicPr>
          <p:cNvPr id="25602" name="Picture 2" descr="D:\ایمنی\لوازم برق صنعتی\New folder\توضیحی.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417840"/>
            <a:ext cx="4762500" cy="14401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D:\ایمنی\لوازم برق صنعتی\New folder\L157787114124976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0272" y="0"/>
            <a:ext cx="2123728" cy="17728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D:\ایمنی\لوازم برق صنعتی\New folder\L155885719083527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9128"/>
            <a:ext cx="2201738" cy="1691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510773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218258"/>
          </a:xfrm>
        </p:spPr>
        <p:txBody>
          <a:bodyPr/>
          <a:lstStyle/>
          <a:p>
            <a:r>
              <a:rPr lang="fa-IR" dirty="0" smtClean="0"/>
              <a:t>رله</a:t>
            </a:r>
            <a:endParaRPr lang="fa-IR" dirty="0"/>
          </a:p>
        </p:txBody>
      </p:sp>
      <p:sp>
        <p:nvSpPr>
          <p:cNvPr id="3" name="Content Placeholder 2"/>
          <p:cNvSpPr>
            <a:spLocks noGrp="1"/>
          </p:cNvSpPr>
          <p:nvPr>
            <p:ph idx="1"/>
          </p:nvPr>
        </p:nvSpPr>
        <p:spPr>
          <a:xfrm>
            <a:off x="457200" y="3501008"/>
            <a:ext cx="8229600" cy="3024336"/>
          </a:xfrm>
        </p:spPr>
        <p:txBody>
          <a:bodyPr>
            <a:normAutofit lnSpcReduction="10000"/>
          </a:bodyPr>
          <a:lstStyle/>
          <a:p>
            <a:pPr>
              <a:buFont typeface="Wingdings" panose="05000000000000000000" pitchFamily="2" charset="2"/>
              <a:buChar char="q"/>
            </a:pPr>
            <a:r>
              <a:rPr lang="fa-IR" dirty="0" smtClean="0"/>
              <a:t>رله کلیدی الکترومغناطیسی است. هنگامی که لازم باشد توسط جریان نسبتا ضعیفی جریان قویی را قطع ووصل کنند از رله استفاده می شود. </a:t>
            </a:r>
          </a:p>
          <a:p>
            <a:pPr>
              <a:buFont typeface="Wingdings" panose="05000000000000000000" pitchFamily="2" charset="2"/>
              <a:buChar char="q"/>
            </a:pPr>
            <a:r>
              <a:rPr lang="fa-IR" dirty="0" smtClean="0"/>
              <a:t>مانند چراغها, رله بوق, رله های افتامات مدار شارژ وغیره رله ها شامل سیم پیچ, هسته آهنی و صفحه پلاتین است</a:t>
            </a:r>
            <a:endParaRPr lang="fa-IR" dirty="0"/>
          </a:p>
        </p:txBody>
      </p:sp>
      <p:pic>
        <p:nvPicPr>
          <p:cNvPr id="4" name="Picture 6" descr="D:\ایمنی\لوازم برق صنعتی\New folder\آفتامات-بوق-80-آمپر-فیوز-دار.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3851920" cy="35730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ایمنی\لوازم برق صنعتی\New folder\image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6096" y="0"/>
            <a:ext cx="3707904" cy="3573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792118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1" name="Picture 5" descr="D:\ایمنی\لوازم برق صنعتی\New folder\large-4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57" y="2636912"/>
            <a:ext cx="9144000" cy="42210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ایمنی\لوازم برق صنعتی\New folder\جعبه-فیوز-و-رله-داخل-محفظه-موتور-سمند-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2564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579172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28800"/>
          </a:xfrm>
        </p:spPr>
        <p:txBody>
          <a:bodyPr>
            <a:normAutofit fontScale="90000"/>
          </a:bodyPr>
          <a:lstStyle/>
          <a:p>
            <a:r>
              <a:rPr lang="fa-IR" b="1" dirty="0" smtClean="0"/>
              <a:t/>
            </a:r>
            <a:br>
              <a:rPr lang="fa-IR" b="1" dirty="0" smtClean="0"/>
            </a:br>
            <a:r>
              <a:rPr lang="en-US" dirty="0"/>
              <a:t/>
            </a:r>
            <a:br>
              <a:rPr lang="en-US" dirty="0"/>
            </a:br>
            <a:endParaRPr lang="fa-IR" dirty="0"/>
          </a:p>
        </p:txBody>
      </p:sp>
      <p:sp>
        <p:nvSpPr>
          <p:cNvPr id="3" name="Content Placeholder 2"/>
          <p:cNvSpPr>
            <a:spLocks noGrp="1"/>
          </p:cNvSpPr>
          <p:nvPr>
            <p:ph idx="1"/>
          </p:nvPr>
        </p:nvSpPr>
        <p:spPr>
          <a:xfrm>
            <a:off x="0" y="2420888"/>
            <a:ext cx="9144000" cy="4437112"/>
          </a:xfrm>
        </p:spPr>
        <p:txBody>
          <a:bodyPr>
            <a:normAutofit fontScale="62500" lnSpcReduction="20000"/>
          </a:bodyPr>
          <a:lstStyle/>
          <a:p>
            <a:pPr>
              <a:buFont typeface="Wingdings" panose="05000000000000000000" pitchFamily="2" charset="2"/>
              <a:buChar char="q"/>
            </a:pPr>
            <a:r>
              <a:rPr lang="fa-IR" b="1" dirty="0"/>
              <a:t> </a:t>
            </a:r>
            <a:r>
              <a:rPr lang="fa-IR" b="1" dirty="0" smtClean="0"/>
              <a:t>رله </a:t>
            </a:r>
            <a:r>
              <a:rPr lang="fa-IR" b="1" dirty="0"/>
              <a:t>اضافه </a:t>
            </a:r>
            <a:r>
              <a:rPr lang="fa-IR" b="1" dirty="0" smtClean="0"/>
              <a:t>بار</a:t>
            </a:r>
            <a:endParaRPr lang="fa-IR" dirty="0"/>
          </a:p>
          <a:p>
            <a:pPr>
              <a:buFont typeface="Wingdings" panose="05000000000000000000" pitchFamily="2" charset="2"/>
              <a:buChar char="q"/>
            </a:pPr>
            <a:r>
              <a:rPr lang="fa-IR" b="1" dirty="0" smtClean="0"/>
              <a:t> رله </a:t>
            </a:r>
            <a:r>
              <a:rPr lang="fa-IR" b="1" dirty="0"/>
              <a:t>اضافه </a:t>
            </a:r>
            <a:r>
              <a:rPr lang="fa-IR" b="1" dirty="0" smtClean="0"/>
              <a:t>جریان</a:t>
            </a:r>
            <a:endParaRPr lang="fa-IR" dirty="0"/>
          </a:p>
          <a:p>
            <a:pPr>
              <a:buFont typeface="Wingdings" panose="05000000000000000000" pitchFamily="2" charset="2"/>
              <a:buChar char="q"/>
            </a:pPr>
            <a:r>
              <a:rPr lang="fa-IR" b="1" dirty="0"/>
              <a:t> </a:t>
            </a:r>
            <a:r>
              <a:rPr lang="fa-IR" b="1" dirty="0" smtClean="0"/>
              <a:t>رله </a:t>
            </a:r>
            <a:r>
              <a:rPr lang="fa-IR" b="1" dirty="0"/>
              <a:t>های </a:t>
            </a:r>
            <a:r>
              <a:rPr lang="fa-IR" b="1" dirty="0" smtClean="0"/>
              <a:t>ولتاژی</a:t>
            </a:r>
            <a:endParaRPr lang="fa-IR" dirty="0"/>
          </a:p>
          <a:p>
            <a:pPr>
              <a:buFont typeface="Wingdings" panose="05000000000000000000" pitchFamily="2" charset="2"/>
              <a:buChar char="q"/>
            </a:pPr>
            <a:r>
              <a:rPr lang="fa-IR" b="1" dirty="0"/>
              <a:t> </a:t>
            </a:r>
            <a:r>
              <a:rPr lang="fa-IR" b="1" dirty="0" smtClean="0"/>
              <a:t>رله </a:t>
            </a:r>
            <a:r>
              <a:rPr lang="fa-IR" b="1" dirty="0"/>
              <a:t>خطای </a:t>
            </a:r>
            <a:r>
              <a:rPr lang="fa-IR" b="1" dirty="0" smtClean="0"/>
              <a:t>زمین</a:t>
            </a:r>
            <a:endParaRPr lang="fa-IR" dirty="0"/>
          </a:p>
          <a:p>
            <a:pPr>
              <a:buFont typeface="Wingdings" panose="05000000000000000000" pitchFamily="2" charset="2"/>
              <a:buChar char="q"/>
            </a:pPr>
            <a:r>
              <a:rPr lang="fa-IR" b="1" dirty="0"/>
              <a:t> </a:t>
            </a:r>
            <a:r>
              <a:rPr lang="fa-IR" b="1" dirty="0" smtClean="0"/>
              <a:t>رله دیفرانسیل</a:t>
            </a:r>
            <a:endParaRPr lang="fa-IR" dirty="0" smtClean="0"/>
          </a:p>
          <a:p>
            <a:pPr>
              <a:buFont typeface="Wingdings" panose="05000000000000000000" pitchFamily="2" charset="2"/>
              <a:buChar char="q"/>
            </a:pPr>
            <a:r>
              <a:rPr lang="fa-IR" b="1" dirty="0" smtClean="0"/>
              <a:t>رله </a:t>
            </a:r>
            <a:r>
              <a:rPr lang="fa-IR" b="1" dirty="0"/>
              <a:t>زمین محدود </a:t>
            </a:r>
            <a:r>
              <a:rPr lang="fa-IR" b="1" dirty="0" smtClean="0"/>
              <a:t>شده</a:t>
            </a:r>
            <a:endParaRPr lang="fa-IR" dirty="0" smtClean="0"/>
          </a:p>
          <a:p>
            <a:pPr>
              <a:buFont typeface="Wingdings" panose="05000000000000000000" pitchFamily="2" charset="2"/>
              <a:buChar char="q"/>
            </a:pPr>
            <a:r>
              <a:rPr lang="fa-IR" b="1" dirty="0" smtClean="0"/>
              <a:t>رله </a:t>
            </a:r>
            <a:r>
              <a:rPr lang="fa-IR" b="1" dirty="0"/>
              <a:t>های </a:t>
            </a:r>
            <a:r>
              <a:rPr lang="fa-IR" b="1" dirty="0" smtClean="0"/>
              <a:t>فرکانسی</a:t>
            </a:r>
            <a:endParaRPr lang="fa-IR" dirty="0" smtClean="0"/>
          </a:p>
          <a:p>
            <a:pPr>
              <a:buFont typeface="Wingdings" panose="05000000000000000000" pitchFamily="2" charset="2"/>
              <a:buChar char="q"/>
            </a:pPr>
            <a:r>
              <a:rPr lang="fa-IR" b="1" dirty="0" smtClean="0"/>
              <a:t>رله </a:t>
            </a:r>
            <a:r>
              <a:rPr lang="fa-IR" b="1" dirty="0"/>
              <a:t>بر گشت </a:t>
            </a:r>
            <a:r>
              <a:rPr lang="fa-IR" b="1" dirty="0" smtClean="0"/>
              <a:t>توان</a:t>
            </a:r>
            <a:endParaRPr lang="fa-IR" dirty="0" smtClean="0"/>
          </a:p>
          <a:p>
            <a:pPr>
              <a:buFont typeface="Wingdings" panose="05000000000000000000" pitchFamily="2" charset="2"/>
              <a:buChar char="q"/>
            </a:pPr>
            <a:r>
              <a:rPr lang="fa-IR" b="1" dirty="0" smtClean="0"/>
              <a:t>رله </a:t>
            </a:r>
            <a:r>
              <a:rPr lang="fa-IR" b="1" dirty="0"/>
              <a:t>حفاظت در برابر بار </a:t>
            </a:r>
            <a:r>
              <a:rPr lang="fa-IR" b="1" dirty="0" smtClean="0"/>
              <a:t>نامتقارن</a:t>
            </a:r>
            <a:endParaRPr lang="fa-IR" dirty="0" smtClean="0"/>
          </a:p>
          <a:p>
            <a:pPr>
              <a:buFont typeface="Wingdings" panose="05000000000000000000" pitchFamily="2" charset="2"/>
              <a:buChar char="q"/>
            </a:pPr>
            <a:r>
              <a:rPr lang="fa-IR" b="1" dirty="0" smtClean="0"/>
              <a:t>رله </a:t>
            </a:r>
            <a:r>
              <a:rPr lang="fa-IR" b="1" dirty="0"/>
              <a:t>حفاظتی در برابر زمان استارت </a:t>
            </a:r>
            <a:r>
              <a:rPr lang="fa-IR" b="1" dirty="0" smtClean="0"/>
              <a:t>طولانی</a:t>
            </a:r>
            <a:endParaRPr lang="fa-IR" dirty="0" smtClean="0"/>
          </a:p>
          <a:p>
            <a:pPr>
              <a:buFont typeface="Wingdings" panose="05000000000000000000" pitchFamily="2" charset="2"/>
              <a:buChar char="q"/>
            </a:pPr>
            <a:r>
              <a:rPr lang="fa-IR" b="1" dirty="0" smtClean="0"/>
              <a:t>رله </a:t>
            </a:r>
            <a:r>
              <a:rPr lang="fa-IR" b="1" dirty="0"/>
              <a:t>حفاظتی در برابر تعداد استارت </a:t>
            </a:r>
            <a:r>
              <a:rPr lang="fa-IR" b="1" dirty="0" smtClean="0"/>
              <a:t>مکرر</a:t>
            </a:r>
            <a:endParaRPr lang="fa-IR" dirty="0" smtClean="0"/>
          </a:p>
          <a:p>
            <a:pPr>
              <a:buFont typeface="Wingdings" panose="05000000000000000000" pitchFamily="2" charset="2"/>
              <a:buChar char="q"/>
            </a:pPr>
            <a:r>
              <a:rPr lang="fa-IR" b="1" dirty="0" smtClean="0"/>
              <a:t>رله </a:t>
            </a:r>
            <a:r>
              <a:rPr lang="fa-IR" b="1" dirty="0"/>
              <a:t>بوخهلتز</a:t>
            </a:r>
            <a:r>
              <a:rPr lang="en-US" dirty="0"/>
              <a:t/>
            </a:r>
            <a:br>
              <a:rPr lang="en-US" dirty="0"/>
            </a:br>
            <a:r>
              <a:rPr lang="en-US" dirty="0"/>
              <a:t/>
            </a:r>
            <a:br>
              <a:rPr lang="en-US" dirty="0"/>
            </a:br>
            <a:endParaRPr lang="fa-IR" dirty="0"/>
          </a:p>
        </p:txBody>
      </p:sp>
      <p:sp>
        <p:nvSpPr>
          <p:cNvPr id="4" name="Flowchart: Punched Tape 3"/>
          <p:cNvSpPr/>
          <p:nvPr/>
        </p:nvSpPr>
        <p:spPr>
          <a:xfrm>
            <a:off x="296232" y="116632"/>
            <a:ext cx="8596248" cy="2160240"/>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600" b="1" dirty="0"/>
              <a:t>از انواع رله ها صنعتی میتوان به موارد زیر اشاره </a:t>
            </a:r>
            <a:r>
              <a:rPr lang="fa-IR" sz="3600" b="1" dirty="0" smtClean="0"/>
              <a:t>کرد</a:t>
            </a:r>
            <a:endParaRPr lang="fa-IR" sz="3600" dirty="0"/>
          </a:p>
        </p:txBody>
      </p:sp>
      <p:pic>
        <p:nvPicPr>
          <p:cNvPr id="6" name="Picture 5" descr="رله صنعتی">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1" y="2420888"/>
            <a:ext cx="3347865" cy="4176464"/>
          </a:xfrm>
          <a:prstGeom prst="rect">
            <a:avLst/>
          </a:prstGeom>
          <a:noFill/>
          <a:ln>
            <a:noFill/>
          </a:ln>
        </p:spPr>
      </p:pic>
    </p:spTree>
    <p:extLst>
      <p:ext uri="{BB962C8B-B14F-4D97-AF65-F5344CB8AC3E}">
        <p14:creationId xmlns:p14="http://schemas.microsoft.com/office/powerpoint/2010/main" val="410467959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rved Down Ribbon 3"/>
          <p:cNvSpPr/>
          <p:nvPr/>
        </p:nvSpPr>
        <p:spPr>
          <a:xfrm>
            <a:off x="539552" y="116632"/>
            <a:ext cx="8280919" cy="1512168"/>
          </a:xfrm>
          <a:prstGeom prst="ellipseRibbon">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6600" dirty="0" smtClean="0"/>
              <a:t>تایمرها</a:t>
            </a:r>
            <a:r>
              <a:rPr lang="fa-IR" sz="6600" dirty="0"/>
              <a:t> </a:t>
            </a:r>
            <a:r>
              <a:rPr lang="en-US" sz="6600" dirty="0" smtClean="0"/>
              <a:t>Rain</a:t>
            </a:r>
            <a:endParaRPr lang="fa-IR" sz="6600" dirty="0"/>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05064"/>
            <a:ext cx="2987824" cy="3013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descr="D:\ایمنی\لوازم برق صنعتی\New folder\farzad7150_160613-3366403!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4709491"/>
            <a:ext cx="2448272" cy="183620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D:\ایمنی\لوازم برق صنعتی\New folder\Timedelayrelayadjustablebypotentiometer_MainPhoto_2017021213002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7870" y="4604223"/>
            <a:ext cx="2448272" cy="204673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D:\ایمنی\لوازم برق صنعتی\New folder\Timedelayrelays_Photo_2017020212180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55468" y="2060848"/>
            <a:ext cx="1864804" cy="194421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ایمنی\لوازم برق صنعتی\New folder\time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04" y="1577838"/>
            <a:ext cx="4189075" cy="2571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00605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solidFill>
                  <a:srgbClr val="FF0000"/>
                </a:solidFill>
              </a:rPr>
              <a:t>تایمر ماشین آلات</a:t>
            </a:r>
            <a:endParaRPr lang="fa-IR" dirty="0">
              <a:solidFill>
                <a:srgbClr val="FF0000"/>
              </a:solidFill>
            </a:endParaRPr>
          </a:p>
        </p:txBody>
      </p:sp>
      <p:pic>
        <p:nvPicPr>
          <p:cNvPr id="10" name="Picture 2" descr="D:\ایمنی\لوازم برق صنعتی\New folder\56491_128285491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076056" y="1412776"/>
            <a:ext cx="4067944" cy="306368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D:\ایمنی\لوازم برق صنعتی\New folder\farzad7150_160613-223451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12776"/>
            <a:ext cx="4932040" cy="31683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D:\ایمنی\لوازم برق صنعتی\New folder\farzad7150_160613-336640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4581128"/>
            <a:ext cx="4211960" cy="227687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D:\ایمنی\لوازم برق صنعتی\New folder\1505552017.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157192"/>
            <a:ext cx="2987824" cy="1724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867413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solidFill>
                  <a:srgbClr val="FF0000"/>
                </a:solidFill>
              </a:rPr>
              <a:t>شمای فنی تایمرها</a:t>
            </a:r>
            <a:endParaRPr lang="fa-IR" dirty="0">
              <a:solidFill>
                <a:srgbClr val="FF0000"/>
              </a:solidFill>
            </a:endParaRPr>
          </a:p>
        </p:txBody>
      </p:sp>
      <p:pic>
        <p:nvPicPr>
          <p:cNvPr id="4" name="Picture 4" descr="D:\ایمنی\لوازم برق صنعتی\New folder\Programmabletimedelayrelay_MainPhoto_2017021211094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436266"/>
            <a:ext cx="5328592" cy="242478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D:\ایمنی\لوازم برق صنعتی\New folder\download (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61048"/>
            <a:ext cx="3707904" cy="2895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ایمنی\لوازم برق صنعتی\New folder\download (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984" y="4152900"/>
            <a:ext cx="4088085" cy="270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78477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dirty="0"/>
              <a:t>اتصال اجزا در مدار الکتریکی</a:t>
            </a:r>
            <a:r>
              <a:rPr lang="en-US" dirty="0"/>
              <a:t/>
            </a:r>
            <a:br>
              <a:rPr lang="en-US" dirty="0"/>
            </a:br>
            <a:endParaRPr lang="fa-IR" dirty="0"/>
          </a:p>
        </p:txBody>
      </p:sp>
      <p:sp>
        <p:nvSpPr>
          <p:cNvPr id="3" name="Content Placeholder 2"/>
          <p:cNvSpPr>
            <a:spLocks noGrp="1"/>
          </p:cNvSpPr>
          <p:nvPr>
            <p:ph idx="1"/>
          </p:nvPr>
        </p:nvSpPr>
        <p:spPr/>
        <p:txBody>
          <a:bodyPr/>
          <a:lstStyle/>
          <a:p>
            <a:r>
              <a:rPr lang="fa-IR" dirty="0"/>
              <a:t>اتصال سری</a:t>
            </a:r>
            <a:endParaRPr lang="en-US" dirty="0"/>
          </a:p>
          <a:p>
            <a:r>
              <a:rPr lang="fa-IR" dirty="0"/>
              <a:t>اتصال موازی</a:t>
            </a:r>
            <a:endParaRPr lang="en-US" dirty="0"/>
          </a:p>
          <a:p>
            <a:r>
              <a:rPr lang="fa-IR" dirty="0"/>
              <a:t>اتصال ترکیبی</a:t>
            </a:r>
            <a:endParaRPr lang="en-US" dirty="0"/>
          </a:p>
          <a:p>
            <a:endParaRPr lang="fa-IR" dirty="0"/>
          </a:p>
        </p:txBody>
      </p:sp>
      <p:pic>
        <p:nvPicPr>
          <p:cNvPr id="4" name="Picture 2" descr="D:\ایمنی\لوازم برق صنعتی\New folder\am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79342"/>
            <a:ext cx="2339752" cy="334523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ایمنی\لوازم برق صنعتی\New folder\am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3361" y="3479342"/>
            <a:ext cx="2838719" cy="334523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ایمنی\لوازم برق صنعتی\New folder\F4OAWSIIRXT0P76.LARG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2080" y="3861048"/>
            <a:ext cx="3851920" cy="2952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822010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own Ribbon 6"/>
          <p:cNvSpPr/>
          <p:nvPr/>
        </p:nvSpPr>
        <p:spPr>
          <a:xfrm>
            <a:off x="251520" y="116632"/>
            <a:ext cx="8496944" cy="1440160"/>
          </a:xfrm>
          <a:prstGeom prst="ribbon">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6000" dirty="0" smtClean="0"/>
              <a:t>تایمرهای آبیاری</a:t>
            </a:r>
            <a:endParaRPr lang="fa-IR" sz="6000" dirty="0"/>
          </a:p>
        </p:txBody>
      </p:sp>
      <p:pic>
        <p:nvPicPr>
          <p:cNvPr id="12" name="Content Placeholder 3" descr="تایمرهای Rain"/>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1700808"/>
            <a:ext cx="9144000" cy="5157192"/>
          </a:xfrm>
          <a:prstGeom prst="rect">
            <a:avLst/>
          </a:prstGeom>
          <a:noFill/>
          <a:ln>
            <a:noFill/>
          </a:ln>
        </p:spPr>
      </p:pic>
    </p:spTree>
    <p:extLst>
      <p:ext uri="{BB962C8B-B14F-4D97-AF65-F5344CB8AC3E}">
        <p14:creationId xmlns:p14="http://schemas.microsoft.com/office/powerpoint/2010/main" val="44985845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solidFill>
                  <a:srgbClr val="FF0000"/>
                </a:solidFill>
              </a:rPr>
              <a:t>انواع کنترلهای تایمردار</a:t>
            </a:r>
            <a:endParaRPr lang="fa-IR" dirty="0">
              <a:solidFill>
                <a:srgbClr val="FF0000"/>
              </a:solidFill>
            </a:endParaRPr>
          </a:p>
        </p:txBody>
      </p:sp>
      <p:pic>
        <p:nvPicPr>
          <p:cNvPr id="4" name="Content Placeholder 7" descr="کنترلهای Rain"/>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556792"/>
            <a:ext cx="9144000" cy="5229200"/>
          </a:xfrm>
          <a:prstGeom prst="rect">
            <a:avLst/>
          </a:prstGeom>
          <a:noFill/>
          <a:ln>
            <a:noFill/>
          </a:ln>
        </p:spPr>
      </p:pic>
    </p:spTree>
    <p:extLst>
      <p:ext uri="{BB962C8B-B14F-4D97-AF65-F5344CB8AC3E}">
        <p14:creationId xmlns:p14="http://schemas.microsoft.com/office/powerpoint/2010/main" val="287402780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53964"/>
            <a:ext cx="9144000" cy="5504036"/>
          </a:xfrm>
        </p:spPr>
        <p:txBody>
          <a:bodyPr/>
          <a:lstStyle/>
          <a:p>
            <a:r>
              <a:rPr lang="fa-IR" u="sng" dirty="0">
                <a:hlinkClick r:id="rId2"/>
              </a:rPr>
              <a:t>فیوزها</a:t>
            </a:r>
            <a:r>
              <a:rPr lang="en-US" dirty="0"/>
              <a:t> (</a:t>
            </a:r>
            <a:r>
              <a:rPr lang="en-US" b="1" dirty="0"/>
              <a:t>Fuse</a:t>
            </a:r>
            <a:r>
              <a:rPr lang="en-US" dirty="0"/>
              <a:t>) </a:t>
            </a:r>
            <a:r>
              <a:rPr lang="fa-IR" dirty="0"/>
              <a:t>از جمله قطعات محافظتی مدارها هستند </a:t>
            </a:r>
            <a:r>
              <a:rPr lang="fa-IR" dirty="0" smtClean="0"/>
              <a:t>که</a:t>
            </a:r>
            <a:r>
              <a:rPr lang="fa-IR" dirty="0"/>
              <a:t> </a:t>
            </a:r>
            <a:r>
              <a:rPr lang="fa-IR" dirty="0" smtClean="0"/>
              <a:t>برای </a:t>
            </a:r>
            <a:r>
              <a:rPr lang="fa-IR" dirty="0"/>
              <a:t>حفاظت قطعات از عبور جریان بیش از اندازه جلوگیری میکنند </a:t>
            </a:r>
            <a:r>
              <a:rPr lang="fa-IR" dirty="0" smtClean="0"/>
              <a:t>واگر </a:t>
            </a:r>
            <a:r>
              <a:rPr lang="fa-IR" dirty="0"/>
              <a:t>جریانی بیشتر از حد مجاز از این قطعه بگذرد عکس العمل نشان میدهند </a:t>
            </a:r>
            <a:r>
              <a:rPr lang="fa-IR" dirty="0" smtClean="0"/>
              <a:t>وبراساس </a:t>
            </a:r>
            <a:r>
              <a:rPr lang="fa-IR" dirty="0"/>
              <a:t>مدل این واکنش ها به دسته های مختلفی تقسیم میشوند</a:t>
            </a:r>
            <a:r>
              <a:rPr lang="en-US" dirty="0"/>
              <a:t>.</a:t>
            </a:r>
          </a:p>
          <a:p>
            <a:r>
              <a:rPr lang="fa-IR" dirty="0"/>
              <a:t>برای نمایش فیوز در مدارات از نماد زیر استفاده می شود</a:t>
            </a:r>
            <a:r>
              <a:rPr lang="en-US" dirty="0"/>
              <a:t>.</a:t>
            </a:r>
          </a:p>
          <a:p>
            <a:endParaRPr lang="fa-IR" dirty="0"/>
          </a:p>
        </p:txBody>
      </p:sp>
      <p:pic>
        <p:nvPicPr>
          <p:cNvPr id="4" name="Picture 3" descr="نماد مداری فیوز"/>
          <p:cNvPicPr/>
          <p:nvPr/>
        </p:nvPicPr>
        <p:blipFill>
          <a:blip r:embed="rId3">
            <a:extLst>
              <a:ext uri="{28A0092B-C50C-407E-A947-70E740481C1C}">
                <a14:useLocalDpi xmlns:a14="http://schemas.microsoft.com/office/drawing/2010/main" val="0"/>
              </a:ext>
            </a:extLst>
          </a:blip>
          <a:srcRect/>
          <a:stretch>
            <a:fillRect/>
          </a:stretch>
        </p:blipFill>
        <p:spPr bwMode="auto">
          <a:xfrm>
            <a:off x="5641980" y="4941168"/>
            <a:ext cx="2860040" cy="1233170"/>
          </a:xfrm>
          <a:prstGeom prst="rect">
            <a:avLst/>
          </a:prstGeom>
          <a:noFill/>
          <a:ln>
            <a:noFill/>
          </a:ln>
        </p:spPr>
      </p:pic>
      <p:sp>
        <p:nvSpPr>
          <p:cNvPr id="6" name="Double Wave 5"/>
          <p:cNvSpPr/>
          <p:nvPr/>
        </p:nvSpPr>
        <p:spPr>
          <a:xfrm>
            <a:off x="899592" y="151532"/>
            <a:ext cx="7560840" cy="1202432"/>
          </a:xfrm>
          <a:prstGeom prst="doubleWav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6000" dirty="0" smtClean="0"/>
              <a:t>فیوز </a:t>
            </a:r>
            <a:r>
              <a:rPr lang="en-US" sz="6000" dirty="0" smtClean="0"/>
              <a:t>fuse</a:t>
            </a:r>
            <a:endParaRPr lang="fa-IR" sz="6000" dirty="0"/>
          </a:p>
        </p:txBody>
      </p:sp>
      <p:pic>
        <p:nvPicPr>
          <p:cNvPr id="8" name="Picture 7" descr="https://mashinesoft.com/img/cms/0000000.jpg"/>
          <p:cNvPicPr/>
          <p:nvPr/>
        </p:nvPicPr>
        <p:blipFill>
          <a:blip r:embed="rId4">
            <a:extLst>
              <a:ext uri="{28A0092B-C50C-407E-A947-70E740481C1C}">
                <a14:useLocalDpi xmlns:a14="http://schemas.microsoft.com/office/drawing/2010/main" val="0"/>
              </a:ext>
            </a:extLst>
          </a:blip>
          <a:srcRect/>
          <a:stretch>
            <a:fillRect/>
          </a:stretch>
        </p:blipFill>
        <p:spPr bwMode="auto">
          <a:xfrm>
            <a:off x="0" y="4509121"/>
            <a:ext cx="5641980" cy="2361812"/>
          </a:xfrm>
          <a:prstGeom prst="rect">
            <a:avLst/>
          </a:prstGeom>
          <a:noFill/>
          <a:ln>
            <a:noFill/>
          </a:ln>
        </p:spPr>
      </p:pic>
    </p:spTree>
    <p:extLst>
      <p:ext uri="{BB962C8B-B14F-4D97-AF65-F5344CB8AC3E}">
        <p14:creationId xmlns:p14="http://schemas.microsoft.com/office/powerpoint/2010/main" val="330907101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04448" y="3717032"/>
            <a:ext cx="3312368" cy="1417638"/>
          </a:xfrm>
        </p:spPr>
        <p:txBody>
          <a:bodyPr>
            <a:normAutofit fontScale="90000"/>
          </a:bodyPr>
          <a:lstStyle/>
          <a:p>
            <a:r>
              <a:rPr lang="en-US" dirty="0"/>
              <a:t/>
            </a:r>
            <a:br>
              <a:rPr lang="en-US" dirty="0"/>
            </a:br>
            <a:endParaRPr lang="fa-IR" dirty="0"/>
          </a:p>
        </p:txBody>
      </p:sp>
      <p:sp>
        <p:nvSpPr>
          <p:cNvPr id="3" name="Content Placeholder 2"/>
          <p:cNvSpPr>
            <a:spLocks noGrp="1"/>
          </p:cNvSpPr>
          <p:nvPr>
            <p:ph idx="1"/>
          </p:nvPr>
        </p:nvSpPr>
        <p:spPr>
          <a:xfrm>
            <a:off x="0" y="1988840"/>
            <a:ext cx="9144000" cy="4869160"/>
          </a:xfrm>
        </p:spPr>
        <p:txBody>
          <a:bodyPr>
            <a:normAutofit fontScale="92500" lnSpcReduction="10000"/>
          </a:bodyPr>
          <a:lstStyle/>
          <a:p>
            <a:pPr fontAlgn="base">
              <a:buFont typeface="Wingdings" panose="05000000000000000000" pitchFamily="2" charset="2"/>
              <a:buChar char="§"/>
            </a:pPr>
            <a:r>
              <a:rPr lang="fa-IR" sz="3000" dirty="0" smtClean="0"/>
              <a:t>فیوزها </a:t>
            </a:r>
            <a:r>
              <a:rPr lang="fa-IR" sz="3000" dirty="0"/>
              <a:t>معمولا در انواع متنوعی تولید و طراحی می شوند اما فیوزهای مستطیلی و سرامیکی پر کاربردترین نوع آن ها می باشند. این فیوزها از دو پایه تشکیل شده اند که بسته به حداکثر میزان شدت جریان عبوری، از سیم ضخیم تری برای اتصال دو پایه به هم استفاده شده است. فیوزهای فلزی و شیشه ای نوع دیگری از فیوزها هستند</a:t>
            </a:r>
            <a:r>
              <a:rPr lang="en-US" sz="3000" dirty="0"/>
              <a:t>.</a:t>
            </a:r>
          </a:p>
          <a:p>
            <a:pPr fontAlgn="base">
              <a:buFont typeface="Wingdings" panose="05000000000000000000" pitchFamily="2" charset="2"/>
              <a:buChar char="§"/>
            </a:pPr>
            <a:r>
              <a:rPr lang="fa-IR" sz="3000" dirty="0"/>
              <a:t>روی هر فیوز خودرو معمولا اطلاعاتی در رابطه با حداکثر شدت جریان عبوری نوشته شده است که نشان می دهد اگر نوسانات برق خودرو از مقدار مشخص شده بیشتر باشد، اصطلاحا فیوز آب شده و قطع می گردد. این قطعه سبب می شود تا دستگاه مصرف کننده ای که برق خود را از طریق فیوز می گیرد، دیگر برق رسانی نداشته باشد و از مدار خارج گردد. این عمل به این دلیل انجام می گردد تا از بروز مشکلات اساسی در خودرو، با نوسانات شدید، جلوگیری گردد</a:t>
            </a:r>
            <a:r>
              <a:rPr lang="en-US" sz="3000" dirty="0"/>
              <a:t>.</a:t>
            </a:r>
          </a:p>
          <a:p>
            <a:endParaRPr lang="fa-IR" dirty="0"/>
          </a:p>
        </p:txBody>
      </p:sp>
      <p:pic>
        <p:nvPicPr>
          <p:cNvPr id="6" name="Picture 5" descr="انواع فیوز الکترونیکی"/>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5004048" cy="1916832"/>
          </a:xfrm>
          <a:prstGeom prst="rect">
            <a:avLst/>
          </a:prstGeom>
          <a:noFill/>
          <a:ln>
            <a:noFill/>
          </a:ln>
        </p:spPr>
      </p:pic>
      <p:sp>
        <p:nvSpPr>
          <p:cNvPr id="5" name="Flowchart: Document 4"/>
          <p:cNvSpPr/>
          <p:nvPr/>
        </p:nvSpPr>
        <p:spPr>
          <a:xfrm>
            <a:off x="5004048" y="0"/>
            <a:ext cx="4032448" cy="1916832"/>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5400" b="1" dirty="0"/>
              <a:t>انواع فیوز خودرو</a:t>
            </a:r>
            <a:endParaRPr lang="fa-IR" sz="5400" dirty="0"/>
          </a:p>
        </p:txBody>
      </p:sp>
    </p:spTree>
    <p:extLst>
      <p:ext uri="{BB962C8B-B14F-4D97-AF65-F5344CB8AC3E}">
        <p14:creationId xmlns:p14="http://schemas.microsoft.com/office/powerpoint/2010/main" val="174138094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D:\ایمنی\لوازم برق صنعتی\New folder\جعبه-فیوز-و-رله-داخل-محفظه-موتور-سمند-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90735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D:\ایمنی\لوازم برق صنعتی\New folder\Car-fuse-bo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1772816"/>
            <a:ext cx="4245098" cy="5085184"/>
          </a:xfrm>
          <a:prstGeom prst="rect">
            <a:avLst/>
          </a:prstGeom>
          <a:noFill/>
          <a:extLst>
            <a:ext uri="{909E8E84-426E-40DD-AFC4-6F175D3DCCD1}">
              <a14:hiddenFill xmlns:a14="http://schemas.microsoft.com/office/drawing/2010/main">
                <a:solidFill>
                  <a:srgbClr val="FFFFFF"/>
                </a:solidFill>
              </a14:hiddenFill>
            </a:ext>
          </a:extLst>
        </p:spPr>
      </p:pic>
      <p:sp>
        <p:nvSpPr>
          <p:cNvPr id="7" name="Double Wave 6"/>
          <p:cNvSpPr/>
          <p:nvPr/>
        </p:nvSpPr>
        <p:spPr>
          <a:xfrm>
            <a:off x="2884438" y="116632"/>
            <a:ext cx="6192688" cy="1412899"/>
          </a:xfrm>
          <a:prstGeom prst="doubleWav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6000" dirty="0" smtClean="0">
                <a:solidFill>
                  <a:schemeClr val="tx1"/>
                </a:solidFill>
              </a:rPr>
              <a:t>جعبه فیوزهای ماشین ها</a:t>
            </a:r>
            <a:endParaRPr lang="fa-IR" sz="6000" dirty="0">
              <a:solidFill>
                <a:schemeClr val="tx1"/>
              </a:solidFill>
            </a:endParaRPr>
          </a:p>
        </p:txBody>
      </p:sp>
      <p:pic>
        <p:nvPicPr>
          <p:cNvPr id="1026" name="Picture 2" descr="D:\ایمنی\لوازم برق صنعتی\New folder\1485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7358" y="1772816"/>
            <a:ext cx="2024682" cy="5069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393417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ایمنی\لوازم برق صنعتی\New folder\boogh-prid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132856"/>
            <a:ext cx="9144000" cy="4608512"/>
          </a:xfrm>
          <a:prstGeom prst="rect">
            <a:avLst/>
          </a:prstGeom>
          <a:noFill/>
          <a:extLst>
            <a:ext uri="{909E8E84-426E-40DD-AFC4-6F175D3DCCD1}">
              <a14:hiddenFill xmlns:a14="http://schemas.microsoft.com/office/drawing/2010/main">
                <a:solidFill>
                  <a:srgbClr val="FFFFFF"/>
                </a:solidFill>
              </a14:hiddenFill>
            </a:ext>
          </a:extLst>
        </p:spPr>
      </p:pic>
      <p:sp>
        <p:nvSpPr>
          <p:cNvPr id="3" name="Double Wave 2"/>
          <p:cNvSpPr/>
          <p:nvPr/>
        </p:nvSpPr>
        <p:spPr>
          <a:xfrm>
            <a:off x="315596" y="260648"/>
            <a:ext cx="8640960" cy="1706488"/>
          </a:xfrm>
          <a:prstGeom prst="doubleWav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7200" dirty="0" smtClean="0"/>
              <a:t>مدار سیم کشی شده با فیوز</a:t>
            </a:r>
            <a:endParaRPr lang="fa-IR" sz="7200" dirty="0"/>
          </a:p>
        </p:txBody>
      </p:sp>
    </p:spTree>
    <p:extLst>
      <p:ext uri="{BB962C8B-B14F-4D97-AF65-F5344CB8AC3E}">
        <p14:creationId xmlns:p14="http://schemas.microsoft.com/office/powerpoint/2010/main" val="118134393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532"/>
            <a:ext cx="9057184" cy="692696"/>
          </a:xfrm>
        </p:spPr>
        <p:txBody>
          <a:bodyPr>
            <a:normAutofit fontScale="90000"/>
          </a:bodyPr>
          <a:lstStyle/>
          <a:p>
            <a:r>
              <a:rPr lang="fa-IR" b="1" dirty="0" smtClean="0"/>
              <a:t/>
            </a:r>
            <a:br>
              <a:rPr lang="fa-IR" b="1" dirty="0" smtClean="0"/>
            </a:br>
            <a:r>
              <a:rPr lang="fa-IR" sz="3600" b="1" dirty="0" smtClean="0">
                <a:solidFill>
                  <a:srgbClr val="FF0000"/>
                </a:solidFill>
              </a:rPr>
              <a:t>آشنایی </a:t>
            </a:r>
            <a:r>
              <a:rPr lang="fa-IR" sz="3600" b="1" dirty="0">
                <a:solidFill>
                  <a:srgbClr val="FF0000"/>
                </a:solidFill>
              </a:rPr>
              <a:t>با ترمیستور یا مقاومت حرارتی</a:t>
            </a:r>
            <a:r>
              <a:rPr lang="en-US" sz="3600" b="1" dirty="0">
                <a:solidFill>
                  <a:srgbClr val="FF0000"/>
                </a:solidFill>
              </a:rPr>
              <a:t> (NTC/PTC)</a:t>
            </a:r>
            <a:r>
              <a:rPr lang="en-US" sz="3600" dirty="0">
                <a:solidFill>
                  <a:srgbClr val="FF0000"/>
                </a:solidFill>
              </a:rPr>
              <a:t/>
            </a:r>
            <a:br>
              <a:rPr lang="en-US" sz="3600" dirty="0">
                <a:solidFill>
                  <a:srgbClr val="FF0000"/>
                </a:solidFill>
              </a:rPr>
            </a:br>
            <a:endParaRPr lang="fa-IR" sz="3600" dirty="0">
              <a:solidFill>
                <a:srgbClr val="FF0000"/>
              </a:solidFill>
            </a:endParaRPr>
          </a:p>
        </p:txBody>
      </p:sp>
      <p:sp>
        <p:nvSpPr>
          <p:cNvPr id="3" name="Content Placeholder 2"/>
          <p:cNvSpPr>
            <a:spLocks noGrp="1"/>
          </p:cNvSpPr>
          <p:nvPr>
            <p:ph idx="1"/>
          </p:nvPr>
        </p:nvSpPr>
        <p:spPr>
          <a:xfrm>
            <a:off x="-2340" y="620688"/>
            <a:ext cx="9036496" cy="6237311"/>
          </a:xfrm>
        </p:spPr>
        <p:txBody>
          <a:bodyPr>
            <a:noAutofit/>
          </a:bodyPr>
          <a:lstStyle/>
          <a:p>
            <a:r>
              <a:rPr lang="en-US" sz="1600" dirty="0"/>
              <a:t>NTC </a:t>
            </a:r>
            <a:r>
              <a:rPr lang="fa-IR" sz="1600" dirty="0"/>
              <a:t>مخفف عبارت</a:t>
            </a:r>
            <a:r>
              <a:rPr lang="en-US" sz="1600" dirty="0"/>
              <a:t> Negative Temperature Coefficient </a:t>
            </a:r>
            <a:r>
              <a:rPr lang="fa-IR" sz="1600" dirty="0"/>
              <a:t>به معنی ضریب حرارتی </a:t>
            </a:r>
            <a:r>
              <a:rPr lang="fa-IR" sz="1600" dirty="0" smtClean="0"/>
              <a:t>منفی </a:t>
            </a:r>
          </a:p>
          <a:p>
            <a:pPr marL="0" indent="0">
              <a:buNone/>
            </a:pPr>
            <a:r>
              <a:rPr lang="fa-IR" sz="1600" dirty="0"/>
              <a:t> </a:t>
            </a:r>
            <a:r>
              <a:rPr lang="fa-IR" sz="1600" dirty="0" smtClean="0"/>
              <a:t>می </a:t>
            </a:r>
            <a:r>
              <a:rPr lang="fa-IR" sz="1600" dirty="0"/>
              <a:t>باشد. </a:t>
            </a:r>
            <a:r>
              <a:rPr lang="fa-IR" sz="1600" dirty="0" smtClean="0"/>
              <a:t>در </a:t>
            </a:r>
            <a:r>
              <a:rPr lang="fa-IR" sz="1600" dirty="0"/>
              <a:t>این حالت مقدار مقاومت با افزایش دما کاهش می یابد</a:t>
            </a:r>
            <a:r>
              <a:rPr lang="en-US" sz="1600" dirty="0"/>
              <a:t>.</a:t>
            </a:r>
          </a:p>
          <a:p>
            <a:r>
              <a:rPr lang="fa-IR" sz="1600" dirty="0"/>
              <a:t>ترمیستور با ضریب حرارتی منفی</a:t>
            </a:r>
            <a:r>
              <a:rPr lang="en-US" sz="1600" dirty="0"/>
              <a:t> (</a:t>
            </a:r>
            <a:r>
              <a:rPr lang="en-US" sz="1600" dirty="0" smtClean="0"/>
              <a:t>NTC)</a:t>
            </a:r>
            <a:r>
              <a:rPr lang="fa-IR" sz="1600" dirty="0" smtClean="0"/>
              <a:t>می </a:t>
            </a:r>
            <a:r>
              <a:rPr lang="fa-IR" sz="1600" dirty="0"/>
              <a:t>توان شکل فوق را با مقداری تقریب معادل یک تابع </a:t>
            </a:r>
            <a:endParaRPr lang="fa-IR" sz="1600" dirty="0" smtClean="0"/>
          </a:p>
          <a:p>
            <a:pPr marL="0" indent="0">
              <a:buNone/>
            </a:pPr>
            <a:r>
              <a:rPr lang="fa-IR" sz="1600" dirty="0" smtClean="0"/>
              <a:t> نمایی ریاضی در </a:t>
            </a:r>
            <a:r>
              <a:rPr lang="fa-IR" sz="1600" dirty="0"/>
              <a:t>نظر گرفت</a:t>
            </a:r>
            <a:r>
              <a:rPr lang="fa-IR" sz="1600" dirty="0" smtClean="0"/>
              <a:t>.، </a:t>
            </a:r>
            <a:r>
              <a:rPr lang="fa-IR" sz="1600" dirty="0"/>
              <a:t>مقدار مقاومت این ترمیستور در بازه 0 تا 20درجه سانتی گراد دارای </a:t>
            </a:r>
            <a:endParaRPr lang="fa-IR" sz="1600" dirty="0" smtClean="0"/>
          </a:p>
          <a:p>
            <a:pPr marL="0" indent="0">
              <a:buNone/>
            </a:pPr>
            <a:r>
              <a:rPr lang="fa-IR" sz="1600" dirty="0" smtClean="0"/>
              <a:t>رفتاری </a:t>
            </a:r>
            <a:r>
              <a:rPr lang="fa-IR" sz="1600" dirty="0"/>
              <a:t>خطی می باشد و با افزایش دما به مقدار بیشتر، شروع به غیر خطی شدن می کند</a:t>
            </a:r>
            <a:r>
              <a:rPr lang="en-US" sz="1600" dirty="0"/>
              <a:t>.</a:t>
            </a:r>
          </a:p>
          <a:p>
            <a:endParaRPr lang="fa-IR" sz="1600" dirty="0"/>
          </a:p>
          <a:p>
            <a:endParaRPr lang="en-US" sz="1600" dirty="0"/>
          </a:p>
          <a:p>
            <a:r>
              <a:rPr lang="fa-IR" sz="1600" b="1" dirty="0" smtClean="0"/>
              <a:t>ترمیستور </a:t>
            </a:r>
            <a:r>
              <a:rPr lang="fa-IR" sz="1600" b="1" dirty="0"/>
              <a:t>نوع</a:t>
            </a:r>
            <a:r>
              <a:rPr lang="en-US" sz="1600" b="1" dirty="0"/>
              <a:t> PTC :</a:t>
            </a:r>
            <a:r>
              <a:rPr lang="en-US" sz="1600" dirty="0"/>
              <a:t/>
            </a:r>
            <a:br>
              <a:rPr lang="en-US" sz="1600" dirty="0"/>
            </a:br>
            <a:r>
              <a:rPr lang="en-US" sz="1600" dirty="0"/>
              <a:t>PTC </a:t>
            </a:r>
            <a:r>
              <a:rPr lang="fa-IR" sz="1600" dirty="0"/>
              <a:t>مخفف عبارت</a:t>
            </a:r>
            <a:r>
              <a:rPr lang="en-US" sz="1600" dirty="0"/>
              <a:t> Positive Temperature Coefficient </a:t>
            </a:r>
            <a:r>
              <a:rPr lang="fa-IR" sz="1600" dirty="0"/>
              <a:t>به معنی ضریب حرارتی مثبت می‌باشد. در این نوع ترمیستور، مقدار مقاومت با افزایش دما افزایش می‌یابد</a:t>
            </a:r>
            <a:r>
              <a:rPr lang="en-US" sz="1600" dirty="0"/>
              <a:t>.</a:t>
            </a:r>
          </a:p>
          <a:p>
            <a:r>
              <a:rPr lang="fa-IR" sz="1600" dirty="0"/>
              <a:t>ترمیستور با ضریب حرارتی مثبت</a:t>
            </a:r>
            <a:r>
              <a:rPr lang="en-US" sz="1600" dirty="0"/>
              <a:t> (PTC)</a:t>
            </a:r>
          </a:p>
          <a:p>
            <a:r>
              <a:rPr lang="fa-IR" sz="1600" dirty="0"/>
              <a:t>می توان شکل فوق را با مقداری تقریب معادل یک تابع نمایی </a:t>
            </a:r>
            <a:r>
              <a:rPr lang="fa-IR" sz="1600" dirty="0" smtClean="0"/>
              <a:t>ریاضی در </a:t>
            </a:r>
            <a:r>
              <a:rPr lang="fa-IR" sz="1600" dirty="0"/>
              <a:t>نظر گرفت</a:t>
            </a:r>
            <a:r>
              <a:rPr lang="en-US" sz="1600" dirty="0"/>
              <a:t>.</a:t>
            </a:r>
          </a:p>
          <a:p>
            <a:r>
              <a:rPr lang="fa-IR" sz="1600" dirty="0"/>
              <a:t>مواد سازنده ترمیستور های نوع</a:t>
            </a:r>
            <a:r>
              <a:rPr lang="en-US" sz="1600" dirty="0"/>
              <a:t> PTC </a:t>
            </a:r>
            <a:r>
              <a:rPr lang="fa-IR" sz="1600" dirty="0"/>
              <a:t>دارای تنوع بسیاری هستند، می توان گفت که فلزات اساساً عناصری</a:t>
            </a:r>
            <a:r>
              <a:rPr lang="en-US" sz="1600" dirty="0"/>
              <a:t> PTC </a:t>
            </a:r>
            <a:r>
              <a:rPr lang="fa-IR" sz="1600" dirty="0"/>
              <a:t>هستند. </a:t>
            </a:r>
            <a:endParaRPr lang="fa-IR" sz="1600" dirty="0" smtClean="0"/>
          </a:p>
          <a:p>
            <a:r>
              <a:rPr lang="fa-IR" sz="1600" dirty="0" smtClean="0"/>
              <a:t>پلاتین </a:t>
            </a:r>
            <a:r>
              <a:rPr lang="fa-IR" sz="1600" dirty="0"/>
              <a:t>متداول ترین فلزی است که برای ساخت</a:t>
            </a:r>
            <a:r>
              <a:rPr lang="en-US" sz="1600" dirty="0"/>
              <a:t> PTC </a:t>
            </a:r>
            <a:r>
              <a:rPr lang="fa-IR" sz="1600" dirty="0"/>
              <a:t>ها استفاده می‌شود ، مس هر چند مشخصه ای </a:t>
            </a:r>
            <a:endParaRPr lang="fa-IR" sz="1600" dirty="0" smtClean="0"/>
          </a:p>
          <a:p>
            <a:pPr marL="0" indent="0">
              <a:buNone/>
            </a:pPr>
            <a:r>
              <a:rPr lang="fa-IR" sz="1600" dirty="0" smtClean="0"/>
              <a:t>نسبتاً </a:t>
            </a:r>
            <a:r>
              <a:rPr lang="fa-IR" sz="1600" dirty="0"/>
              <a:t>خطی دارد، </a:t>
            </a:r>
            <a:r>
              <a:rPr lang="fa-IR" sz="1600" dirty="0" smtClean="0"/>
              <a:t>اما </a:t>
            </a:r>
            <a:r>
              <a:rPr lang="fa-IR" sz="1600" dirty="0"/>
              <a:t>بازه ی اندازه‌گیری آن مقداری کوچک تر از پلاتین است و در ضمن مقاومت </a:t>
            </a:r>
            <a:endParaRPr lang="fa-IR" sz="1600" dirty="0" smtClean="0"/>
          </a:p>
          <a:p>
            <a:pPr marL="0" indent="0">
              <a:buNone/>
            </a:pPr>
            <a:r>
              <a:rPr lang="fa-IR" sz="1600" dirty="0" smtClean="0"/>
              <a:t>مخصوص </a:t>
            </a:r>
            <a:r>
              <a:rPr lang="fa-IR" sz="1600" dirty="0"/>
              <a:t>کم تری </a:t>
            </a:r>
            <a:r>
              <a:rPr lang="fa-IR" sz="1600" dirty="0" smtClean="0"/>
              <a:t>دارد.شیب </a:t>
            </a:r>
            <a:r>
              <a:rPr lang="fa-IR" sz="1600" dirty="0"/>
              <a:t>مشخصه ی نیکل بیشتر از پلاتین است اما مشخصه ی آن برای دماهای </a:t>
            </a:r>
            <a:endParaRPr lang="fa-IR" sz="1600" dirty="0" smtClean="0"/>
          </a:p>
          <a:p>
            <a:pPr marL="0" indent="0">
              <a:buNone/>
            </a:pPr>
            <a:r>
              <a:rPr lang="fa-IR" sz="1600" dirty="0" smtClean="0"/>
              <a:t>بیش </a:t>
            </a:r>
            <a:r>
              <a:rPr lang="fa-IR" sz="1600" dirty="0"/>
              <a:t>از </a:t>
            </a:r>
            <a:r>
              <a:rPr lang="fa-IR" sz="1600" dirty="0" smtClean="0"/>
              <a:t>400 </a:t>
            </a:r>
            <a:r>
              <a:rPr lang="fa-IR" sz="1600" dirty="0"/>
              <a:t>درجه سانتی گراد به شدت غیر خطی می باشد</a:t>
            </a:r>
            <a:r>
              <a:rPr lang="en-US" sz="1600" dirty="0" smtClean="0"/>
              <a:t>.</a:t>
            </a:r>
            <a:endParaRPr lang="en-US" sz="1600" dirty="0"/>
          </a:p>
        </p:txBody>
      </p:sp>
      <p:pic>
        <p:nvPicPr>
          <p:cNvPr id="4099" name="Picture 3" descr="D:\ایمنی\لوازم برق صنعتی\New folder\فیوز در سیستم برق ماشین آلات راهسازی و معدنی _ آموزش ماشین آلات راهسازی_files\ptc-thermistor-500x500-500x5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88" y="4437112"/>
            <a:ext cx="2171548" cy="242088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88" y="764705"/>
            <a:ext cx="1595484" cy="2215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416178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68760"/>
          </a:xfrm>
        </p:spPr>
        <p:txBody>
          <a:bodyPr>
            <a:normAutofit fontScale="90000"/>
          </a:bodyPr>
          <a:lstStyle/>
          <a:p>
            <a:r>
              <a:rPr lang="fa-IR" b="1" dirty="0" smtClean="0">
                <a:solidFill>
                  <a:srgbClr val="FF0000"/>
                </a:solidFill>
              </a:rPr>
              <a:t/>
            </a:r>
            <a:br>
              <a:rPr lang="fa-IR" b="1" dirty="0" smtClean="0">
                <a:solidFill>
                  <a:srgbClr val="FF0000"/>
                </a:solidFill>
              </a:rPr>
            </a:br>
            <a:r>
              <a:rPr lang="fa-IR" b="1" dirty="0" smtClean="0">
                <a:solidFill>
                  <a:srgbClr val="FF0000"/>
                </a:solidFill>
              </a:rPr>
              <a:t>آشنایی </a:t>
            </a:r>
            <a:r>
              <a:rPr lang="fa-IR" b="1" dirty="0">
                <a:solidFill>
                  <a:srgbClr val="FF0000"/>
                </a:solidFill>
              </a:rPr>
              <a:t>با ترمیستور یا مقاومت حرارتی</a:t>
            </a:r>
            <a:r>
              <a:rPr lang="en-US" b="1" dirty="0">
                <a:solidFill>
                  <a:srgbClr val="FF0000"/>
                </a:solidFill>
              </a:rPr>
              <a:t> (NTC/PTC)</a:t>
            </a:r>
            <a:r>
              <a:rPr lang="en-US" dirty="0">
                <a:solidFill>
                  <a:srgbClr val="FF0000"/>
                </a:solidFill>
              </a:rPr>
              <a:t/>
            </a:r>
            <a:br>
              <a:rPr lang="en-US" dirty="0">
                <a:solidFill>
                  <a:srgbClr val="FF0000"/>
                </a:solidFill>
              </a:rPr>
            </a:br>
            <a:endParaRPr lang="fa-IR" dirty="0"/>
          </a:p>
        </p:txBody>
      </p:sp>
      <p:sp>
        <p:nvSpPr>
          <p:cNvPr id="3" name="Content Placeholder 2"/>
          <p:cNvSpPr>
            <a:spLocks noGrp="1"/>
          </p:cNvSpPr>
          <p:nvPr>
            <p:ph idx="1"/>
          </p:nvPr>
        </p:nvSpPr>
        <p:spPr>
          <a:xfrm>
            <a:off x="0" y="1124744"/>
            <a:ext cx="9144000" cy="5733256"/>
          </a:xfrm>
        </p:spPr>
        <p:txBody>
          <a:bodyPr>
            <a:normAutofit fontScale="70000" lnSpcReduction="20000"/>
          </a:bodyPr>
          <a:lstStyle/>
          <a:p>
            <a:pPr>
              <a:buFont typeface="Wingdings" panose="05000000000000000000" pitchFamily="2" charset="2"/>
              <a:buChar char="§"/>
            </a:pPr>
            <a:r>
              <a:rPr lang="fa-IR" b="1" dirty="0">
                <a:solidFill>
                  <a:srgbClr val="FF0000"/>
                </a:solidFill>
              </a:rPr>
              <a:t>نحوه کارکرد</a:t>
            </a:r>
            <a:endParaRPr lang="en-US" dirty="0">
              <a:solidFill>
                <a:srgbClr val="FF0000"/>
              </a:solidFill>
            </a:endParaRPr>
          </a:p>
          <a:p>
            <a:pPr>
              <a:buFont typeface="Wingdings" panose="05000000000000000000" pitchFamily="2" charset="2"/>
              <a:buChar char="§"/>
            </a:pPr>
            <a:r>
              <a:rPr lang="fa-IR" dirty="0"/>
              <a:t>به طور ایده آل عملکرد یک سنسور حرارتی، خطی در نظر گرفته می شود؛ در حالی که در یک نگاه کلی ترمیستور از این قاعده پیروی نمی کند. این بدین معنیست که برای استفاده از این مقاومت ها در مدار، خصوصاً مدارهای متصل به میکروکنترلر از یک مدار تقسیم ولتاژ استفاده می شود</a:t>
            </a:r>
            <a:r>
              <a:rPr lang="en-US" dirty="0"/>
              <a:t>.</a:t>
            </a:r>
          </a:p>
          <a:p>
            <a:pPr>
              <a:buFont typeface="Wingdings" panose="05000000000000000000" pitchFamily="2" charset="2"/>
              <a:buChar char="§"/>
            </a:pPr>
            <a:r>
              <a:rPr lang="fa-IR" dirty="0"/>
              <a:t>یکی از دلایل مهم این کار، غیر خطی بودن رفتار این نوع از مقاومت های حرارتی است همانطور که می دانید غیر خطی بودن به معنای وجود کارکرد متفاومت آنی یک قطعه الکترونیکی بعد از گذشتن از حد خطی می باشد</a:t>
            </a:r>
            <a:r>
              <a:rPr lang="en-US" dirty="0"/>
              <a:t>.</a:t>
            </a:r>
          </a:p>
          <a:p>
            <a:pPr>
              <a:buFont typeface="Wingdings" panose="05000000000000000000" pitchFamily="2" charset="2"/>
              <a:buChar char="§"/>
            </a:pPr>
            <a:r>
              <a:rPr lang="fa-IR" b="1" dirty="0">
                <a:solidFill>
                  <a:srgbClr val="FF0000"/>
                </a:solidFill>
              </a:rPr>
              <a:t>مزایا و معایب</a:t>
            </a:r>
            <a:r>
              <a:rPr lang="en-US" b="1" dirty="0">
                <a:solidFill>
                  <a:srgbClr val="FF0000"/>
                </a:solidFill>
              </a:rPr>
              <a:t>	</a:t>
            </a:r>
            <a:endParaRPr lang="en-US" dirty="0">
              <a:solidFill>
                <a:srgbClr val="FF0000"/>
              </a:solidFill>
            </a:endParaRPr>
          </a:p>
          <a:p>
            <a:pPr lvl="0">
              <a:buFont typeface="Wingdings" panose="05000000000000000000" pitchFamily="2" charset="2"/>
              <a:buChar char="§"/>
            </a:pPr>
            <a:r>
              <a:rPr lang="fa-IR" dirty="0"/>
              <a:t>مزایا</a:t>
            </a:r>
            <a:r>
              <a:rPr lang="en-US" dirty="0"/>
              <a:t>:</a:t>
            </a:r>
          </a:p>
          <a:p>
            <a:pPr lvl="0">
              <a:buFont typeface="Wingdings" panose="05000000000000000000" pitchFamily="2" charset="2"/>
              <a:buChar char="§"/>
            </a:pPr>
            <a:r>
              <a:rPr lang="fa-IR" dirty="0"/>
              <a:t>اندازه کوچک</a:t>
            </a:r>
            <a:endParaRPr lang="en-US" dirty="0"/>
          </a:p>
          <a:p>
            <a:pPr lvl="0">
              <a:buFont typeface="Wingdings" panose="05000000000000000000" pitchFamily="2" charset="2"/>
              <a:buChar char="§"/>
            </a:pPr>
            <a:r>
              <a:rPr lang="fa-IR" dirty="0"/>
              <a:t>پاسخ سریع</a:t>
            </a:r>
            <a:endParaRPr lang="en-US" dirty="0"/>
          </a:p>
          <a:p>
            <a:pPr lvl="0">
              <a:buFont typeface="Wingdings" panose="05000000000000000000" pitchFamily="2" charset="2"/>
              <a:buChar char="§"/>
            </a:pPr>
            <a:r>
              <a:rPr lang="fa-IR" dirty="0"/>
              <a:t>حساسیت بالا</a:t>
            </a:r>
            <a:endParaRPr lang="en-US" dirty="0"/>
          </a:p>
          <a:p>
            <a:pPr lvl="0">
              <a:buFont typeface="Wingdings" panose="05000000000000000000" pitchFamily="2" charset="2"/>
              <a:buChar char="§"/>
            </a:pPr>
            <a:r>
              <a:rPr lang="fa-IR" dirty="0"/>
              <a:t>معایب</a:t>
            </a:r>
            <a:r>
              <a:rPr lang="en-US" dirty="0"/>
              <a:t> :</a:t>
            </a:r>
          </a:p>
          <a:p>
            <a:pPr lvl="0">
              <a:buFont typeface="Wingdings" panose="05000000000000000000" pitchFamily="2" charset="2"/>
              <a:buChar char="§"/>
            </a:pPr>
            <a:r>
              <a:rPr lang="fa-IR" dirty="0"/>
              <a:t>غیر خطی بودن</a:t>
            </a:r>
            <a:endParaRPr lang="en-US" dirty="0"/>
          </a:p>
          <a:p>
            <a:pPr lvl="0">
              <a:buFont typeface="Wingdings" panose="05000000000000000000" pitchFamily="2" charset="2"/>
              <a:buChar char="§"/>
            </a:pPr>
            <a:r>
              <a:rPr lang="fa-IR" dirty="0"/>
              <a:t>کار در رنج دمایی کمتر از سایر</a:t>
            </a:r>
            <a:r>
              <a:rPr lang="en-US" dirty="0"/>
              <a:t> RTD </a:t>
            </a:r>
            <a:r>
              <a:rPr lang="fa-IR" dirty="0"/>
              <a:t>ها</a:t>
            </a:r>
            <a:endParaRPr lang="en-US" dirty="0"/>
          </a:p>
          <a:p>
            <a:pPr lvl="0">
              <a:buFont typeface="Wingdings" panose="05000000000000000000" pitchFamily="2" charset="2"/>
              <a:buChar char="§"/>
            </a:pPr>
            <a:r>
              <a:rPr lang="fa-IR" dirty="0"/>
              <a:t>نویز پذیری</a:t>
            </a:r>
            <a:endParaRPr lang="en-US" dirty="0"/>
          </a:p>
          <a:p>
            <a:endParaRPr lang="fa-IR" dirty="0"/>
          </a:p>
        </p:txBody>
      </p:sp>
    </p:spTree>
    <p:extLst>
      <p:ext uri="{BB962C8B-B14F-4D97-AF65-F5344CB8AC3E}">
        <p14:creationId xmlns:p14="http://schemas.microsoft.com/office/powerpoint/2010/main" val="316434609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90066"/>
          </a:xfrm>
        </p:spPr>
        <p:txBody>
          <a:bodyPr>
            <a:normAutofit fontScale="90000"/>
          </a:bodyPr>
          <a:lstStyle/>
          <a:p>
            <a:r>
              <a:rPr lang="fa-IR" dirty="0" smtClean="0"/>
              <a:t>انواع لامپ ها</a:t>
            </a:r>
            <a:endParaRPr lang="fa-IR" dirty="0"/>
          </a:p>
        </p:txBody>
      </p:sp>
      <p:sp>
        <p:nvSpPr>
          <p:cNvPr id="3" name="Content Placeholder 2"/>
          <p:cNvSpPr>
            <a:spLocks noGrp="1"/>
          </p:cNvSpPr>
          <p:nvPr>
            <p:ph idx="1"/>
          </p:nvPr>
        </p:nvSpPr>
        <p:spPr>
          <a:xfrm>
            <a:off x="0" y="908720"/>
            <a:ext cx="9036496" cy="5949280"/>
          </a:xfrm>
        </p:spPr>
        <p:txBody>
          <a:bodyPr/>
          <a:lstStyle/>
          <a:p>
            <a:r>
              <a:rPr lang="fa-IR" dirty="0" smtClean="0"/>
              <a:t>لامپ های زنون </a:t>
            </a:r>
          </a:p>
          <a:p>
            <a:r>
              <a:rPr lang="fa-IR" dirty="0" smtClean="0"/>
              <a:t>لامپ های نور افکنی </a:t>
            </a:r>
          </a:p>
          <a:p>
            <a:r>
              <a:rPr lang="fa-IR" dirty="0" smtClean="0"/>
              <a:t>ال ای دی</a:t>
            </a:r>
          </a:p>
          <a:p>
            <a:r>
              <a:rPr lang="fa-IR" dirty="0" smtClean="0"/>
              <a:t>اس ام دی </a:t>
            </a:r>
          </a:p>
          <a:p>
            <a:r>
              <a:rPr lang="fa-IR" dirty="0" smtClean="0"/>
              <a:t>لامپ های سیگنال</a:t>
            </a:r>
          </a:p>
        </p:txBody>
      </p:sp>
      <p:pic>
        <p:nvPicPr>
          <p:cNvPr id="4" name="Picture 7" descr="D:\ایمنی\لوازم برق صنعتی\New folder\h4-130-90w-yellow-a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98762"/>
            <a:ext cx="2411760" cy="26592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D:\ایمنی\لوازم برق صنعتی\New folder\h4-130-90w-blue-a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3" y="4260726"/>
            <a:ext cx="2952327" cy="25972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ایمنی\لوازم برق صنعتی\New folder\HagufmvPz5jNusAdQbPA152693449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4088" y="4336146"/>
            <a:ext cx="2664296" cy="24838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ایمنی\لوازم برق صنعتی\New folder\268154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07904" y="4336146"/>
            <a:ext cx="2304256" cy="252185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D:\ایمنی\لوازم برق صنعتی\New folder\201610151001440236837.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918" y="1478646"/>
            <a:ext cx="520917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727305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dirty="0" smtClean="0"/>
              <a:t>انواع نوارافکن وچراغ خطر ماشین های سنگین</a:t>
            </a:r>
            <a:endParaRPr lang="fa-IR" dirty="0"/>
          </a:p>
        </p:txBody>
      </p:sp>
      <p:pic>
        <p:nvPicPr>
          <p:cNvPr id="4" name="Picture 4" descr="D:\ایمنی\لوازم برق صنعتی\New folder\201710131404536376.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499992" y="1378135"/>
            <a:ext cx="1828800" cy="28429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D:\ایمنی\لوازم برق صنعتی\New folder\28543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1875" y="1357883"/>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ایمنی\لوازم برق صنعتی\New folder\5d3eb5d5a6cd3-w0h0q7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1341931"/>
            <a:ext cx="3348759" cy="28420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D:\ایمنی\لوازم برق صنعتی\New folder\20180302091406527842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6364" y="4221088"/>
            <a:ext cx="3094148" cy="280890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D:\ایمنی\لوازم برق صنعتی\New folder\leds-led-work-light-working-lamp-truck-traile5558029771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51920" y="4437112"/>
            <a:ext cx="2197932" cy="242088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D:\ایمنی\لوازم برق صنعتی\New folder\baghal_terreyli_72030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0192" y="3639666"/>
            <a:ext cx="2880320" cy="8712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D:\ایمنی\لوازم برق صنعتی\New folder\pelak_LED_720407_9.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63" y="4510906"/>
            <a:ext cx="4299681" cy="2273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5569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جریان الکتریکی</a:t>
            </a:r>
            <a:endParaRPr lang="fa-I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fa-IR" dirty="0"/>
                  <a:t>حرکت الکترون ها در مدار الکتریکی را جریان الکتریکی کویند.</a:t>
                </a:r>
                <a:endParaRPr lang="en-US" dirty="0"/>
              </a:p>
              <a:p>
                <a:r>
                  <a:rPr lang="fa-IR" dirty="0"/>
                  <a:t>واحد جریان الکتریکی آمپر است.</a:t>
                </a:r>
                <a:endParaRPr lang="en-US" dirty="0"/>
              </a:p>
              <a:p>
                <a:r>
                  <a:rPr lang="fa-IR" dirty="0"/>
                  <a:t>1 آمپر برابر عبور</a:t>
                </a:r>
                <a14:m>
                  <m:oMath xmlns:m="http://schemas.openxmlformats.org/officeDocument/2006/math">
                    <m:r>
                      <a:rPr lang="en-US">
                        <a:latin typeface="Cambria Math"/>
                      </a:rPr>
                      <m:t>6</m:t>
                    </m:r>
                    <m:r>
                      <a:rPr lang="en-US">
                        <a:latin typeface="Cambria Math"/>
                      </a:rPr>
                      <m:t>.</m:t>
                    </m:r>
                    <m:r>
                      <a:rPr lang="en-US">
                        <a:latin typeface="Cambria Math"/>
                      </a:rPr>
                      <m:t>28</m:t>
                    </m:r>
                    <m:r>
                      <a:rPr lang="en-US" i="1">
                        <a:latin typeface="Cambria Math"/>
                      </a:rPr>
                      <m:t>∗</m:t>
                    </m:r>
                    <m:sSup>
                      <m:sSupPr>
                        <m:ctrlPr>
                          <a:rPr lang="en-US" i="1">
                            <a:latin typeface="Cambria Math"/>
                          </a:rPr>
                        </m:ctrlPr>
                      </m:sSupPr>
                      <m:e>
                        <m:r>
                          <a:rPr lang="en-US" i="1">
                            <a:latin typeface="Cambria Math"/>
                          </a:rPr>
                          <m:t>10</m:t>
                        </m:r>
                      </m:e>
                      <m:sup>
                        <m:r>
                          <a:rPr lang="en-US" i="1">
                            <a:latin typeface="Cambria Math"/>
                          </a:rPr>
                          <m:t>18</m:t>
                        </m:r>
                      </m:sup>
                    </m:sSup>
                  </m:oMath>
                </a14:m>
                <a:r>
                  <a:rPr lang="fa-IR" dirty="0"/>
                  <a:t> الکترون در مدت زمان یک ثانیه از هادی است.</a:t>
                </a:r>
                <a:endParaRPr lang="en-US" dirty="0"/>
              </a:p>
              <a:p>
                <a:endParaRPr lang="fa-I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l="-1704" t="-1752" r="-1778"/>
                </a:stretch>
              </a:blipFill>
            </p:spPr>
            <p:txBody>
              <a:bodyPr/>
              <a:lstStyle/>
              <a:p>
                <a:r>
                  <a:rPr lang="fa-IR">
                    <a:noFill/>
                  </a:rPr>
                  <a:t> </a:t>
                </a:r>
              </a:p>
            </p:txBody>
          </p:sp>
        </mc:Fallback>
      </mc:AlternateContent>
      <p:pic>
        <p:nvPicPr>
          <p:cNvPr id="3075" name="Picture 3" descr="D:\ایمنی\لوازم برق صنعتی\New folder\وات-ولت-آمپر-اهم-مقاومت.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61048"/>
            <a:ext cx="9144000" cy="3035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811516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انواع چراغها ولامپهای ماشین سبک</a:t>
            </a:r>
            <a:endParaRPr lang="fa-IR" dirty="0"/>
          </a:p>
        </p:txBody>
      </p:sp>
      <p:pic>
        <p:nvPicPr>
          <p:cNvPr id="16388" name="Picture 4" descr="D:\ایمنی\لوازم برق صنعتی\New folder\led-tail-ligh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556792"/>
            <a:ext cx="4540027" cy="25922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ایمنی\لوازم برق صنعتی\New folder\چراغ-خودرو2-768x27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49080"/>
            <a:ext cx="91440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D:\ایمنی\لوازم برق صنعتی\New folder\X3YwOiJLgiOZvletK9nN152693449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1412776"/>
            <a:ext cx="4215422" cy="266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315601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8064" y="0"/>
            <a:ext cx="3995936" cy="1331640"/>
          </a:xfrm>
        </p:spPr>
        <p:txBody>
          <a:bodyPr>
            <a:normAutofit/>
          </a:bodyPr>
          <a:lstStyle/>
          <a:p>
            <a:r>
              <a:rPr lang="fa-IR" sz="3200" dirty="0" smtClean="0">
                <a:solidFill>
                  <a:srgbClr val="FF0000"/>
                </a:solidFill>
              </a:rPr>
              <a:t>انواع پایه لامپهای وسوکت</a:t>
            </a:r>
            <a:endParaRPr lang="fa-IR" sz="3200" dirty="0">
              <a:solidFill>
                <a:srgbClr val="FF0000"/>
              </a:solidFill>
            </a:endParaRPr>
          </a:p>
        </p:txBody>
      </p:sp>
      <p:pic>
        <p:nvPicPr>
          <p:cNvPr id="4" name="Content Placeholder 3" descr="D:\ایمنی\لوازم برق صنعتی\New folder\پایه-لامپ-خودرو.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3068960"/>
            <a:ext cx="5004048" cy="37685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ایمنی\لوازم برق صنعتی\New folder\standard-automotive-bulb-socket-types-1-800x35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3356992"/>
            <a:ext cx="3995936" cy="350100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ایمنی\لوازم برق صنعتی\New folder\v68BsjjnzjQ9GHG9tsKk152693449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71" y="0"/>
            <a:ext cx="5124413" cy="32403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ایمنی\لوازم برق صنعتی\New folder\eWqIGnpzUuwOL77vKZNO152693449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6096" y="980728"/>
            <a:ext cx="3563888" cy="2376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824473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402" y="0"/>
            <a:ext cx="9167402" cy="6858000"/>
          </a:xfrm>
        </p:spPr>
        <p:txBody>
          <a:bodyPr>
            <a:normAutofit fontScale="77500" lnSpcReduction="20000"/>
          </a:bodyPr>
          <a:lstStyle/>
          <a:p>
            <a:r>
              <a:rPr lang="en-US" b="1" dirty="0">
                <a:solidFill>
                  <a:srgbClr val="FF0000"/>
                </a:solidFill>
              </a:rPr>
              <a:t> </a:t>
            </a:r>
            <a:r>
              <a:rPr lang="en-US" dirty="0" smtClean="0">
                <a:solidFill>
                  <a:srgbClr val="FF0000"/>
                </a:solidFill>
              </a:rPr>
              <a:t>IC </a:t>
            </a:r>
            <a:r>
              <a:rPr lang="fa-IR" dirty="0">
                <a:solidFill>
                  <a:srgbClr val="FF0000"/>
                </a:solidFill>
              </a:rPr>
              <a:t>واژه ای برگرفته است</a:t>
            </a:r>
            <a:r>
              <a:rPr lang="en-US" dirty="0">
                <a:solidFill>
                  <a:srgbClr val="FF0000"/>
                </a:solidFill>
              </a:rPr>
              <a:t> integrated circuit </a:t>
            </a:r>
            <a:r>
              <a:rPr lang="fa-IR" dirty="0">
                <a:solidFill>
                  <a:srgbClr val="FF0000"/>
                </a:solidFill>
              </a:rPr>
              <a:t>به معنی مدار مجتمع است</a:t>
            </a:r>
            <a:r>
              <a:rPr lang="en-US" dirty="0">
                <a:solidFill>
                  <a:srgbClr val="FF0000"/>
                </a:solidFill>
              </a:rPr>
              <a:t>.</a:t>
            </a:r>
          </a:p>
          <a:p>
            <a:pPr>
              <a:buFont typeface="Wingdings" panose="05000000000000000000" pitchFamily="2" charset="2"/>
              <a:buChar char="v"/>
            </a:pPr>
            <a:r>
              <a:rPr lang="fa-IR" dirty="0"/>
              <a:t>مدار مجتمع یک مدار الکترونیکی است که </a:t>
            </a:r>
            <a:r>
              <a:rPr lang="fa-IR" dirty="0" smtClean="0"/>
              <a:t>روی یک</a:t>
            </a:r>
          </a:p>
          <a:p>
            <a:pPr>
              <a:buFont typeface="Wingdings" panose="05000000000000000000" pitchFamily="2" charset="2"/>
              <a:buChar char="v"/>
            </a:pPr>
            <a:r>
              <a:rPr lang="fa-IR" dirty="0" smtClean="0"/>
              <a:t>  قطعه </a:t>
            </a:r>
            <a:r>
              <a:rPr lang="fa-IR" dirty="0"/>
              <a:t>کوچک از مواد نیمه هادی شکل گرفته است</a:t>
            </a:r>
            <a:r>
              <a:rPr lang="en-US" dirty="0"/>
              <a:t>.</a:t>
            </a:r>
          </a:p>
          <a:p>
            <a:pPr>
              <a:buFont typeface="Wingdings" panose="05000000000000000000" pitchFamily="2" charset="2"/>
              <a:buChar char="v"/>
            </a:pPr>
            <a:r>
              <a:rPr lang="en-US" dirty="0"/>
              <a:t>IC </a:t>
            </a:r>
            <a:r>
              <a:rPr lang="fa-IR" dirty="0"/>
              <a:t>مجموعه ای از قطعات الکترونیکی مثل مقاومت</a:t>
            </a:r>
            <a:r>
              <a:rPr lang="fa-IR" dirty="0" smtClean="0"/>
              <a:t>،</a:t>
            </a:r>
          </a:p>
          <a:p>
            <a:pPr>
              <a:buFont typeface="Wingdings" panose="05000000000000000000" pitchFamily="2" charset="2"/>
              <a:buChar char="v"/>
            </a:pPr>
            <a:r>
              <a:rPr lang="fa-IR" dirty="0"/>
              <a:t> </a:t>
            </a:r>
            <a:r>
              <a:rPr lang="fa-IR" dirty="0" smtClean="0"/>
              <a:t> </a:t>
            </a:r>
            <a:r>
              <a:rPr lang="fa-IR" dirty="0"/>
              <a:t>خازن، ترانزیستور و غیره است </a:t>
            </a:r>
            <a:r>
              <a:rPr lang="fa-IR" dirty="0" smtClean="0"/>
              <a:t>که</a:t>
            </a:r>
            <a:r>
              <a:rPr lang="fa-IR" dirty="0"/>
              <a:t> </a:t>
            </a:r>
            <a:r>
              <a:rPr lang="fa-IR" dirty="0" smtClean="0"/>
              <a:t>همگی </a:t>
            </a:r>
            <a:r>
              <a:rPr lang="fa-IR" dirty="0"/>
              <a:t>برای یک </a:t>
            </a:r>
          </a:p>
          <a:p>
            <a:pPr marL="0" indent="0">
              <a:buNone/>
            </a:pPr>
            <a:r>
              <a:rPr lang="fa-IR" dirty="0" smtClean="0"/>
              <a:t>هدف </a:t>
            </a:r>
            <a:r>
              <a:rPr lang="fa-IR" dirty="0"/>
              <a:t>مشترک بهم متصل شده و روی یک چیپ ریز قرار گرفته اند</a:t>
            </a:r>
            <a:r>
              <a:rPr lang="en-US" dirty="0" smtClean="0"/>
              <a:t>.</a:t>
            </a:r>
          </a:p>
          <a:p>
            <a:pPr>
              <a:buFont typeface="Wingdings" panose="05000000000000000000" pitchFamily="2" charset="2"/>
              <a:buChar char="v"/>
            </a:pPr>
            <a:endParaRPr lang="en-US" dirty="0"/>
          </a:p>
          <a:p>
            <a:pPr>
              <a:buFont typeface="Wingdings" panose="05000000000000000000" pitchFamily="2" charset="2"/>
              <a:buChar char="v"/>
            </a:pPr>
            <a:r>
              <a:rPr lang="fa-IR" dirty="0"/>
              <a:t>مدارهای مجتمع به دسته های دیجیتال، آنالوگ و یا ترکیبی از هر دو تقسیم میشوند</a:t>
            </a:r>
            <a:r>
              <a:rPr lang="en-US" dirty="0"/>
              <a:t>.</a:t>
            </a:r>
          </a:p>
          <a:p>
            <a:pPr>
              <a:buFont typeface="Wingdings" panose="05000000000000000000" pitchFamily="2" charset="2"/>
              <a:buChar char="v"/>
            </a:pPr>
            <a:r>
              <a:rPr lang="en-US" dirty="0"/>
              <a:t>IC</a:t>
            </a:r>
            <a:r>
              <a:rPr lang="fa-IR" dirty="0"/>
              <a:t>های دیجیتال فقط برای سطوح تعریف شده ای از سیگنال کار میکنند</a:t>
            </a:r>
            <a:r>
              <a:rPr lang="en-US" dirty="0"/>
              <a:t>.</a:t>
            </a:r>
          </a:p>
          <a:p>
            <a:pPr>
              <a:buFont typeface="Wingdings" panose="05000000000000000000" pitchFamily="2" charset="2"/>
              <a:buChar char="v"/>
            </a:pPr>
            <a:r>
              <a:rPr lang="fa-IR" dirty="0"/>
              <a:t>این قطعات با استفاده از گیت های دیجیتالی، مالتی پلکسرها، فلیپ فلاپ و سایر المان های الکترونیکی طراحی شده اند</a:t>
            </a:r>
            <a:r>
              <a:rPr lang="en-US" dirty="0" smtClean="0"/>
              <a:t>.</a:t>
            </a:r>
            <a:endParaRPr lang="fa-IR" dirty="0" smtClean="0"/>
          </a:p>
          <a:p>
            <a:pPr>
              <a:buFont typeface="Wingdings" panose="05000000000000000000" pitchFamily="2" charset="2"/>
              <a:buChar char="v"/>
            </a:pPr>
            <a:endParaRPr lang="en-US" dirty="0"/>
          </a:p>
          <a:p>
            <a:pPr>
              <a:buFont typeface="Wingdings" panose="05000000000000000000" pitchFamily="2" charset="2"/>
              <a:buChar char="v"/>
            </a:pPr>
            <a:r>
              <a:rPr lang="fa-IR" dirty="0"/>
              <a:t>گیت های منطقی</a:t>
            </a:r>
            <a:r>
              <a:rPr lang="en-US" dirty="0"/>
              <a:t> (Logic Gate) </a:t>
            </a:r>
            <a:r>
              <a:rPr lang="fa-IR" dirty="0"/>
              <a:t>با استفاده از داده های باینری یا دیجیتال کار میکنند</a:t>
            </a:r>
            <a:r>
              <a:rPr lang="en-US" dirty="0"/>
              <a:t>.</a:t>
            </a:r>
          </a:p>
          <a:p>
            <a:pPr>
              <a:buFont typeface="Wingdings" panose="05000000000000000000" pitchFamily="2" charset="2"/>
              <a:buChar char="v"/>
            </a:pPr>
            <a:r>
              <a:rPr lang="fa-IR" dirty="0"/>
              <a:t>این قطعات در کامپیوترها، مودم اینترنت و شمارنده های فرکانس استفاده میشوند</a:t>
            </a:r>
            <a:r>
              <a:rPr lang="en-US" dirty="0"/>
              <a:t>.</a:t>
            </a:r>
          </a:p>
          <a:p>
            <a:pPr>
              <a:buFont typeface="Wingdings" panose="05000000000000000000" pitchFamily="2" charset="2"/>
              <a:buChar char="v"/>
            </a:pPr>
            <a:r>
              <a:rPr lang="fa-IR" dirty="0"/>
              <a:t>رایج ترین مثال از</a:t>
            </a:r>
            <a:r>
              <a:rPr lang="en-US" dirty="0"/>
              <a:t> IC</a:t>
            </a:r>
            <a:r>
              <a:rPr lang="fa-IR" dirty="0"/>
              <a:t>های مدرن پروسسور کامپیوتر بوده که</a:t>
            </a:r>
            <a:r>
              <a:rPr lang="en-US" dirty="0"/>
              <a:t/>
            </a:r>
            <a:br>
              <a:rPr lang="en-US" dirty="0"/>
            </a:br>
            <a:r>
              <a:rPr lang="fa-IR" dirty="0"/>
              <a:t>شامل میلیون ها ترانزیستور، گیت های منطقی و مدارهای دیجیتالی دیگر است</a:t>
            </a:r>
            <a:r>
              <a:rPr lang="en-US" dirty="0" smtClean="0"/>
              <a:t>.</a:t>
            </a:r>
            <a:endParaRPr lang="fa-IR" dirty="0" smtClean="0"/>
          </a:p>
          <a:p>
            <a:pPr>
              <a:buFont typeface="Wingdings" panose="05000000000000000000" pitchFamily="2" charset="2"/>
              <a:buChar char="v"/>
            </a:pPr>
            <a:endParaRPr lang="en-US" dirty="0"/>
          </a:p>
          <a:p>
            <a:pPr>
              <a:buFont typeface="Wingdings" panose="05000000000000000000" pitchFamily="2" charset="2"/>
              <a:buChar char="v"/>
            </a:pPr>
            <a:r>
              <a:rPr lang="fa-IR" dirty="0"/>
              <a:t>مدارهای مجمتع از جمله قطعات دیجیتالی با کاربردهای بسیار مختلف هستند</a:t>
            </a:r>
            <a:r>
              <a:rPr lang="en-US" dirty="0"/>
              <a:t>.</a:t>
            </a:r>
          </a:p>
          <a:p>
            <a:endParaRPr lang="fa-IR" dirty="0"/>
          </a:p>
        </p:txBody>
      </p:sp>
      <p:sp>
        <p:nvSpPr>
          <p:cNvPr id="5" name="Explosion 2 4"/>
          <p:cNvSpPr/>
          <p:nvPr/>
        </p:nvSpPr>
        <p:spPr>
          <a:xfrm rot="1152559">
            <a:off x="-639048" y="42968"/>
            <a:ext cx="3600400" cy="2636912"/>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8000" dirty="0" err="1" smtClean="0"/>
              <a:t>Ic</a:t>
            </a:r>
            <a:r>
              <a:rPr lang="fa-IR" sz="7200" dirty="0" smtClean="0"/>
              <a:t>ها</a:t>
            </a:r>
            <a:endParaRPr lang="fa-IR" sz="7200" dirty="0"/>
          </a:p>
        </p:txBody>
      </p:sp>
    </p:spTree>
    <p:extLst>
      <p:ext uri="{BB962C8B-B14F-4D97-AF65-F5344CB8AC3E}">
        <p14:creationId xmlns:p14="http://schemas.microsoft.com/office/powerpoint/2010/main" val="90531600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93920"/>
            <a:ext cx="9144000" cy="5564080"/>
          </a:xfrm>
        </p:spPr>
        <p:txBody>
          <a:bodyPr>
            <a:normAutofit fontScale="77500" lnSpcReduction="20000"/>
          </a:bodyPr>
          <a:lstStyle/>
          <a:p>
            <a:pPr>
              <a:buFont typeface="Wingdings" panose="05000000000000000000" pitchFamily="2" charset="2"/>
              <a:buChar char="v"/>
            </a:pPr>
            <a:r>
              <a:rPr lang="fa-IR" dirty="0" smtClean="0"/>
              <a:t>با </a:t>
            </a:r>
            <a:r>
              <a:rPr lang="fa-IR" dirty="0"/>
              <a:t>پیشرفت تکنولوژی تعداد گیت هایی که قابلیت قرار گرفتن در یک تراشه را دارند افزایش یافته </a:t>
            </a:r>
            <a:r>
              <a:rPr lang="fa-IR" dirty="0" smtClean="0"/>
              <a:t>وهمین </a:t>
            </a:r>
            <a:r>
              <a:rPr lang="fa-IR" dirty="0"/>
              <a:t>امر این قطعات را به چهار دسته زیر تقسیم کرده است</a:t>
            </a:r>
            <a:r>
              <a:rPr lang="en-US" dirty="0"/>
              <a:t>.</a:t>
            </a:r>
          </a:p>
          <a:p>
            <a:pPr lvl="0">
              <a:buFont typeface="Wingdings" panose="05000000000000000000" pitchFamily="2" charset="2"/>
              <a:buChar char="v"/>
            </a:pPr>
            <a:r>
              <a:rPr lang="en-US" b="1" dirty="0"/>
              <a:t>SSI</a:t>
            </a:r>
            <a:r>
              <a:rPr lang="en-US" dirty="0"/>
              <a:t> </a:t>
            </a:r>
            <a:r>
              <a:rPr lang="fa-IR" dirty="0"/>
              <a:t>یا مدارهای مجتمع با مقیاس کوچک، قطعاتی هستند که معمولا کمتر از 10 گیت دارند</a:t>
            </a:r>
            <a:r>
              <a:rPr lang="en-US" dirty="0"/>
              <a:t>.</a:t>
            </a:r>
          </a:p>
          <a:p>
            <a:pPr lvl="0">
              <a:buFont typeface="Wingdings" panose="05000000000000000000" pitchFamily="2" charset="2"/>
              <a:buChar char="v"/>
            </a:pPr>
            <a:r>
              <a:rPr lang="en-US" b="1" dirty="0"/>
              <a:t>MSI</a:t>
            </a:r>
            <a:r>
              <a:rPr lang="en-US" dirty="0"/>
              <a:t> </a:t>
            </a:r>
            <a:r>
              <a:rPr lang="fa-IR" dirty="0"/>
              <a:t>یا قطعات مجتمع با مقیاس متوسط، بین 10 تا 200 گیت در هر بسته دارند</a:t>
            </a:r>
            <a:r>
              <a:rPr lang="en-US" dirty="0"/>
              <a:t>.</a:t>
            </a:r>
          </a:p>
          <a:p>
            <a:pPr lvl="0">
              <a:buFont typeface="Wingdings" panose="05000000000000000000" pitchFamily="2" charset="2"/>
              <a:buChar char="v"/>
            </a:pPr>
            <a:r>
              <a:rPr lang="en-US" b="1" dirty="0"/>
              <a:t>LSI</a:t>
            </a:r>
            <a:r>
              <a:rPr lang="en-US" dirty="0"/>
              <a:t> </a:t>
            </a:r>
            <a:r>
              <a:rPr lang="fa-IR" dirty="0"/>
              <a:t>یا مدار مجتمع با مقیاس بزرگ، بین 200 تا چند هزار گیت در هر تراشه دارند</a:t>
            </a:r>
            <a:r>
              <a:rPr lang="en-US" dirty="0"/>
              <a:t>.</a:t>
            </a:r>
          </a:p>
          <a:p>
            <a:pPr lvl="0">
              <a:buFont typeface="Wingdings" panose="05000000000000000000" pitchFamily="2" charset="2"/>
              <a:buChar char="v"/>
            </a:pPr>
            <a:r>
              <a:rPr lang="en-US" b="1" dirty="0"/>
              <a:t>VLSI</a:t>
            </a:r>
            <a:r>
              <a:rPr lang="en-US" dirty="0"/>
              <a:t> </a:t>
            </a:r>
            <a:r>
              <a:rPr lang="fa-IR" dirty="0"/>
              <a:t>یا مدار مجتمع با مقیاس بسیار بزرگ که حاوی هزاران گیت هستند</a:t>
            </a:r>
            <a:r>
              <a:rPr lang="en-US" dirty="0"/>
              <a:t>.</a:t>
            </a:r>
          </a:p>
          <a:p>
            <a:pPr>
              <a:buFont typeface="Wingdings" panose="05000000000000000000" pitchFamily="2" charset="2"/>
              <a:buChar char="v"/>
            </a:pPr>
            <a:r>
              <a:rPr lang="fa-IR" b="1" dirty="0">
                <a:solidFill>
                  <a:srgbClr val="FF0000"/>
                </a:solidFill>
              </a:rPr>
              <a:t>دسته بندی</a:t>
            </a:r>
            <a:r>
              <a:rPr lang="en-US" b="1" dirty="0">
                <a:solidFill>
                  <a:srgbClr val="FF0000"/>
                </a:solidFill>
              </a:rPr>
              <a:t> IC </a:t>
            </a:r>
            <a:r>
              <a:rPr lang="fa-IR" b="1" dirty="0">
                <a:solidFill>
                  <a:srgbClr val="FF0000"/>
                </a:solidFill>
              </a:rPr>
              <a:t>براساس منطق کاری</a:t>
            </a:r>
            <a:endParaRPr lang="en-US" dirty="0">
              <a:solidFill>
                <a:srgbClr val="FF0000"/>
              </a:solidFill>
            </a:endParaRPr>
          </a:p>
          <a:p>
            <a:pPr>
              <a:buFont typeface="Wingdings" panose="05000000000000000000" pitchFamily="2" charset="2"/>
              <a:buChar char="v"/>
            </a:pPr>
            <a:r>
              <a:rPr lang="fa-IR" dirty="0"/>
              <a:t>دسته بندی دیگری برای</a:t>
            </a:r>
            <a:r>
              <a:rPr lang="en-US" dirty="0"/>
              <a:t> IC</a:t>
            </a:r>
            <a:r>
              <a:rPr lang="fa-IR" dirty="0"/>
              <a:t>ها براساس منطق ساخت و ویژگی هایی مثل ولتاژ کاری نیز وجود دارد که به</a:t>
            </a:r>
            <a:endParaRPr lang="en-US" dirty="0"/>
          </a:p>
          <a:p>
            <a:pPr lvl="0">
              <a:buFont typeface="Wingdings" panose="05000000000000000000" pitchFamily="2" charset="2"/>
              <a:buChar char="v"/>
            </a:pPr>
            <a:r>
              <a:rPr lang="fa-IR" dirty="0" smtClean="0"/>
              <a:t>منطق </a:t>
            </a:r>
            <a:r>
              <a:rPr lang="fa-IR" dirty="0"/>
              <a:t>ترانزیستور – </a:t>
            </a:r>
            <a:r>
              <a:rPr lang="fa-IR" dirty="0" smtClean="0"/>
              <a:t>ترانزیستور</a:t>
            </a:r>
            <a:r>
              <a:rPr lang="en-US" b="1" dirty="0" smtClean="0"/>
              <a:t> (TTL)</a:t>
            </a:r>
            <a:endParaRPr lang="en-US" dirty="0"/>
          </a:p>
          <a:p>
            <a:pPr lvl="0">
              <a:buFont typeface="Wingdings" panose="05000000000000000000" pitchFamily="2" charset="2"/>
              <a:buChar char="v"/>
            </a:pPr>
            <a:r>
              <a:rPr lang="fa-IR" dirty="0" smtClean="0"/>
              <a:t>منطق </a:t>
            </a:r>
            <a:r>
              <a:rPr lang="fa-IR" dirty="0"/>
              <a:t>کوپل </a:t>
            </a:r>
            <a:r>
              <a:rPr lang="fa-IR" dirty="0" smtClean="0"/>
              <a:t>امیتر</a:t>
            </a:r>
            <a:r>
              <a:rPr lang="en-US" dirty="0" smtClean="0"/>
              <a:t>(</a:t>
            </a:r>
            <a:r>
              <a:rPr lang="en-US" b="1" dirty="0" smtClean="0"/>
              <a:t> ECL)</a:t>
            </a:r>
            <a:r>
              <a:rPr lang="en-US" dirty="0"/>
              <a:t> </a:t>
            </a:r>
            <a:endParaRPr lang="en-US" dirty="0" smtClean="0"/>
          </a:p>
          <a:p>
            <a:pPr lvl="0">
              <a:buFont typeface="Wingdings" panose="05000000000000000000" pitchFamily="2" charset="2"/>
              <a:buChar char="v"/>
            </a:pPr>
            <a:r>
              <a:rPr lang="en-US" dirty="0" smtClean="0"/>
              <a:t> </a:t>
            </a:r>
            <a:r>
              <a:rPr lang="fa-IR" dirty="0" smtClean="0"/>
              <a:t>منطق فلز – اکسید – نیمه هادی</a:t>
            </a:r>
            <a:r>
              <a:rPr lang="en-US" dirty="0" smtClean="0"/>
              <a:t>(</a:t>
            </a:r>
            <a:r>
              <a:rPr lang="en-US" b="1" dirty="0" smtClean="0"/>
              <a:t> MOS) </a:t>
            </a:r>
            <a:endParaRPr lang="en-US" dirty="0" smtClean="0"/>
          </a:p>
          <a:p>
            <a:pPr lvl="0">
              <a:buFont typeface="Wingdings" panose="05000000000000000000" pitchFamily="2" charset="2"/>
              <a:buChar char="v"/>
            </a:pPr>
            <a:r>
              <a:rPr lang="fa-IR" dirty="0" smtClean="0"/>
              <a:t>منطق </a:t>
            </a:r>
            <a:r>
              <a:rPr lang="fa-IR" dirty="0"/>
              <a:t>فلز – اکسید – نیمه هادی </a:t>
            </a:r>
            <a:r>
              <a:rPr lang="fa-IR" dirty="0" smtClean="0"/>
              <a:t>مکمل</a:t>
            </a:r>
            <a:r>
              <a:rPr lang="en-US" b="1" dirty="0" smtClean="0"/>
              <a:t> (CMOS)</a:t>
            </a:r>
            <a:r>
              <a:rPr lang="en-US" dirty="0"/>
              <a:t> </a:t>
            </a:r>
            <a:r>
              <a:rPr lang="fa-IR" dirty="0" smtClean="0"/>
              <a:t>تقسیم </a:t>
            </a:r>
            <a:r>
              <a:rPr lang="fa-IR" dirty="0"/>
              <a:t>شده اند</a:t>
            </a:r>
            <a:r>
              <a:rPr lang="en-US" dirty="0"/>
              <a:t>.</a:t>
            </a:r>
          </a:p>
          <a:p>
            <a:pPr>
              <a:buFont typeface="Wingdings" panose="05000000000000000000" pitchFamily="2" charset="2"/>
              <a:buChar char="v"/>
            </a:pPr>
            <a:r>
              <a:rPr lang="fa-IR" dirty="0"/>
              <a:t>منطق رایج در تراشه های امروزی موجود در بازار</a:t>
            </a:r>
            <a:r>
              <a:rPr lang="en-US" dirty="0"/>
              <a:t> </a:t>
            </a:r>
            <a:r>
              <a:rPr lang="en-US" dirty="0" smtClean="0"/>
              <a:t>(TTL) </a:t>
            </a:r>
            <a:r>
              <a:rPr lang="fa-IR" dirty="0"/>
              <a:t>است</a:t>
            </a:r>
            <a:r>
              <a:rPr lang="en-US" dirty="0"/>
              <a:t>.</a:t>
            </a:r>
          </a:p>
          <a:p>
            <a:endParaRPr lang="fa-IR" dirty="0"/>
          </a:p>
        </p:txBody>
      </p:sp>
      <p:sp>
        <p:nvSpPr>
          <p:cNvPr id="4" name="Horizontal Scroll 3"/>
          <p:cNvSpPr/>
          <p:nvPr/>
        </p:nvSpPr>
        <p:spPr>
          <a:xfrm>
            <a:off x="1115616" y="-99392"/>
            <a:ext cx="6984775" cy="139331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fa-IR" sz="3200" b="1" dirty="0"/>
              <a:t>دسته بندی</a:t>
            </a:r>
            <a:r>
              <a:rPr lang="en-US" sz="3200" b="1" dirty="0"/>
              <a:t> IC </a:t>
            </a:r>
            <a:r>
              <a:rPr lang="fa-IR" sz="3200" b="1" dirty="0"/>
              <a:t>براساس تکنولوژی ساخت</a:t>
            </a:r>
            <a:endParaRPr lang="en-US" sz="3200" dirty="0"/>
          </a:p>
        </p:txBody>
      </p:sp>
    </p:spTree>
    <p:extLst>
      <p:ext uri="{BB962C8B-B14F-4D97-AF65-F5344CB8AC3E}">
        <p14:creationId xmlns:p14="http://schemas.microsoft.com/office/powerpoint/2010/main" val="310202305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مرجع الکترونیک - قطعات دیجیتال الکترونیکی "/>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4498769"/>
            <a:ext cx="2627784" cy="2359231"/>
          </a:xfrm>
          <a:prstGeom prst="rect">
            <a:avLst/>
          </a:prstGeom>
          <a:noFill/>
          <a:ln>
            <a:noFill/>
          </a:ln>
        </p:spPr>
      </p:pic>
      <p:pic>
        <p:nvPicPr>
          <p:cNvPr id="5" name="Picture 4" descr="مرجع الکترونیک - میکروپروسسور الکترونیکی مدل دیپ "/>
          <p:cNvPicPr/>
          <p:nvPr/>
        </p:nvPicPr>
        <p:blipFill>
          <a:blip r:embed="rId3">
            <a:extLst>
              <a:ext uri="{28A0092B-C50C-407E-A947-70E740481C1C}">
                <a14:useLocalDpi xmlns:a14="http://schemas.microsoft.com/office/drawing/2010/main" val="0"/>
              </a:ext>
            </a:extLst>
          </a:blip>
          <a:srcRect/>
          <a:stretch>
            <a:fillRect/>
          </a:stretch>
        </p:blipFill>
        <p:spPr bwMode="auto">
          <a:xfrm>
            <a:off x="4814302" y="4401889"/>
            <a:ext cx="4295775" cy="2456111"/>
          </a:xfrm>
          <a:prstGeom prst="rect">
            <a:avLst/>
          </a:prstGeom>
          <a:noFill/>
          <a:ln>
            <a:noFill/>
          </a:ln>
        </p:spPr>
      </p:pic>
      <p:pic>
        <p:nvPicPr>
          <p:cNvPr id="3074" name="Picture 2" descr="D:\ایمنی\لوازم برق صنعتی\New folder\6-آیسی-ic-یا-مدار-مجتمع.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00808"/>
            <a:ext cx="4427984" cy="223224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D:\ایمنی\لوازم برق صنعتی\New folder\7-آیسی-ic-یا-مدار-مجتمع.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4302" y="1628800"/>
            <a:ext cx="4150186" cy="280831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ایمنی\لوازم برق صنعتی\New folder\12-آیسی-ic-یا-مدار-مجتمع.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9792" y="3429000"/>
            <a:ext cx="3096344" cy="2449835"/>
          </a:xfrm>
          <a:prstGeom prst="rect">
            <a:avLst/>
          </a:prstGeom>
          <a:noFill/>
          <a:extLst>
            <a:ext uri="{909E8E84-426E-40DD-AFC4-6F175D3DCCD1}">
              <a14:hiddenFill xmlns:a14="http://schemas.microsoft.com/office/drawing/2010/main">
                <a:solidFill>
                  <a:srgbClr val="FFFFFF"/>
                </a:solidFill>
              </a14:hiddenFill>
            </a:ext>
          </a:extLst>
        </p:spPr>
      </p:pic>
      <p:sp>
        <p:nvSpPr>
          <p:cNvPr id="8" name="Explosion 2 7"/>
          <p:cNvSpPr/>
          <p:nvPr/>
        </p:nvSpPr>
        <p:spPr>
          <a:xfrm>
            <a:off x="1016133" y="0"/>
            <a:ext cx="7596338" cy="1916832"/>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600" dirty="0" smtClean="0"/>
              <a:t>مشخصه انتخاب</a:t>
            </a:r>
          </a:p>
          <a:p>
            <a:pPr algn="ctr"/>
            <a:r>
              <a:rPr lang="en-US" sz="3600" dirty="0" smtClean="0"/>
              <a:t>IC</a:t>
            </a:r>
            <a:r>
              <a:rPr lang="fa-IR" sz="3600" dirty="0" smtClean="0"/>
              <a:t> ها</a:t>
            </a:r>
            <a:endParaRPr lang="fa-IR" sz="3600" dirty="0"/>
          </a:p>
        </p:txBody>
      </p:sp>
    </p:spTree>
    <p:extLst>
      <p:ext uri="{BB962C8B-B14F-4D97-AF65-F5344CB8AC3E}">
        <p14:creationId xmlns:p14="http://schemas.microsoft.com/office/powerpoint/2010/main" val="236671150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ایمنی\لوازم برق صنعتی\New folder\5-آیسی-ic-یا-مدار-مجتمع.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818480"/>
            <a:ext cx="9144000" cy="4778871"/>
          </a:xfrm>
          <a:prstGeom prst="rect">
            <a:avLst/>
          </a:prstGeom>
          <a:noFill/>
          <a:extLst>
            <a:ext uri="{909E8E84-426E-40DD-AFC4-6F175D3DCCD1}">
              <a14:hiddenFill xmlns:a14="http://schemas.microsoft.com/office/drawing/2010/main">
                <a:solidFill>
                  <a:srgbClr val="FFFFFF"/>
                </a:solidFill>
              </a14:hiddenFill>
            </a:ext>
          </a:extLst>
        </p:spPr>
      </p:pic>
      <p:sp>
        <p:nvSpPr>
          <p:cNvPr id="4" name="Explosion 2 3"/>
          <p:cNvSpPr/>
          <p:nvPr/>
        </p:nvSpPr>
        <p:spPr>
          <a:xfrm>
            <a:off x="262955" y="-5680"/>
            <a:ext cx="8881045" cy="2102121"/>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8000" dirty="0" smtClean="0"/>
              <a:t>انواع</a:t>
            </a:r>
            <a:r>
              <a:rPr lang="en-US" sz="8000" dirty="0" smtClean="0"/>
              <a:t>IC</a:t>
            </a:r>
            <a:r>
              <a:rPr lang="fa-IR" sz="7200" dirty="0" smtClean="0"/>
              <a:t>ها</a:t>
            </a:r>
            <a:endParaRPr lang="fa-IR" sz="7200" dirty="0"/>
          </a:p>
        </p:txBody>
      </p:sp>
    </p:spTree>
    <p:extLst>
      <p:ext uri="{BB962C8B-B14F-4D97-AF65-F5344CB8AC3E}">
        <p14:creationId xmlns:p14="http://schemas.microsoft.com/office/powerpoint/2010/main" val="36582809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مدارات لاجیک </a:t>
            </a:r>
            <a:r>
              <a:rPr lang="en-US" dirty="0" smtClean="0"/>
              <a:t>NOT</a:t>
            </a:r>
            <a:endParaRPr lang="fa-IR" dirty="0"/>
          </a:p>
        </p:txBody>
      </p:sp>
      <p:pic>
        <p:nvPicPr>
          <p:cNvPr id="5" name="Content Placeholder 3" descr="۴۰۲"/>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395536" y="1628800"/>
            <a:ext cx="8424936" cy="5040560"/>
          </a:xfrm>
          <a:prstGeom prst="rect">
            <a:avLst/>
          </a:prstGeom>
          <a:noFill/>
          <a:ln>
            <a:noFill/>
          </a:ln>
        </p:spPr>
      </p:pic>
    </p:spTree>
    <p:extLst>
      <p:ext uri="{BB962C8B-B14F-4D97-AF65-F5344CB8AC3E}">
        <p14:creationId xmlns:p14="http://schemas.microsoft.com/office/powerpoint/2010/main" val="262412999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مدارات لاجیک </a:t>
            </a:r>
            <a:r>
              <a:rPr lang="en-US" dirty="0" smtClean="0"/>
              <a:t>NAND</a:t>
            </a:r>
            <a:endParaRPr lang="fa-IR" dirty="0"/>
          </a:p>
        </p:txBody>
      </p:sp>
      <p:pic>
        <p:nvPicPr>
          <p:cNvPr id="4" name="Content Placeholder 3" descr="۴۷۲"/>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556793"/>
            <a:ext cx="9144000" cy="5301208"/>
          </a:xfrm>
          <a:prstGeom prst="rect">
            <a:avLst/>
          </a:prstGeom>
          <a:noFill/>
          <a:ln>
            <a:noFill/>
          </a:ln>
        </p:spPr>
      </p:pic>
    </p:spTree>
    <p:extLst>
      <p:ext uri="{BB962C8B-B14F-4D97-AF65-F5344CB8AC3E}">
        <p14:creationId xmlns:p14="http://schemas.microsoft.com/office/powerpoint/2010/main" val="422433768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مدارات </a:t>
            </a:r>
            <a:r>
              <a:rPr lang="en-US" dirty="0" smtClean="0"/>
              <a:t>NOR</a:t>
            </a:r>
            <a:endParaRPr lang="fa-IR" dirty="0"/>
          </a:p>
        </p:txBody>
      </p:sp>
      <p:pic>
        <p:nvPicPr>
          <p:cNvPr id="5" name="Picture 4" descr="۵۴۲"/>
          <p:cNvPicPr/>
          <p:nvPr/>
        </p:nvPicPr>
        <p:blipFill>
          <a:blip r:embed="rId2">
            <a:extLst>
              <a:ext uri="{28A0092B-C50C-407E-A947-70E740481C1C}">
                <a14:useLocalDpi xmlns:a14="http://schemas.microsoft.com/office/drawing/2010/main" val="0"/>
              </a:ext>
            </a:extLst>
          </a:blip>
          <a:srcRect/>
          <a:stretch>
            <a:fillRect/>
          </a:stretch>
        </p:blipFill>
        <p:spPr bwMode="auto">
          <a:xfrm>
            <a:off x="107504" y="1484784"/>
            <a:ext cx="8928992" cy="5128627"/>
          </a:xfrm>
          <a:prstGeom prst="rect">
            <a:avLst/>
          </a:prstGeom>
          <a:noFill/>
          <a:ln>
            <a:noFill/>
          </a:ln>
        </p:spPr>
      </p:pic>
    </p:spTree>
    <p:extLst>
      <p:ext uri="{BB962C8B-B14F-4D97-AF65-F5344CB8AC3E}">
        <p14:creationId xmlns:p14="http://schemas.microsoft.com/office/powerpoint/2010/main" val="331360776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dirty="0" smtClean="0"/>
              <a:t>مدارات لاجیک </a:t>
            </a:r>
            <a:r>
              <a:rPr lang="en-US" dirty="0" smtClean="0"/>
              <a:t>XOR</a:t>
            </a:r>
            <a:endParaRPr lang="fa-IR" dirty="0"/>
          </a:p>
        </p:txBody>
      </p:sp>
      <p:pic>
        <p:nvPicPr>
          <p:cNvPr id="4" name="Content Placeholder 3" descr="۵۹۲"/>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1556792"/>
            <a:ext cx="8640959" cy="5184576"/>
          </a:xfrm>
          <a:prstGeom prst="rect">
            <a:avLst/>
          </a:prstGeom>
          <a:noFill/>
          <a:ln>
            <a:noFill/>
          </a:ln>
        </p:spPr>
      </p:pic>
    </p:spTree>
    <p:extLst>
      <p:ext uri="{BB962C8B-B14F-4D97-AF65-F5344CB8AC3E}">
        <p14:creationId xmlns:p14="http://schemas.microsoft.com/office/powerpoint/2010/main" val="211000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Picture 2" descr="D:\ایمنی\لوازم برق صنعتی\New folder\41-24-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88640"/>
            <a:ext cx="9144000" cy="655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337760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648072"/>
          </a:xfrm>
        </p:spPr>
        <p:txBody>
          <a:bodyPr>
            <a:normAutofit/>
          </a:bodyPr>
          <a:lstStyle/>
          <a:p>
            <a:r>
              <a:rPr lang="fa-IR" sz="2800" b="1" dirty="0">
                <a:solidFill>
                  <a:srgbClr val="FF0000"/>
                </a:solidFill>
              </a:rPr>
              <a:t>لیست کامل کدهای خطای موتور و گیربکس در استاندارد</a:t>
            </a:r>
            <a:r>
              <a:rPr lang="en-US" sz="2800" b="1" dirty="0">
                <a:solidFill>
                  <a:srgbClr val="FF0000"/>
                </a:solidFill>
              </a:rPr>
              <a:t> OBD-</a:t>
            </a:r>
            <a:endParaRPr lang="fa-IR" sz="2800" dirty="0">
              <a:solidFill>
                <a:srgbClr val="FF0000"/>
              </a:solidFill>
            </a:endParaRPr>
          </a:p>
        </p:txBody>
      </p:sp>
      <p:sp>
        <p:nvSpPr>
          <p:cNvPr id="3" name="Content Placeholder 2"/>
          <p:cNvSpPr>
            <a:spLocks noGrp="1"/>
          </p:cNvSpPr>
          <p:nvPr>
            <p:ph idx="1"/>
          </p:nvPr>
        </p:nvSpPr>
        <p:spPr>
          <a:xfrm>
            <a:off x="457200" y="548680"/>
            <a:ext cx="8229600" cy="6309320"/>
          </a:xfrm>
        </p:spPr>
        <p:txBody>
          <a:bodyPr>
            <a:normAutofit fontScale="32500" lnSpcReduction="20000"/>
          </a:bodyPr>
          <a:lstStyle/>
          <a:p>
            <a:r>
              <a:rPr lang="fa-IR" sz="4000" b="1" i="1" dirty="0" smtClean="0">
                <a:hlinkClick r:id="rId2"/>
              </a:rPr>
              <a:t>کد </a:t>
            </a:r>
            <a:r>
              <a:rPr lang="fa-IR" sz="4000" b="1" i="1" dirty="0">
                <a:hlinkClick r:id="rId2"/>
              </a:rPr>
              <a:t>خطای</a:t>
            </a:r>
            <a:r>
              <a:rPr lang="en-US" sz="4000" b="1" i="1" dirty="0">
                <a:hlinkClick r:id="rId2"/>
              </a:rPr>
              <a:t> </a:t>
            </a:r>
            <a:r>
              <a:rPr lang="en-US" sz="4000" b="1" i="1" dirty="0">
                <a:hlinkClick r:id="rId3"/>
              </a:rPr>
              <a:t>OBD</a:t>
            </a:r>
            <a:r>
              <a:rPr lang="en-US" sz="4000" b="1" i="1" dirty="0"/>
              <a:t> </a:t>
            </a:r>
            <a:r>
              <a:rPr lang="fa-IR" sz="4000" b="1" i="1" dirty="0"/>
              <a:t>چیست ؟</a:t>
            </a:r>
            <a:endParaRPr lang="en-US" sz="4000" dirty="0"/>
          </a:p>
          <a:p>
            <a:r>
              <a:rPr lang="en-US" sz="4000" dirty="0"/>
              <a:t>[</a:t>
            </a:r>
            <a:r>
              <a:rPr lang="en-US" sz="4000" dirty="0" err="1"/>
              <a:t>su_spoiler</a:t>
            </a:r>
            <a:r>
              <a:rPr lang="en-US" sz="4000" dirty="0"/>
              <a:t> title=” </a:t>
            </a:r>
            <a:r>
              <a:rPr lang="fa-IR" sz="4000" dirty="0"/>
              <a:t>لیست کدهای خطای موتور و گیربکس در استاندارد</a:t>
            </a:r>
            <a:r>
              <a:rPr lang="en-US" sz="4000" dirty="0"/>
              <a:t> </a:t>
            </a:r>
            <a:r>
              <a:rPr lang="en-US" sz="4000" dirty="0">
                <a:hlinkClick r:id="rId3"/>
              </a:rPr>
              <a:t>OBD</a:t>
            </a:r>
            <a:r>
              <a:rPr lang="en-US" sz="4000" dirty="0"/>
              <a:t>-II “]P0000 </a:t>
            </a:r>
            <a:r>
              <a:rPr lang="fa-IR" sz="4000" dirty="0"/>
              <a:t>هیچ کد خطایی یافت نشد</a:t>
            </a:r>
            <a:r>
              <a:rPr lang="en-US" sz="4000" dirty="0"/>
              <a:t/>
            </a:r>
            <a:br>
              <a:rPr lang="en-US" sz="4000" dirty="0"/>
            </a:br>
            <a:r>
              <a:rPr lang="en-US" sz="4000" dirty="0"/>
              <a:t>P0001 </a:t>
            </a:r>
            <a:r>
              <a:rPr lang="fa-IR" sz="4000" dirty="0"/>
              <a:t>مدار رگولاتور بنزین باز است</a:t>
            </a:r>
            <a:r>
              <a:rPr lang="en-US" sz="4000" dirty="0"/>
              <a:t/>
            </a:r>
            <a:br>
              <a:rPr lang="en-US" sz="4000" dirty="0"/>
            </a:br>
            <a:r>
              <a:rPr lang="en-US" sz="4000" dirty="0"/>
              <a:t>P0002 </a:t>
            </a:r>
            <a:r>
              <a:rPr lang="fa-IR" sz="4000" dirty="0"/>
              <a:t>کارکرد نا درست مدار رگولاتور بنزین</a:t>
            </a:r>
            <a:r>
              <a:rPr lang="en-US" sz="4000" dirty="0"/>
              <a:t/>
            </a:r>
            <a:br>
              <a:rPr lang="en-US" sz="4000" dirty="0"/>
            </a:br>
            <a:r>
              <a:rPr lang="en-US" sz="4000" dirty="0"/>
              <a:t>P0003 </a:t>
            </a:r>
            <a:r>
              <a:rPr lang="fa-IR" sz="4000" dirty="0"/>
              <a:t>اتصال مدار رگولاتور بنزین با ولتاژ منفی</a:t>
            </a:r>
            <a:r>
              <a:rPr lang="en-US" sz="4000" dirty="0"/>
              <a:t/>
            </a:r>
            <a:br>
              <a:rPr lang="en-US" sz="4000" dirty="0"/>
            </a:br>
            <a:r>
              <a:rPr lang="en-US" sz="4000" dirty="0"/>
              <a:t>P0004 </a:t>
            </a:r>
            <a:r>
              <a:rPr lang="fa-IR" sz="4000" dirty="0"/>
              <a:t>اتصال مدار رگولاتور بنزین با ولتاژ مثبت</a:t>
            </a:r>
            <a:r>
              <a:rPr lang="en-US" sz="4000" dirty="0"/>
              <a:t/>
            </a:r>
            <a:br>
              <a:rPr lang="en-US" sz="4000" dirty="0"/>
            </a:br>
            <a:r>
              <a:rPr lang="en-US" sz="4000" dirty="0"/>
              <a:t>P0005 </a:t>
            </a:r>
            <a:r>
              <a:rPr lang="fa-IR" sz="4000" dirty="0"/>
              <a:t>مدار شیر برقی قطع بنزین باز است</a:t>
            </a:r>
            <a:r>
              <a:rPr lang="en-US" sz="4000" dirty="0"/>
              <a:t/>
            </a:r>
            <a:br>
              <a:rPr lang="en-US" sz="4000" dirty="0"/>
            </a:br>
            <a:r>
              <a:rPr lang="en-US" sz="4000" dirty="0"/>
              <a:t>P0006 </a:t>
            </a:r>
            <a:r>
              <a:rPr lang="fa-IR" sz="4000" dirty="0"/>
              <a:t>اتصال شیر بر قی قطع بنزین با ولتاژ منفی</a:t>
            </a:r>
            <a:r>
              <a:rPr lang="en-US" sz="4000" dirty="0"/>
              <a:t/>
            </a:r>
            <a:br>
              <a:rPr lang="en-US" sz="4000" dirty="0"/>
            </a:br>
            <a:r>
              <a:rPr lang="en-US" sz="4000" dirty="0"/>
              <a:t>P0007 </a:t>
            </a:r>
            <a:r>
              <a:rPr lang="fa-IR" sz="4000" dirty="0"/>
              <a:t>اتصال شیر بر قی قطع بنزین با ولتاژ مثبت</a:t>
            </a:r>
            <a:r>
              <a:rPr lang="en-US" sz="4000" dirty="0"/>
              <a:t/>
            </a:r>
            <a:br>
              <a:rPr lang="en-US" sz="4000" dirty="0"/>
            </a:br>
            <a:r>
              <a:rPr lang="en-US" sz="4000" dirty="0"/>
              <a:t>P0008 </a:t>
            </a:r>
            <a:r>
              <a:rPr lang="fa-IR" sz="4000" dirty="0"/>
              <a:t>ناتوانی در کنتر ل قدرت موتور</a:t>
            </a:r>
            <a:r>
              <a:rPr lang="en-US" sz="4000" dirty="0"/>
              <a:t/>
            </a:r>
            <a:br>
              <a:rPr lang="en-US" sz="4000" dirty="0"/>
            </a:br>
            <a:r>
              <a:rPr lang="en-US" sz="4000" dirty="0"/>
              <a:t>P0009 </a:t>
            </a:r>
            <a:r>
              <a:rPr lang="fa-IR" sz="4000" dirty="0"/>
              <a:t>ناتوانی در کنتر ل قدرت موتور</a:t>
            </a:r>
            <a:r>
              <a:rPr lang="en-US" sz="4000" dirty="0"/>
              <a:t/>
            </a:r>
            <a:br>
              <a:rPr lang="en-US" sz="4000" dirty="0"/>
            </a:br>
            <a:r>
              <a:rPr lang="en-US" sz="4000" dirty="0"/>
              <a:t>P0010 </a:t>
            </a:r>
            <a:r>
              <a:rPr lang="fa-IR" sz="4000" dirty="0"/>
              <a:t>کارکرد نادرست مدار سنسور میل بادامکی ( ورودی ، چپ ، جلو</a:t>
            </a:r>
            <a:r>
              <a:rPr lang="en-US" sz="4000" dirty="0"/>
              <a:t>)</a:t>
            </a:r>
            <a:br>
              <a:rPr lang="en-US" sz="4000" dirty="0"/>
            </a:br>
            <a:r>
              <a:rPr lang="en-US" sz="4000" dirty="0"/>
              <a:t>P0011 </a:t>
            </a:r>
            <a:r>
              <a:rPr lang="fa-IR" sz="4000" dirty="0"/>
              <a:t>کارکرد نادرست مدار سنسور میل بادامکی ( ورودی ، چپ ، جلو</a:t>
            </a:r>
            <a:r>
              <a:rPr lang="en-US" sz="4000" dirty="0"/>
              <a:t>)</a:t>
            </a:r>
            <a:br>
              <a:rPr lang="en-US" sz="4000" dirty="0"/>
            </a:br>
            <a:r>
              <a:rPr lang="en-US" sz="4000" dirty="0"/>
              <a:t>P0012 </a:t>
            </a:r>
            <a:r>
              <a:rPr lang="fa-IR" sz="4000" dirty="0"/>
              <a:t>کارکرد نادرست مدار سنسور میل بادامکی ( ورودی ، چپ ، جلو</a:t>
            </a:r>
            <a:r>
              <a:rPr lang="en-US" sz="4000" dirty="0"/>
              <a:t>)</a:t>
            </a:r>
            <a:br>
              <a:rPr lang="en-US" sz="4000" dirty="0"/>
            </a:br>
            <a:r>
              <a:rPr lang="en-US" sz="4000" dirty="0"/>
              <a:t>P0013 </a:t>
            </a:r>
            <a:r>
              <a:rPr lang="fa-IR" sz="4000" dirty="0"/>
              <a:t>کارکرد نادرست مدار سنسور میل بادامکی ( ورودی ، چپ ، جلو</a:t>
            </a:r>
            <a:r>
              <a:rPr lang="en-US" sz="4000" dirty="0"/>
              <a:t>)</a:t>
            </a:r>
            <a:br>
              <a:rPr lang="en-US" sz="4000" dirty="0"/>
            </a:br>
            <a:r>
              <a:rPr lang="en-US" sz="4000" dirty="0"/>
              <a:t>P0014 </a:t>
            </a:r>
            <a:r>
              <a:rPr lang="fa-IR" sz="4000" dirty="0"/>
              <a:t>کارکرد نادرست مدار سنسور میل بادامکی ( خروجی ، راست ، پشت</a:t>
            </a:r>
            <a:r>
              <a:rPr lang="en-US" sz="4000" dirty="0"/>
              <a:t>)</a:t>
            </a:r>
            <a:br>
              <a:rPr lang="en-US" sz="4000" dirty="0"/>
            </a:br>
            <a:r>
              <a:rPr lang="en-US" sz="4000" dirty="0"/>
              <a:t>P0015 </a:t>
            </a:r>
            <a:r>
              <a:rPr lang="fa-IR" sz="4000" dirty="0"/>
              <a:t>کارکرد نادرست مدار سنسور میل بادامکی ( خروجی ، راست ، پشت</a:t>
            </a:r>
            <a:r>
              <a:rPr lang="en-US" sz="4000" dirty="0"/>
              <a:t>)</a:t>
            </a:r>
            <a:br>
              <a:rPr lang="en-US" sz="4000" dirty="0"/>
            </a:br>
            <a:r>
              <a:rPr lang="en-US" sz="4000" dirty="0"/>
              <a:t>P0016 </a:t>
            </a:r>
            <a:r>
              <a:rPr lang="fa-IR" sz="4000" dirty="0"/>
              <a:t>کارکرد نادرست مدار سنسور دور موتور یا سنسور میل بادامکی</a:t>
            </a:r>
            <a:r>
              <a:rPr lang="en-US" sz="4000" dirty="0"/>
              <a:t/>
            </a:r>
            <a:br>
              <a:rPr lang="en-US" sz="4000" dirty="0"/>
            </a:br>
            <a:r>
              <a:rPr lang="en-US" sz="4000" dirty="0"/>
              <a:t>P0017 </a:t>
            </a:r>
            <a:r>
              <a:rPr lang="fa-IR" sz="4000" dirty="0"/>
              <a:t>کارکرد نادرست مدار سنسور دور موتور یا سنسور میل بادامکی</a:t>
            </a:r>
            <a:r>
              <a:rPr lang="en-US" sz="4000" dirty="0"/>
              <a:t/>
            </a:r>
            <a:br>
              <a:rPr lang="en-US" sz="4000" dirty="0"/>
            </a:br>
            <a:r>
              <a:rPr lang="en-US" sz="4000" dirty="0"/>
              <a:t>P0018 </a:t>
            </a:r>
            <a:r>
              <a:rPr lang="fa-IR" sz="4000" dirty="0"/>
              <a:t>کارکرد نادرست مدار سنسور دور موتور یا سنسور میل بادامکی</a:t>
            </a:r>
            <a:r>
              <a:rPr lang="en-US" sz="4000" dirty="0"/>
              <a:t/>
            </a:r>
            <a:br>
              <a:rPr lang="en-US" sz="4000" dirty="0"/>
            </a:br>
            <a:r>
              <a:rPr lang="en-US" sz="4000" dirty="0"/>
              <a:t>P0019 </a:t>
            </a:r>
            <a:r>
              <a:rPr lang="fa-IR" sz="4000" dirty="0"/>
              <a:t>کارکرد نادرست مدار سنسور دور موتور یا سنسور میل بادامکی</a:t>
            </a:r>
            <a:r>
              <a:rPr lang="en-US" sz="4000" dirty="0"/>
              <a:t/>
            </a:r>
            <a:br>
              <a:rPr lang="en-US" sz="4000" dirty="0"/>
            </a:br>
            <a:r>
              <a:rPr lang="en-US" sz="4000" dirty="0"/>
              <a:t>P0020 </a:t>
            </a:r>
            <a:r>
              <a:rPr lang="fa-IR" sz="4000" dirty="0"/>
              <a:t>کارکرد نادرست مدار سنسور میل بادامکی ( ورودی ، چپ ، جلو</a:t>
            </a:r>
            <a:r>
              <a:rPr lang="en-US" sz="4000" dirty="0"/>
              <a:t>)</a:t>
            </a:r>
            <a:br>
              <a:rPr lang="en-US" sz="4000" dirty="0"/>
            </a:br>
            <a:r>
              <a:rPr lang="en-US" sz="4000" dirty="0"/>
              <a:t>P0021 </a:t>
            </a:r>
            <a:r>
              <a:rPr lang="fa-IR" sz="4000" dirty="0"/>
              <a:t>کارکرد نادرست مدار سنسور میل بادامکی ( ورودی ، چپ ، جلو</a:t>
            </a:r>
            <a:r>
              <a:rPr lang="en-US" sz="4000" dirty="0"/>
              <a:t>)</a:t>
            </a:r>
            <a:br>
              <a:rPr lang="en-US" sz="4000" dirty="0"/>
            </a:br>
            <a:r>
              <a:rPr lang="en-US" sz="4000" dirty="0"/>
              <a:t>P0022 </a:t>
            </a:r>
            <a:r>
              <a:rPr lang="fa-IR" sz="4000" dirty="0"/>
              <a:t>کارکرد نادرست مدار سنسور میل بادامکی ( ورودی ، چپ ، جلو</a:t>
            </a:r>
            <a:r>
              <a:rPr lang="en-US" sz="4000" dirty="0"/>
              <a:t>)</a:t>
            </a:r>
            <a:br>
              <a:rPr lang="en-US" sz="4000" dirty="0"/>
            </a:br>
            <a:r>
              <a:rPr lang="en-US" sz="4000" dirty="0"/>
              <a:t>P0023 </a:t>
            </a:r>
            <a:r>
              <a:rPr lang="fa-IR" sz="4000" dirty="0"/>
              <a:t>کارکرد نادرست مدار سنسور میل بادامکی ( خروجی ، راست ، پشت</a:t>
            </a:r>
            <a:r>
              <a:rPr lang="en-US" sz="4000" dirty="0"/>
              <a:t>)</a:t>
            </a:r>
            <a:br>
              <a:rPr lang="en-US" sz="4000" dirty="0"/>
            </a:br>
            <a:r>
              <a:rPr lang="en-US" sz="4000" dirty="0"/>
              <a:t>P0024 </a:t>
            </a:r>
            <a:r>
              <a:rPr lang="fa-IR" sz="4000" dirty="0"/>
              <a:t>کارکرد نادرست مدار سنسور میل بادامکی ( خروجی ، راست ، پشت</a:t>
            </a:r>
            <a:r>
              <a:rPr lang="en-US" sz="4000" dirty="0"/>
              <a:t>)</a:t>
            </a:r>
            <a:br>
              <a:rPr lang="en-US" sz="4000" dirty="0"/>
            </a:br>
            <a:r>
              <a:rPr lang="en-US" sz="4000" dirty="0"/>
              <a:t>P0025 </a:t>
            </a:r>
            <a:r>
              <a:rPr lang="fa-IR" sz="4000" dirty="0"/>
              <a:t>کارکرد نادرست مدار سنسور میل بادامکی ( خروجی ، راست ، پشت</a:t>
            </a:r>
            <a:r>
              <a:rPr lang="en-US" sz="4000" dirty="0"/>
              <a:t>)</a:t>
            </a:r>
            <a:br>
              <a:rPr lang="en-US" sz="4000" dirty="0"/>
            </a:br>
            <a:r>
              <a:rPr lang="en-US" sz="4000" dirty="0"/>
              <a:t>P0026 </a:t>
            </a:r>
            <a:r>
              <a:rPr lang="fa-IR" sz="4000" dirty="0"/>
              <a:t>کار کرد نادرست شیر برقی سوپاپ ورودی</a:t>
            </a:r>
            <a:r>
              <a:rPr lang="en-US" sz="4000" dirty="0"/>
              <a:t/>
            </a:r>
            <a:br>
              <a:rPr lang="en-US" sz="4000" dirty="0"/>
            </a:br>
            <a:r>
              <a:rPr lang="en-US" sz="4000" dirty="0"/>
              <a:t>P0027 </a:t>
            </a:r>
            <a:r>
              <a:rPr lang="fa-IR" sz="4000" dirty="0"/>
              <a:t>کار کرد نادرست شیر برقی سوپاپ خرو جی</a:t>
            </a:r>
            <a:r>
              <a:rPr lang="en-US" sz="4000" dirty="0"/>
              <a:t/>
            </a:r>
            <a:br>
              <a:rPr lang="en-US" sz="4000" dirty="0"/>
            </a:br>
            <a:r>
              <a:rPr lang="en-US" sz="4000" dirty="0"/>
              <a:t>P0028 </a:t>
            </a:r>
            <a:r>
              <a:rPr lang="fa-IR" sz="4000" dirty="0"/>
              <a:t>کار کرد نادرست شیر برقی سوپاپ ورودی</a:t>
            </a:r>
            <a:r>
              <a:rPr lang="en-US" sz="4000" dirty="0"/>
              <a:t/>
            </a:r>
            <a:br>
              <a:rPr lang="en-US" sz="4000" dirty="0"/>
            </a:br>
            <a:r>
              <a:rPr lang="en-US" sz="4000" dirty="0"/>
              <a:t>P0029 </a:t>
            </a:r>
            <a:r>
              <a:rPr lang="fa-IR" sz="4000" dirty="0"/>
              <a:t>کار کرد نادرست شیر برقی سوپاپ خرو جی</a:t>
            </a:r>
            <a:r>
              <a:rPr lang="en-US" sz="4000" dirty="0"/>
              <a:t/>
            </a:r>
            <a:br>
              <a:rPr lang="en-US" sz="4000" dirty="0"/>
            </a:br>
            <a:r>
              <a:rPr lang="en-US" sz="4000" dirty="0"/>
              <a:t>P0030 </a:t>
            </a:r>
            <a:r>
              <a:rPr lang="fa-IR" sz="4000" dirty="0"/>
              <a:t>کار کرد نا درست مدار گرمکن سنسور اکسیژن اول</a:t>
            </a:r>
            <a:r>
              <a:rPr lang="en-US" sz="4000" dirty="0"/>
              <a:t/>
            </a:r>
            <a:br>
              <a:rPr lang="en-US" sz="4000" dirty="0"/>
            </a:br>
            <a:r>
              <a:rPr lang="en-US" sz="4000" dirty="0"/>
              <a:t>P0031 </a:t>
            </a:r>
            <a:r>
              <a:rPr lang="fa-IR" sz="4000" dirty="0"/>
              <a:t>اتصال مدار گرمکن سنسور اکسیژن اول با ولتاژ منفی</a:t>
            </a:r>
            <a:r>
              <a:rPr lang="en-US" sz="4000" dirty="0"/>
              <a:t/>
            </a:r>
            <a:br>
              <a:rPr lang="en-US" sz="4000" dirty="0"/>
            </a:br>
            <a:r>
              <a:rPr lang="en-US" sz="4000" dirty="0"/>
              <a:t>P0032 </a:t>
            </a:r>
            <a:r>
              <a:rPr lang="fa-IR" sz="4000" dirty="0"/>
              <a:t>اتصال مدار گرمکن سنسور اکسیژن اول با ولتاژ مثبت</a:t>
            </a:r>
            <a:r>
              <a:rPr lang="en-US" sz="4000" dirty="0"/>
              <a:t/>
            </a:r>
            <a:br>
              <a:rPr lang="en-US" sz="4000" dirty="0"/>
            </a:br>
            <a:r>
              <a:rPr lang="en-US" sz="4000" dirty="0"/>
              <a:t>P0033 </a:t>
            </a:r>
            <a:r>
              <a:rPr lang="fa-IR" sz="4000" dirty="0"/>
              <a:t>کارکرد نادرست مدار شیر برقی حذف توربو شارژر</a:t>
            </a:r>
            <a:r>
              <a:rPr lang="en-US" sz="4000" dirty="0"/>
              <a:t/>
            </a:r>
            <a:br>
              <a:rPr lang="en-US" sz="4000" dirty="0"/>
            </a:br>
            <a:r>
              <a:rPr lang="en-US" sz="4000" dirty="0"/>
              <a:t>P0034 </a:t>
            </a:r>
            <a:r>
              <a:rPr lang="fa-IR" sz="4000" dirty="0"/>
              <a:t>اتصال مدار شیر برقی حذف توربو شارژر با ولتاژ منفی</a:t>
            </a:r>
            <a:r>
              <a:rPr lang="en-US" dirty="0"/>
              <a:t/>
            </a:r>
            <a:br>
              <a:rPr lang="en-US" dirty="0"/>
            </a:br>
            <a:endParaRPr lang="fa-IR" dirty="0"/>
          </a:p>
        </p:txBody>
      </p:sp>
    </p:spTree>
    <p:extLst>
      <p:ext uri="{BB962C8B-B14F-4D97-AF65-F5344CB8AC3E}">
        <p14:creationId xmlns:p14="http://schemas.microsoft.com/office/powerpoint/2010/main" val="185039659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80728"/>
          </a:xfrm>
        </p:spPr>
        <p:txBody>
          <a:bodyPr>
            <a:normAutofit/>
          </a:bodyPr>
          <a:lstStyle/>
          <a:p>
            <a:r>
              <a:rPr lang="fa-IR" sz="3200" dirty="0">
                <a:solidFill>
                  <a:srgbClr val="FF0000"/>
                </a:solidFill>
              </a:rPr>
              <a:t>انواع سیستم های سوخت رسانی و روشهای پاشش سوخت</a:t>
            </a:r>
            <a:endParaRPr lang="fa-IR" sz="3200" dirty="0"/>
          </a:p>
        </p:txBody>
      </p:sp>
      <p:sp>
        <p:nvSpPr>
          <p:cNvPr id="3" name="Content Placeholder 2"/>
          <p:cNvSpPr>
            <a:spLocks noGrp="1"/>
          </p:cNvSpPr>
          <p:nvPr>
            <p:ph idx="1"/>
          </p:nvPr>
        </p:nvSpPr>
        <p:spPr>
          <a:xfrm>
            <a:off x="0" y="836712"/>
            <a:ext cx="9144000" cy="5832648"/>
          </a:xfrm>
        </p:spPr>
        <p:txBody>
          <a:bodyPr>
            <a:normAutofit fontScale="85000" lnSpcReduction="20000"/>
          </a:bodyPr>
          <a:lstStyle/>
          <a:p>
            <a:pPr>
              <a:buFont typeface="Wingdings" panose="05000000000000000000" pitchFamily="2" charset="2"/>
              <a:buChar char="ü"/>
            </a:pPr>
            <a:r>
              <a:rPr lang="fa-IR" dirty="0"/>
              <a:t>انواع</a:t>
            </a:r>
            <a:r>
              <a:rPr lang="en-US" dirty="0"/>
              <a:t> </a:t>
            </a:r>
            <a:r>
              <a:rPr lang="fa-IR" b="1" dirty="0">
                <a:hlinkClick r:id="rId2"/>
              </a:rPr>
              <a:t>سیستم های سوخت رسانی</a:t>
            </a:r>
            <a:r>
              <a:rPr lang="en-US" dirty="0"/>
              <a:t> </a:t>
            </a:r>
            <a:r>
              <a:rPr lang="fa-IR" dirty="0"/>
              <a:t>و پاشش صحیح و به موقع سوخت در یک موتور دیزل اساسی ترین عامل در بهبود بازدهی آن می باشد. به همین دلیل بیشتر سازند گان موتورهای دیزل در زمینه سیستم سوخت رسانی تحقیقات و کارهای بسیاری انجام داده و روشهای مخصوص به خود را دارند</a:t>
            </a:r>
            <a:r>
              <a:rPr lang="en-US" dirty="0"/>
              <a:t>.</a:t>
            </a:r>
          </a:p>
          <a:p>
            <a:pPr>
              <a:buFont typeface="Wingdings" panose="05000000000000000000" pitchFamily="2" charset="2"/>
              <a:buChar char="ü"/>
            </a:pPr>
            <a:r>
              <a:rPr lang="fa-IR" dirty="0"/>
              <a:t>از حدود سال 1920 برخی شرکتها اقدام به ارائه انواع  سیستمهای سوخت رسانی جهت موتورهای دیزل کردند که به طور مشترک در بسیاری از موتورها قابل استفاده باشد از جمله آنها می توان به</a:t>
            </a:r>
            <a:r>
              <a:rPr lang="en-US" dirty="0"/>
              <a:t> Bosch </a:t>
            </a:r>
            <a:r>
              <a:rPr lang="fa-IR" dirty="0"/>
              <a:t>و</a:t>
            </a:r>
            <a:r>
              <a:rPr lang="en-US" dirty="0"/>
              <a:t> Delphi </a:t>
            </a:r>
            <a:r>
              <a:rPr lang="fa-IR" dirty="0"/>
              <a:t>اشاره کرد</a:t>
            </a:r>
            <a:r>
              <a:rPr lang="en-US" dirty="0"/>
              <a:t>.</a:t>
            </a:r>
          </a:p>
          <a:p>
            <a:pPr>
              <a:buFont typeface="Wingdings" panose="05000000000000000000" pitchFamily="2" charset="2"/>
              <a:buChar char="ü"/>
            </a:pPr>
            <a:r>
              <a:rPr lang="fa-IR" dirty="0"/>
              <a:t>در ادامه معمولی ترین سیستمهای سوخت رسانی در موتورهای دیزل دیده می شود</a:t>
            </a:r>
            <a:r>
              <a:rPr lang="en-US" dirty="0"/>
              <a:t>.</a:t>
            </a:r>
          </a:p>
          <a:p>
            <a:pPr>
              <a:buFont typeface="Wingdings" panose="05000000000000000000" pitchFamily="2" charset="2"/>
              <a:buChar char="ü"/>
            </a:pPr>
            <a:r>
              <a:rPr lang="fa-IR" dirty="0"/>
              <a:t>پاشش سوخت با پمپ تک واحدی (</a:t>
            </a:r>
            <a:r>
              <a:rPr lang="fa-IR" dirty="0" smtClean="0"/>
              <a:t>بوش) این </a:t>
            </a:r>
            <a:r>
              <a:rPr lang="fa-IR" dirty="0"/>
              <a:t>سیستم یکی از رایج ترین انواع سیستم های سوخت رسانی در موتورهای دیزلی تا قبل از سال 2000 بوده است</a:t>
            </a:r>
            <a:r>
              <a:rPr lang="en-US" dirty="0"/>
              <a:t>.</a:t>
            </a:r>
          </a:p>
          <a:p>
            <a:pPr>
              <a:buFont typeface="Wingdings" panose="05000000000000000000" pitchFamily="2" charset="2"/>
              <a:buChar char="ü"/>
            </a:pPr>
            <a:r>
              <a:rPr lang="fa-IR" dirty="0"/>
              <a:t>البته در حال حاضر نیز هنوز استفاده می شود. در این سیستم همانطور که در شکل دیده می شودتمام پمپ ها( به تعداد سیلندرها) در یک واحد به شکل ردیفی جمع شده اند</a:t>
            </a:r>
          </a:p>
        </p:txBody>
      </p:sp>
    </p:spTree>
    <p:extLst>
      <p:ext uri="{BB962C8B-B14F-4D97-AF65-F5344CB8AC3E}">
        <p14:creationId xmlns:p14="http://schemas.microsoft.com/office/powerpoint/2010/main" val="175442606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a-IR" sz="3200" dirty="0" smtClean="0">
                <a:solidFill>
                  <a:srgbClr val="FF0000"/>
                </a:solidFill>
              </a:rPr>
              <a:t>شکل سیستم </a:t>
            </a:r>
            <a:r>
              <a:rPr lang="fa-IR" sz="3200" dirty="0">
                <a:solidFill>
                  <a:srgbClr val="FF0000"/>
                </a:solidFill>
              </a:rPr>
              <a:t>های سوخت </a:t>
            </a:r>
            <a:r>
              <a:rPr lang="fa-IR" sz="3200" dirty="0" smtClean="0">
                <a:solidFill>
                  <a:srgbClr val="FF0000"/>
                </a:solidFill>
              </a:rPr>
              <a:t>رسانی(بوش)</a:t>
            </a:r>
            <a:endParaRPr lang="fa-IR" sz="3200" dirty="0">
              <a:solidFill>
                <a:srgbClr val="FF0000"/>
              </a:solidFill>
            </a:endParaRPr>
          </a:p>
        </p:txBody>
      </p:sp>
      <p:pic>
        <p:nvPicPr>
          <p:cNvPr id="4" name="Content Placeholder 3" descr="D:\ایمنی\لوازم برق صنعتی\New folder\1555766088.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412776"/>
            <a:ext cx="9144000" cy="5445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157201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68760"/>
          </a:xfrm>
        </p:spPr>
        <p:txBody>
          <a:bodyPr>
            <a:normAutofit fontScale="90000"/>
          </a:bodyPr>
          <a:lstStyle/>
          <a:p>
            <a:pPr lvl="0"/>
            <a:r>
              <a:rPr lang="fa-IR" dirty="0" smtClean="0"/>
              <a:t/>
            </a:r>
            <a:br>
              <a:rPr lang="fa-IR" dirty="0" smtClean="0"/>
            </a:br>
            <a:r>
              <a:rPr lang="fa-IR" sz="3600" dirty="0" smtClean="0"/>
              <a:t>سیستم </a:t>
            </a:r>
            <a:r>
              <a:rPr lang="fa-IR" sz="3600" dirty="0"/>
              <a:t>های سوخت رسانی و روشهای پاشش سوخت</a:t>
            </a:r>
            <a:r>
              <a:rPr lang="en-US" sz="3600" dirty="0"/>
              <a:t/>
            </a:r>
            <a:br>
              <a:rPr lang="en-US" sz="3600" dirty="0"/>
            </a:br>
            <a:endParaRPr lang="fa-IR" sz="3600" dirty="0"/>
          </a:p>
        </p:txBody>
      </p:sp>
      <p:pic>
        <p:nvPicPr>
          <p:cNvPr id="4" name="Content Placeholder 3" descr="fuel-systems">
            <a:hlinkClick r:id="rId2"/>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9636" y="1268760"/>
            <a:ext cx="9114364" cy="5589240"/>
          </a:xfrm>
          <a:prstGeom prst="rect">
            <a:avLst/>
          </a:prstGeom>
          <a:noFill/>
          <a:ln>
            <a:noFill/>
          </a:ln>
        </p:spPr>
      </p:pic>
    </p:spTree>
    <p:extLst>
      <p:ext uri="{BB962C8B-B14F-4D97-AF65-F5344CB8AC3E}">
        <p14:creationId xmlns:p14="http://schemas.microsoft.com/office/powerpoint/2010/main" val="223615227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Picture 2" descr="D:\ایمنی\لوازم برق صنعتی\New folder\car_ac__system_98764 (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9253"/>
            <a:ext cx="9144000" cy="41398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ایمنی\لوازم برق صنعتی\New folder\car-heater-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4365104"/>
            <a:ext cx="8856984" cy="2492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669740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ایمنی\لوازم برق صنعتی\New folder\77525_560.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478802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D:\ایمنی\لوازم برق صنعتی\New folder\dinam-sta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0"/>
            <a:ext cx="4067944" cy="6874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514331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Picture 2" descr="D:\ایمنی\لوازم برق صنعتی\New folder\barf-pakon (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303041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D:\ایمنی\لوازم برق صنعتی\New folder\stop-light-prid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25" y="26242"/>
            <a:ext cx="4572000" cy="683175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D:\ایمنی\لوازم برق صنعتی\New folder\tormoz-2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0175" y="26242"/>
            <a:ext cx="4572000" cy="6715125"/>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idx="1"/>
          </p:nvPr>
        </p:nvSpPr>
        <p:spPr/>
        <p:txBody>
          <a:bodyPr/>
          <a:lstStyle/>
          <a:p>
            <a:endParaRPr lang="fa-IR"/>
          </a:p>
        </p:txBody>
      </p:sp>
    </p:spTree>
    <p:extLst>
      <p:ext uri="{BB962C8B-B14F-4D97-AF65-F5344CB8AC3E}">
        <p14:creationId xmlns:p14="http://schemas.microsoft.com/office/powerpoint/2010/main" val="84431513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Picture 2" descr="D:\ایمنی\لوازم برق صنعتی\New folder\ayeneh-barghi-L-9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12328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ایمنی\لوازم برق صنعتی\New folder\ayeneh-barghi-pars.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0"/>
            <a:ext cx="896448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99328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انواع جریان الکتریکی</a:t>
            </a:r>
            <a:endParaRPr lang="fa-IR" dirty="0"/>
          </a:p>
        </p:txBody>
      </p:sp>
      <p:sp>
        <p:nvSpPr>
          <p:cNvPr id="3" name="Content Placeholder 2"/>
          <p:cNvSpPr>
            <a:spLocks noGrp="1"/>
          </p:cNvSpPr>
          <p:nvPr>
            <p:ph idx="1"/>
          </p:nvPr>
        </p:nvSpPr>
        <p:spPr/>
        <p:txBody>
          <a:bodyPr/>
          <a:lstStyle/>
          <a:p>
            <a:r>
              <a:rPr lang="fa-IR" dirty="0" smtClean="0"/>
              <a:t>جریان مستقیم</a:t>
            </a:r>
          </a:p>
          <a:p>
            <a:r>
              <a:rPr lang="fa-IR" dirty="0" smtClean="0"/>
              <a:t>جریان متناوب</a:t>
            </a:r>
            <a:endParaRPr lang="fa-IR" dirty="0"/>
          </a:p>
        </p:txBody>
      </p:sp>
      <p:pic>
        <p:nvPicPr>
          <p:cNvPr id="5" name="Picture 2" descr="D:\ایمنی\لوازم برق صنعتی\New folder\AC-DC-540x27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2936"/>
            <a:ext cx="9144000" cy="4005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88277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17410" name="Picture 2" descr="D:\ایمنی\لوازم برق صنعتی\New folder\fan-GLX.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936645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15362" name="Picture 2" descr="D:\ایمنی\لوازم برق صنعتی\New folder\dande-aghab.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03649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786678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D:\ایمنی\لوازم برق صنعتی\New folder\boogh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02" y="116632"/>
            <a:ext cx="4572000" cy="630932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D:\ایمنی\لوازم برق صنعتی\New folder\saat-pri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116632"/>
            <a:ext cx="4788024" cy="655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794810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21506" name="Picture 2" descr="D:\ایمنی\لوازم برق صنعتی\New folder\Slide3_NzI4MTQ_.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16632"/>
            <a:ext cx="9144000" cy="648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323000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descr="D:\ایمنی\لوازم برق صنعتی\New folder\Slide4_ODE5Mjk_.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917696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22530" name="Picture 2" descr="D:\ایمنی\لوازم برق صنعتی\New folder\sorat-dor-motor-206.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173572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14338" name="Picture 2" descr="D:\ایمنی\لوازم برق صنعتی\New folder\cheraghe-jolo.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0"/>
            <a:ext cx="8784976" cy="6525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488118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descr="D:\ایمنی\لوازم برق صنعتی\New folder\lamp-saghfi-prid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116632"/>
            <a:ext cx="8424936" cy="655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83131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20483" name="Picture 3" descr="D:\ایمنی\لوازم برق صنعتی\New folder\rahnama-flasher-2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0"/>
            <a:ext cx="9036496" cy="6669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006134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descr="D:\ایمنی\لوازم برق صنعتی\New folder\lamp-saghfi-prid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16632"/>
            <a:ext cx="8892480" cy="6624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6245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ولتاژ الکتریکی</a:t>
            </a:r>
            <a:endParaRPr lang="fa-IR" dirty="0"/>
          </a:p>
        </p:txBody>
      </p:sp>
      <p:sp>
        <p:nvSpPr>
          <p:cNvPr id="3" name="Content Placeholder 2"/>
          <p:cNvSpPr>
            <a:spLocks noGrp="1"/>
          </p:cNvSpPr>
          <p:nvPr>
            <p:ph idx="1"/>
          </p:nvPr>
        </p:nvSpPr>
        <p:spPr/>
        <p:txBody>
          <a:bodyPr/>
          <a:lstStyle/>
          <a:p>
            <a:r>
              <a:rPr lang="fa-IR" dirty="0" smtClean="0"/>
              <a:t>ولتاژ </a:t>
            </a:r>
            <a:r>
              <a:rPr lang="fa-IR" dirty="0"/>
              <a:t>الکتریکی: عامل حرکت الکترون ها در مدارهای الکتریکی را ولتاژ می گویند</a:t>
            </a:r>
            <a:endParaRPr lang="en-US" dirty="0"/>
          </a:p>
          <a:p>
            <a:r>
              <a:rPr lang="fa-IR" dirty="0"/>
              <a:t>واحد ولتاژ ولت می باشد</a:t>
            </a:r>
            <a:r>
              <a:rPr lang="fa-IR" dirty="0" smtClean="0"/>
              <a:t>.</a:t>
            </a:r>
            <a:r>
              <a:rPr lang="fa-IR" dirty="0"/>
              <a:t> یک ولت مقدار نیروی محرکه تولید شده تولد یک مولد برای جابه جایی یک کولن بار الکتریکی است که کاری معادل یک ژول انجام دهد.</a:t>
            </a:r>
            <a:endParaRPr lang="en-US" dirty="0"/>
          </a:p>
          <a:p>
            <a:endParaRPr lang="en-US" dirty="0"/>
          </a:p>
          <a:p>
            <a:endParaRPr lang="fa-IR" dirty="0"/>
          </a:p>
        </p:txBody>
      </p:sp>
      <p:pic>
        <p:nvPicPr>
          <p:cNvPr id="9218" name="Picture 2" descr="D:\ایمنی\لوازم برق صنعتی\New folder\filereader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93096"/>
            <a:ext cx="4803329" cy="2564904"/>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D:\ایمنی\لوازم برق صنعتی\New folder\اینورتر-چیست؟-600x39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4293096"/>
            <a:ext cx="3923928" cy="2466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121021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8" name="Picture 4" descr="vol88-020"/>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92867" name="Rectangle 3"/>
          <p:cNvSpPr>
            <a:spLocks noGrp="1" noChangeArrowheads="1"/>
          </p:cNvSpPr>
          <p:nvPr>
            <p:ph type="body" idx="1"/>
          </p:nvPr>
        </p:nvSpPr>
        <p:spPr>
          <a:xfrm>
            <a:off x="3563938" y="1125538"/>
            <a:ext cx="6264275" cy="2735262"/>
          </a:xfrm>
        </p:spPr>
        <p:txBody>
          <a:bodyPr/>
          <a:lstStyle/>
          <a:p>
            <a:endParaRPr lang="fa-IR" sz="4400" b="1" dirty="0">
              <a:cs typeface="B Titr" pitchFamily="2" charset="-78"/>
            </a:endParaRPr>
          </a:p>
          <a:p>
            <a:endParaRPr lang="fa-IR" sz="4400" b="1" dirty="0">
              <a:cs typeface="B Titr" pitchFamily="2" charset="-78"/>
            </a:endParaRPr>
          </a:p>
          <a:p>
            <a:r>
              <a:rPr lang="fa-IR" sz="4400" b="1" dirty="0">
                <a:cs typeface="B Titr" pitchFamily="2" charset="-78"/>
              </a:rPr>
              <a:t>                   </a:t>
            </a:r>
            <a:r>
              <a:rPr lang="fa-IR" sz="3600" b="1" dirty="0">
                <a:cs typeface="B Titr" pitchFamily="2" charset="-78"/>
              </a:rPr>
              <a:t>با تشكر از همراهي شما</a:t>
            </a:r>
            <a:endParaRPr lang="en-US" sz="3600" b="1" dirty="0">
              <a:cs typeface="B Titr" pitchFamily="2" charset="-78"/>
            </a:endParaRPr>
          </a:p>
        </p:txBody>
      </p:sp>
    </p:spTree>
    <p:extLst>
      <p:ext uri="{BB962C8B-B14F-4D97-AF65-F5344CB8AC3E}">
        <p14:creationId xmlns:p14="http://schemas.microsoft.com/office/powerpoint/2010/main" val="2809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xit" presetSubtype="0" fill="hold" grpId="0" nodeType="withEffect">
                                  <p:stCondLst>
                                    <p:cond delay="0"/>
                                  </p:stCondLst>
                                  <p:childTnLst>
                                    <p:anim calcmode="lin" valueType="num">
                                      <p:cBhvr>
                                        <p:cTn id="6" dur="5000"/>
                                        <p:tgtEl>
                                          <p:spTgt spid="292867">
                                            <p:txEl>
                                              <p:pRg st="2" end="2"/>
                                            </p:txEl>
                                          </p:spTgt>
                                        </p:tgtEl>
                                        <p:attrNameLst>
                                          <p:attrName>ppt_w</p:attrName>
                                        </p:attrNameLst>
                                      </p:cBhvr>
                                      <p:tavLst>
                                        <p:tav tm="0">
                                          <p:val>
                                            <p:strVal val="ppt_w"/>
                                          </p:val>
                                        </p:tav>
                                        <p:tav tm="100000">
                                          <p:val>
                                            <p:strVal val="ppt_w*0.70"/>
                                          </p:val>
                                        </p:tav>
                                      </p:tavLst>
                                    </p:anim>
                                    <p:anim calcmode="lin" valueType="num">
                                      <p:cBhvr>
                                        <p:cTn id="7" dur="5000"/>
                                        <p:tgtEl>
                                          <p:spTgt spid="292867">
                                            <p:txEl>
                                              <p:pRg st="2" end="2"/>
                                            </p:txEl>
                                          </p:spTgt>
                                        </p:tgtEl>
                                        <p:attrNameLst>
                                          <p:attrName>ppt_h</p:attrName>
                                        </p:attrNameLst>
                                      </p:cBhvr>
                                      <p:tavLst>
                                        <p:tav tm="0">
                                          <p:val>
                                            <p:strVal val="ppt_h"/>
                                          </p:val>
                                        </p:tav>
                                        <p:tav tm="100000">
                                          <p:val>
                                            <p:strVal val="ppt_h"/>
                                          </p:val>
                                        </p:tav>
                                      </p:tavLst>
                                    </p:anim>
                                    <p:animEffect transition="out" filter="fade">
                                      <p:cBhvr>
                                        <p:cTn id="8" dur="5000"/>
                                        <p:tgtEl>
                                          <p:spTgt spid="292867">
                                            <p:txEl>
                                              <p:pRg st="2" end="2"/>
                                            </p:txEl>
                                          </p:spTgt>
                                        </p:tgtEl>
                                      </p:cBhvr>
                                    </p:animEffect>
                                    <p:set>
                                      <p:cBhvr>
                                        <p:cTn id="9" dur="1" fill="hold">
                                          <p:stCondLst>
                                            <p:cond delay="4999"/>
                                          </p:stCondLst>
                                        </p:cTn>
                                        <p:tgtEl>
                                          <p:spTgt spid="292867">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6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انواع ولتاژ الکتریکی</a:t>
            </a:r>
            <a:endParaRPr lang="fa-IR" dirty="0"/>
          </a:p>
        </p:txBody>
      </p:sp>
      <p:sp>
        <p:nvSpPr>
          <p:cNvPr id="3" name="Content Placeholder 2"/>
          <p:cNvSpPr>
            <a:spLocks noGrp="1"/>
          </p:cNvSpPr>
          <p:nvPr>
            <p:ph idx="1"/>
          </p:nvPr>
        </p:nvSpPr>
        <p:spPr/>
        <p:txBody>
          <a:bodyPr/>
          <a:lstStyle/>
          <a:p>
            <a:r>
              <a:rPr lang="fa-IR" dirty="0" smtClean="0"/>
              <a:t>ولتاژ مستقیم</a:t>
            </a:r>
          </a:p>
          <a:p>
            <a:r>
              <a:rPr lang="fa-IR" dirty="0" smtClean="0"/>
              <a:t>ولتاژ متناوب</a:t>
            </a:r>
            <a:endParaRPr lang="fa-IR" dirty="0"/>
          </a:p>
        </p:txBody>
      </p:sp>
      <p:pic>
        <p:nvPicPr>
          <p:cNvPr id="4" name="Picture 2" descr="D:\ایمنی\لوازم برق صنعتی\New folder\77192_298 (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84984"/>
            <a:ext cx="9144000" cy="3573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27790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p:spPr>
        <p:txBody>
          <a:bodyPr/>
          <a:lstStyle/>
          <a:p>
            <a:r>
              <a:rPr lang="fa-IR" dirty="0" smtClean="0"/>
              <a:t>مثال</a:t>
            </a:r>
            <a:endParaRPr lang="fa-IR" dirty="0"/>
          </a:p>
        </p:txBody>
      </p:sp>
      <mc:AlternateContent xmlns:mc="http://schemas.openxmlformats.org/markup-compatibility/2006" xmlns:a14="http://schemas.microsoft.com/office/drawing/2010/main">
        <mc:Choice Requires="a14">
          <p:sp>
            <p:nvSpPr>
              <p:cNvPr id="4" name="Content Placeholder 3"/>
              <p:cNvSpPr>
                <a:spLocks noGrp="1"/>
              </p:cNvSpPr>
              <p:nvPr>
                <p:ph idx="1"/>
              </p:nvPr>
            </p:nvSpPr>
            <p:spPr>
              <a:xfrm>
                <a:off x="0" y="1124744"/>
                <a:ext cx="9144000" cy="5616624"/>
              </a:xfrm>
            </p:spPr>
            <p:txBody>
              <a:bodyPr/>
              <a:lstStyle/>
              <a:p>
                <a:r>
                  <a:rPr lang="fa-IR" dirty="0" smtClean="0"/>
                  <a:t>فرمول جریان </a:t>
                </a:r>
                <a:endParaRPr lang="en-US" dirty="0"/>
              </a:p>
              <a:p>
                <a14:m>
                  <m:oMath xmlns:m="http://schemas.openxmlformats.org/officeDocument/2006/math">
                    <m:r>
                      <a:rPr lang="en-US" i="1">
                        <a:latin typeface="Cambria Math"/>
                      </a:rPr>
                      <m:t>𝐼</m:t>
                    </m:r>
                    <m:r>
                      <a:rPr lang="en-US" i="1">
                        <a:latin typeface="Cambria Math"/>
                      </a:rPr>
                      <m:t>=</m:t>
                    </m:r>
                    <m:f>
                      <m:fPr>
                        <m:ctrlPr>
                          <a:rPr lang="en-US" i="1">
                            <a:latin typeface="Cambria Math"/>
                          </a:rPr>
                        </m:ctrlPr>
                      </m:fPr>
                      <m:num>
                        <m:r>
                          <a:rPr lang="en-US" i="1">
                            <a:latin typeface="Cambria Math"/>
                          </a:rPr>
                          <m:t>𝑄</m:t>
                        </m:r>
                      </m:num>
                      <m:den>
                        <m:r>
                          <a:rPr lang="en-US" i="1">
                            <a:latin typeface="Cambria Math"/>
                          </a:rPr>
                          <m:t>𝑡</m:t>
                        </m:r>
                      </m:den>
                    </m:f>
                  </m:oMath>
                </a14:m>
                <a:endParaRPr lang="en-US" dirty="0"/>
              </a:p>
              <a:p>
                <a:r>
                  <a:rPr lang="en-US" dirty="0"/>
                  <a:t>I  </a:t>
                </a:r>
                <a:r>
                  <a:rPr lang="fa-IR" dirty="0"/>
                  <a:t>جریان، </a:t>
                </a:r>
                <a:r>
                  <a:rPr lang="en-US" dirty="0"/>
                  <a:t>Q </a:t>
                </a:r>
                <a:r>
                  <a:rPr lang="fa-IR" dirty="0"/>
                  <a:t> بار الکتریکی، </a:t>
                </a:r>
                <a:r>
                  <a:rPr lang="en-US" dirty="0"/>
                  <a:t>t</a:t>
                </a:r>
                <a:r>
                  <a:rPr lang="fa-IR" dirty="0"/>
                  <a:t> زمان هستند</a:t>
                </a:r>
                <a:endParaRPr lang="en-US" dirty="0"/>
              </a:p>
              <a:p>
                <a:r>
                  <a:rPr lang="fa-IR" dirty="0" smtClean="0"/>
                  <a:t>درصورتیکی در یک مدار مقدار </a:t>
                </a:r>
                <a:r>
                  <a:rPr lang="en-US" dirty="0" smtClean="0"/>
                  <a:t>15</a:t>
                </a:r>
                <a14:m>
                  <m:oMath xmlns:m="http://schemas.openxmlformats.org/officeDocument/2006/math">
                    <m:r>
                      <a:rPr lang="en-US" i="1" smtClean="0">
                        <a:latin typeface="Cambria Math"/>
                        <a:ea typeface="Cambria Math"/>
                      </a:rPr>
                      <m:t>𝜇</m:t>
                    </m:r>
                    <m:r>
                      <a:rPr lang="en-US" b="0" i="1" smtClean="0">
                        <a:latin typeface="Cambria Math"/>
                        <a:ea typeface="Cambria Math"/>
                      </a:rPr>
                      <m:t>𝑐</m:t>
                    </m:r>
                  </m:oMath>
                </a14:m>
                <a:r>
                  <a:rPr lang="fa-IR" dirty="0" smtClean="0"/>
                  <a:t> بارالکتریکی </a:t>
                </a:r>
              </a:p>
              <a:p>
                <a:pPr marL="0" indent="0">
                  <a:buNone/>
                </a:pPr>
                <a:r>
                  <a:rPr lang="fa-IR" dirty="0" smtClean="0"/>
                  <a:t>درمدت </a:t>
                </a:r>
                <a:r>
                  <a:rPr lang="en-US" dirty="0" smtClean="0"/>
                  <a:t>5ms</a:t>
                </a:r>
                <a:r>
                  <a:rPr lang="fa-IR" dirty="0" smtClean="0"/>
                  <a:t> از یک مسیر پیوسته بگذرد، جریان الکتریکی چند آمپرمی باشد؟</a:t>
                </a:r>
              </a:p>
              <a:p>
                <a:pPr marL="0" indent="0">
                  <a:buNone/>
                </a:pPr>
                <a:r>
                  <a:rPr lang="en-US" dirty="0" smtClean="0"/>
                  <a:t>3mA</a:t>
                </a:r>
                <a:r>
                  <a:rPr lang="fa-IR" dirty="0" smtClean="0"/>
                  <a:t>=</a:t>
                </a:r>
                <a:r>
                  <a:rPr lang="en-US" dirty="0" smtClean="0"/>
                  <a:t>=</a:t>
                </a:r>
                <a14:m>
                  <m:oMath xmlns:m="http://schemas.openxmlformats.org/officeDocument/2006/math">
                    <m:sSup>
                      <m:sSupPr>
                        <m:ctrlPr>
                          <a:rPr lang="en-US" i="1" smtClean="0">
                            <a:latin typeface="Cambria Math"/>
                          </a:rPr>
                        </m:ctrlPr>
                      </m:sSupPr>
                      <m:e>
                        <m:r>
                          <a:rPr lang="en-US" b="0" i="1" smtClean="0">
                            <a:latin typeface="Cambria Math"/>
                          </a:rPr>
                          <m:t>3</m:t>
                        </m:r>
                        <m:r>
                          <a:rPr lang="en-US" b="0" i="1" smtClean="0">
                            <a:latin typeface="Cambria Math"/>
                            <a:ea typeface="Cambria Math"/>
                          </a:rPr>
                          <m:t>×</m:t>
                        </m:r>
                        <m:r>
                          <a:rPr lang="en-US" b="0" i="1" smtClean="0">
                            <a:latin typeface="Cambria Math"/>
                            <a:ea typeface="Cambria Math"/>
                          </a:rPr>
                          <m:t>10</m:t>
                        </m:r>
                      </m:e>
                      <m:sup>
                        <m:r>
                          <a:rPr lang="en-US" b="0" i="1" smtClean="0">
                            <a:latin typeface="Cambria Math"/>
                          </a:rPr>
                          <m:t>−</m:t>
                        </m:r>
                        <m:r>
                          <a:rPr lang="en-US" b="0" i="1" smtClean="0">
                            <a:latin typeface="Cambria Math"/>
                          </a:rPr>
                          <m:t>3</m:t>
                        </m:r>
                      </m:sup>
                    </m:sSup>
                  </m:oMath>
                </a14:m>
                <a:r>
                  <a:rPr lang="fa-IR" dirty="0" smtClean="0"/>
                  <a:t> </a:t>
                </a:r>
                <a14:m>
                  <m:oMath xmlns:m="http://schemas.openxmlformats.org/officeDocument/2006/math">
                    <m:sSup>
                      <m:sSupPr>
                        <m:ctrlPr>
                          <a:rPr lang="fa-IR" i="1" smtClean="0">
                            <a:latin typeface="Cambria Math"/>
                          </a:rPr>
                        </m:ctrlPr>
                      </m:sSupPr>
                      <m:e>
                        <m:r>
                          <a:rPr lang="fa-IR" b="0" i="1" smtClean="0">
                            <a:latin typeface="Cambria Math"/>
                          </a:rPr>
                          <m:t>15</m:t>
                        </m:r>
                        <m:r>
                          <a:rPr lang="fa-IR" b="0" i="1" smtClean="0">
                            <a:latin typeface="Cambria Math"/>
                            <a:ea typeface="Cambria Math"/>
                          </a:rPr>
                          <m:t>×</m:t>
                        </m:r>
                        <m:r>
                          <a:rPr lang="fa-IR" b="0" i="1" smtClean="0">
                            <a:latin typeface="Cambria Math"/>
                          </a:rPr>
                          <m:t>10</m:t>
                        </m:r>
                      </m:e>
                      <m:sup>
                        <m:r>
                          <a:rPr lang="fa-IR" b="0" i="1" smtClean="0">
                            <a:latin typeface="Cambria Math"/>
                          </a:rPr>
                          <m:t>−</m:t>
                        </m:r>
                        <m:r>
                          <a:rPr lang="fa-IR" b="0" i="1" smtClean="0">
                            <a:latin typeface="Cambria Math"/>
                          </a:rPr>
                          <m:t>6</m:t>
                        </m:r>
                      </m:sup>
                    </m:sSup>
                    <m:sSup>
                      <m:sSupPr>
                        <m:ctrlPr>
                          <a:rPr lang="fa-IR" i="1" smtClean="0">
                            <a:latin typeface="Cambria Math"/>
                          </a:rPr>
                        </m:ctrlPr>
                      </m:sSupPr>
                      <m:e>
                        <m:r>
                          <a:rPr lang="fa-IR" i="1" smtClean="0">
                            <a:latin typeface="Cambria Math"/>
                            <a:ea typeface="Cambria Math"/>
                          </a:rPr>
                          <m:t>÷</m:t>
                        </m:r>
                        <m:r>
                          <a:rPr lang="fa-IR" b="0" i="1" smtClean="0">
                            <a:latin typeface="Cambria Math"/>
                          </a:rPr>
                          <m:t>5</m:t>
                        </m:r>
                        <m:r>
                          <a:rPr lang="fa-IR" b="0" i="1" smtClean="0">
                            <a:latin typeface="Cambria Math"/>
                            <a:ea typeface="Cambria Math"/>
                          </a:rPr>
                          <m:t>×</m:t>
                        </m:r>
                        <m:r>
                          <a:rPr lang="fa-IR" b="0" i="1" smtClean="0">
                            <a:latin typeface="Cambria Math"/>
                            <a:ea typeface="Cambria Math"/>
                          </a:rPr>
                          <m:t>10</m:t>
                        </m:r>
                      </m:e>
                      <m:sup>
                        <m:r>
                          <a:rPr lang="fa-IR" b="0" i="1" smtClean="0">
                            <a:latin typeface="Cambria Math"/>
                          </a:rPr>
                          <m:t>−</m:t>
                        </m:r>
                        <m:r>
                          <a:rPr lang="fa-IR" b="0" i="1" smtClean="0">
                            <a:latin typeface="Cambria Math"/>
                          </a:rPr>
                          <m:t>3</m:t>
                        </m:r>
                      </m:sup>
                    </m:sSup>
                  </m:oMath>
                </a14:m>
                <a:r>
                  <a:rPr lang="fa-IR" dirty="0" smtClean="0"/>
                  <a:t>= </a:t>
                </a:r>
                <a14:m>
                  <m:oMath xmlns:m="http://schemas.openxmlformats.org/officeDocument/2006/math">
                    <m:f>
                      <m:fPr>
                        <m:ctrlPr>
                          <a:rPr lang="fa-IR" i="1" smtClean="0">
                            <a:latin typeface="Cambria Math"/>
                          </a:rPr>
                        </m:ctrlPr>
                      </m:fPr>
                      <m:num>
                        <m:r>
                          <a:rPr lang="fa-IR" b="0" i="1" smtClean="0">
                            <a:latin typeface="Cambria Math"/>
                          </a:rPr>
                          <m:t>15</m:t>
                        </m:r>
                        <m:r>
                          <a:rPr lang="fa-IR" b="0" i="1" smtClean="0">
                            <a:latin typeface="Cambria Math"/>
                            <a:ea typeface="Cambria Math"/>
                          </a:rPr>
                          <m:t>𝜇</m:t>
                        </m:r>
                        <m:r>
                          <a:rPr lang="en-US" b="0" i="1" smtClean="0">
                            <a:latin typeface="Cambria Math"/>
                            <a:ea typeface="Cambria Math"/>
                          </a:rPr>
                          <m:t>𝑐</m:t>
                        </m:r>
                      </m:num>
                      <m:den>
                        <m:r>
                          <a:rPr lang="fa-IR" b="0" i="1" smtClean="0">
                            <a:latin typeface="Cambria Math"/>
                          </a:rPr>
                          <m:t>5</m:t>
                        </m:r>
                        <m:r>
                          <a:rPr lang="en-US" b="0" i="1" smtClean="0">
                            <a:latin typeface="Cambria Math"/>
                          </a:rPr>
                          <m:t>𝑚𝑠</m:t>
                        </m:r>
                      </m:den>
                    </m:f>
                  </m:oMath>
                </a14:m>
                <a:r>
                  <a:rPr lang="fa-IR" dirty="0" smtClean="0"/>
                  <a:t> = </a:t>
                </a:r>
                <a:r>
                  <a:rPr lang="en-US" dirty="0" smtClean="0"/>
                  <a:t>I = </a:t>
                </a:r>
                <a14:m>
                  <m:oMath xmlns:m="http://schemas.openxmlformats.org/officeDocument/2006/math">
                    <m:f>
                      <m:fPr>
                        <m:ctrlPr>
                          <a:rPr lang="en-US" i="1" smtClean="0">
                            <a:latin typeface="Cambria Math"/>
                          </a:rPr>
                        </m:ctrlPr>
                      </m:fPr>
                      <m:num>
                        <m:r>
                          <a:rPr lang="en-US" b="0" i="1" smtClean="0">
                            <a:latin typeface="Cambria Math"/>
                          </a:rPr>
                          <m:t>𝑞</m:t>
                        </m:r>
                      </m:num>
                      <m:den>
                        <m:r>
                          <a:rPr lang="en-US" b="0" i="1" smtClean="0">
                            <a:latin typeface="Cambria Math"/>
                          </a:rPr>
                          <m:t>𝑡</m:t>
                        </m:r>
                      </m:den>
                    </m:f>
                  </m:oMath>
                </a14:m>
                <a:endParaRPr lang="fa-IR" dirty="0" smtClean="0"/>
              </a:p>
              <a:p>
                <a:pPr marL="0" indent="0">
                  <a:buNone/>
                </a:pPr>
                <a:r>
                  <a:rPr lang="fa-IR" dirty="0" smtClean="0"/>
                  <a:t>جریان در این مدار 3 میلی آمپر خواهد شد</a:t>
                </a:r>
                <a:endParaRPr lang="fa-IR" dirty="0"/>
              </a:p>
            </p:txBody>
          </p:sp>
        </mc:Choice>
        <mc:Fallback xmlns="">
          <p:sp>
            <p:nvSpPr>
              <p:cNvPr id="4" name="Content Placeholder 3"/>
              <p:cNvSpPr>
                <a:spLocks noGrp="1" noRot="1" noChangeAspect="1" noMove="1" noResize="1" noEditPoints="1" noAdjustHandles="1" noChangeArrowheads="1" noChangeShapeType="1" noTextEdit="1"/>
              </p:cNvSpPr>
              <p:nvPr>
                <p:ph idx="1"/>
              </p:nvPr>
            </p:nvSpPr>
            <p:spPr>
              <a:xfrm>
                <a:off x="0" y="1124744"/>
                <a:ext cx="9144000" cy="5616624"/>
              </a:xfrm>
              <a:blipFill rotWithShape="1">
                <a:blip r:embed="rId2"/>
                <a:stretch>
                  <a:fillRect l="-667" t="-1629" r="-1733"/>
                </a:stretch>
              </a:blipFill>
            </p:spPr>
            <p:txBody>
              <a:bodyPr/>
              <a:lstStyle/>
              <a:p>
                <a:r>
                  <a:rPr lang="fa-IR">
                    <a:noFill/>
                  </a:rPr>
                  <a:t> </a:t>
                </a:r>
              </a:p>
            </p:txBody>
          </p:sp>
        </mc:Fallback>
      </mc:AlternateContent>
    </p:spTree>
    <p:extLst>
      <p:ext uri="{BB962C8B-B14F-4D97-AF65-F5344CB8AC3E}">
        <p14:creationId xmlns:p14="http://schemas.microsoft.com/office/powerpoint/2010/main" val="13758851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مثال</a:t>
            </a:r>
            <a:endParaRPr lang="fa-I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77500" lnSpcReduction="20000"/>
              </a:bodyPr>
              <a:lstStyle/>
              <a:p>
                <a:r>
                  <a:rPr lang="fa-IR" dirty="0" smtClean="0"/>
                  <a:t>فرمول ولتاژ</a:t>
                </a:r>
                <a:endParaRPr lang="en-US" dirty="0"/>
              </a:p>
              <a:p>
                <a14:m>
                  <m:oMath xmlns:m="http://schemas.openxmlformats.org/officeDocument/2006/math">
                    <m:r>
                      <a:rPr lang="en-US" i="1">
                        <a:latin typeface="Cambria Math"/>
                      </a:rPr>
                      <m:t>𝑉</m:t>
                    </m:r>
                    <m:r>
                      <a:rPr lang="en-US" i="1">
                        <a:latin typeface="Cambria Math"/>
                      </a:rPr>
                      <m:t>=</m:t>
                    </m:r>
                    <m:f>
                      <m:fPr>
                        <m:ctrlPr>
                          <a:rPr lang="en-US" i="1">
                            <a:latin typeface="Cambria Math"/>
                          </a:rPr>
                        </m:ctrlPr>
                      </m:fPr>
                      <m:num>
                        <m:r>
                          <a:rPr lang="en-US" i="1">
                            <a:latin typeface="Cambria Math"/>
                          </a:rPr>
                          <m:t>𝐽</m:t>
                        </m:r>
                      </m:num>
                      <m:den>
                        <m:r>
                          <a:rPr lang="en-US" i="1">
                            <a:latin typeface="Cambria Math"/>
                          </a:rPr>
                          <m:t>𝑄</m:t>
                        </m:r>
                      </m:den>
                    </m:f>
                  </m:oMath>
                </a14:m>
                <a:endParaRPr lang="en-US" dirty="0"/>
              </a:p>
              <a:p>
                <a:r>
                  <a:rPr lang="fa-IR" dirty="0"/>
                  <a:t>دراین رابطه انرژی بر حسب ژول (</a:t>
                </a:r>
                <a:r>
                  <a:rPr lang="en-US" dirty="0"/>
                  <a:t>J</a:t>
                </a:r>
                <a:r>
                  <a:rPr lang="fa-IR" dirty="0"/>
                  <a:t>) ،بار (</a:t>
                </a:r>
                <a:r>
                  <a:rPr lang="en-US" dirty="0"/>
                  <a:t>Q</a:t>
                </a:r>
                <a:r>
                  <a:rPr lang="fa-IR" dirty="0"/>
                  <a:t>) برحسب </a:t>
                </a:r>
                <a:r>
                  <a:rPr lang="fa-IR" dirty="0" smtClean="0"/>
                  <a:t>کولن </a:t>
                </a:r>
                <a:r>
                  <a:rPr lang="fa-IR" dirty="0"/>
                  <a:t>(</a:t>
                </a:r>
                <a:r>
                  <a:rPr lang="en-US" dirty="0"/>
                  <a:t>C</a:t>
                </a:r>
                <a:r>
                  <a:rPr lang="fa-IR" dirty="0"/>
                  <a:t>) و ولتاژ(</a:t>
                </a:r>
                <a:r>
                  <a:rPr lang="en-US" dirty="0"/>
                  <a:t>V</a:t>
                </a:r>
                <a:r>
                  <a:rPr lang="fa-IR" dirty="0"/>
                  <a:t>) بر حسب ولت می باشد </a:t>
                </a:r>
                <a:endParaRPr lang="en-US" dirty="0"/>
              </a:p>
              <a:p>
                <a:r>
                  <a:rPr lang="fa-IR" dirty="0" smtClean="0"/>
                  <a:t>اگر </a:t>
                </a:r>
                <a:r>
                  <a:rPr lang="fa-IR" dirty="0"/>
                  <a:t>برای به حرکت در آوردن باری  معادل 10 </a:t>
                </a:r>
                <a:r>
                  <a:rPr lang="fa-IR" dirty="0" smtClean="0"/>
                  <a:t>کولن </a:t>
                </a:r>
                <a:r>
                  <a:rPr lang="fa-IR" dirty="0"/>
                  <a:t>در یک هادی از انرژی معادل 50 ژول استفاده شود، ولتاژ دو سر هادی را حسلب کنید. </a:t>
                </a:r>
                <a:endParaRPr lang="en-US" dirty="0"/>
              </a:p>
              <a:p>
                <a14:m>
                  <m:oMath xmlns:m="http://schemas.openxmlformats.org/officeDocument/2006/math">
                    <m:r>
                      <a:rPr lang="en-US" i="1">
                        <a:latin typeface="Cambria Math"/>
                      </a:rPr>
                      <m:t>𝑉</m:t>
                    </m:r>
                    <m:r>
                      <a:rPr lang="en-US" i="1">
                        <a:latin typeface="Cambria Math"/>
                      </a:rPr>
                      <m:t>=</m:t>
                    </m:r>
                    <m:f>
                      <m:fPr>
                        <m:ctrlPr>
                          <a:rPr lang="en-US" i="1">
                            <a:latin typeface="Cambria Math"/>
                          </a:rPr>
                        </m:ctrlPr>
                      </m:fPr>
                      <m:num>
                        <m:r>
                          <a:rPr lang="en-US" i="1">
                            <a:latin typeface="Cambria Math"/>
                          </a:rPr>
                          <m:t>𝐽</m:t>
                        </m:r>
                      </m:num>
                      <m:den>
                        <m:r>
                          <a:rPr lang="en-US" i="1">
                            <a:latin typeface="Cambria Math"/>
                          </a:rPr>
                          <m:t>𝑄</m:t>
                        </m:r>
                      </m:den>
                    </m:f>
                    <m:r>
                      <a:rPr lang="en-US">
                        <a:latin typeface="Cambria Math"/>
                      </a:rPr>
                      <m:t>=</m:t>
                    </m:r>
                    <m:f>
                      <m:fPr>
                        <m:ctrlPr>
                          <a:rPr lang="en-US" i="1">
                            <a:latin typeface="Cambria Math"/>
                          </a:rPr>
                        </m:ctrlPr>
                      </m:fPr>
                      <m:num>
                        <m:r>
                          <a:rPr lang="en-US" i="1">
                            <a:latin typeface="Cambria Math"/>
                          </a:rPr>
                          <m:t>50</m:t>
                        </m:r>
                        <m:r>
                          <a:rPr lang="en-US" i="1">
                            <a:latin typeface="Cambria Math"/>
                          </a:rPr>
                          <m:t>𝐽</m:t>
                        </m:r>
                      </m:num>
                      <m:den>
                        <m:r>
                          <a:rPr lang="en-US" i="1">
                            <a:latin typeface="Cambria Math"/>
                          </a:rPr>
                          <m:t>10</m:t>
                        </m:r>
                        <m:r>
                          <a:rPr lang="en-US" i="1">
                            <a:latin typeface="Cambria Math"/>
                          </a:rPr>
                          <m:t>𝐶</m:t>
                        </m:r>
                      </m:den>
                    </m:f>
                    <m:r>
                      <a:rPr lang="en-US" i="1">
                        <a:latin typeface="Cambria Math"/>
                      </a:rPr>
                      <m:t>=</m:t>
                    </m:r>
                    <m:r>
                      <a:rPr lang="en-US">
                        <a:latin typeface="Cambria Math"/>
                      </a:rPr>
                      <m:t>5</m:t>
                    </m:r>
                    <m:r>
                      <a:rPr lang="en-US" i="1">
                        <a:latin typeface="Cambria Math"/>
                      </a:rPr>
                      <m:t>𝑉</m:t>
                    </m:r>
                    <m:r>
                      <a:rPr lang="en-US">
                        <a:latin typeface="Cambria Math"/>
                      </a:rPr>
                      <m:t>                                                                     </m:t>
                    </m:r>
                    <m:r>
                      <a:rPr lang="fa-IR" b="0" i="0" smtClean="0">
                        <a:latin typeface="Cambria Math"/>
                      </a:rPr>
                      <m:t>حل</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t="-2695" r="-1111"/>
                </a:stretch>
              </a:blipFill>
            </p:spPr>
            <p:txBody>
              <a:bodyPr/>
              <a:lstStyle/>
              <a:p>
                <a:r>
                  <a:rPr lang="fa-IR">
                    <a:noFill/>
                  </a:rPr>
                  <a:t> </a:t>
                </a:r>
              </a:p>
            </p:txBody>
          </p:sp>
        </mc:Fallback>
      </mc:AlternateContent>
    </p:spTree>
    <p:extLst>
      <p:ext uri="{BB962C8B-B14F-4D97-AF65-F5344CB8AC3E}">
        <p14:creationId xmlns:p14="http://schemas.microsoft.com/office/powerpoint/2010/main" val="2123035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a-IR"/>
          </a:p>
        </p:txBody>
      </p:sp>
      <p:sp>
        <p:nvSpPr>
          <p:cNvPr id="3" name="Subtitle 2"/>
          <p:cNvSpPr>
            <a:spLocks noGrp="1"/>
          </p:cNvSpPr>
          <p:nvPr>
            <p:ph type="subTitle" idx="1"/>
          </p:nvPr>
        </p:nvSpPr>
        <p:spPr/>
        <p:txBody>
          <a:bodyPr/>
          <a:lstStyle/>
          <a:p>
            <a:endParaRPr lang="fa-IR" dirty="0"/>
          </a:p>
        </p:txBody>
      </p:sp>
      <p:pic>
        <p:nvPicPr>
          <p:cNvPr id="1026" name="Picture 2" descr="C:\Documents and Settings\rayan\My Documents\My Pictures\87.gif"/>
          <p:cNvPicPr>
            <a:picLocks noChangeAspect="1" noChangeArrowheads="1" noCrop="1"/>
          </p:cNvPicPr>
          <p:nvPr/>
        </p:nvPicPr>
        <p:blipFill>
          <a:blip r:embed="rId3"/>
          <a:srcRect/>
          <a:stretch>
            <a:fillRect/>
          </a:stretch>
        </p:blipFill>
        <p:spPr bwMode="auto">
          <a:xfrm>
            <a:off x="0" y="0"/>
            <a:ext cx="9144000" cy="6858000"/>
          </a:xfrm>
          <a:prstGeom prst="rect">
            <a:avLst/>
          </a:prstGeom>
          <a:noFill/>
        </p:spPr>
      </p:pic>
      <p:sp>
        <p:nvSpPr>
          <p:cNvPr id="5" name="Rectangle 4"/>
          <p:cNvSpPr/>
          <p:nvPr/>
        </p:nvSpPr>
        <p:spPr>
          <a:xfrm>
            <a:off x="285720" y="285728"/>
            <a:ext cx="8429684" cy="2308324"/>
          </a:xfrm>
          <a:prstGeom prst="rect">
            <a:avLst/>
          </a:prstGeom>
        </p:spPr>
        <p:txBody>
          <a:bodyPr wrap="square">
            <a:spAutoFit/>
          </a:bodyPr>
          <a:lstStyle/>
          <a:p>
            <a:r>
              <a:rPr lang="fa-IR" sz="4800" dirty="0" smtClean="0">
                <a:solidFill>
                  <a:srgbClr val="C00000"/>
                </a:solidFill>
                <a:cs typeface="2  Davat" pitchFamily="2" charset="-78"/>
              </a:rPr>
              <a:t>به باغ آییم جمله یاران </a:t>
            </a:r>
          </a:p>
          <a:p>
            <a:pPr algn="ctr"/>
            <a:r>
              <a:rPr lang="fa-IR" sz="4800" dirty="0" smtClean="0">
                <a:solidFill>
                  <a:srgbClr val="C00000"/>
                </a:solidFill>
                <a:cs typeface="2  Davat" pitchFamily="2" charset="-78"/>
              </a:rPr>
              <a:t>همه یاران همدل ،همچو باران</a:t>
            </a:r>
          </a:p>
          <a:p>
            <a:pPr algn="l"/>
            <a:r>
              <a:rPr lang="fa-IR" sz="4800" dirty="0" smtClean="0">
                <a:solidFill>
                  <a:srgbClr val="C00000"/>
                </a:solidFill>
                <a:cs typeface="2  Davat" pitchFamily="2" charset="-78"/>
              </a:rPr>
              <a:t>مولانا</a:t>
            </a:r>
            <a:endParaRPr lang="fa-IR" sz="4800" dirty="0">
              <a:solidFill>
                <a:srgbClr val="C00000"/>
              </a:solidFill>
              <a:cs typeface="2  Davat" pitchFamily="2" charset="-78"/>
            </a:endParaRPr>
          </a:p>
        </p:txBody>
      </p:sp>
      <p:pic>
        <p:nvPicPr>
          <p:cNvPr id="6" name="NOCTRN10.MP3">
            <a:hlinkClick r:id="" action="ppaction://media"/>
          </p:cNvPr>
          <p:cNvPicPr>
            <a:picLocks noRot="1" noChangeAspect="1"/>
          </p:cNvPicPr>
          <p:nvPr>
            <a:audioFile r:link="rId1"/>
          </p:nvPr>
        </p:nvPicPr>
        <p:blipFill>
          <a:blip r:embed="rId4"/>
          <a:stretch>
            <a:fillRect/>
          </a:stretch>
        </p:blipFill>
        <p:spPr>
          <a:xfrm>
            <a:off x="4286248" y="4143380"/>
            <a:ext cx="304800" cy="304800"/>
          </a:xfrm>
          <a:prstGeom prst="rect">
            <a:avLst/>
          </a:prstGeom>
        </p:spPr>
      </p:pic>
    </p:spTree>
    <p:extLst>
      <p:ext uri="{BB962C8B-B14F-4D97-AF65-F5344CB8AC3E}">
        <p14:creationId xmlns:p14="http://schemas.microsoft.com/office/powerpoint/2010/main" val="3896893419"/>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980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مقاومت</a:t>
            </a:r>
            <a:endParaRPr lang="fa-IR" dirty="0"/>
          </a:p>
        </p:txBody>
      </p:sp>
      <p:sp>
        <p:nvSpPr>
          <p:cNvPr id="3" name="Content Placeholder 2"/>
          <p:cNvSpPr>
            <a:spLocks noGrp="1"/>
          </p:cNvSpPr>
          <p:nvPr>
            <p:ph idx="1"/>
          </p:nvPr>
        </p:nvSpPr>
        <p:spPr>
          <a:xfrm>
            <a:off x="0" y="1052736"/>
            <a:ext cx="9144000" cy="5805264"/>
          </a:xfrm>
        </p:spPr>
        <p:txBody>
          <a:bodyPr>
            <a:normAutofit/>
          </a:bodyPr>
          <a:lstStyle/>
          <a:p>
            <a:r>
              <a:rPr lang="fa-IR" dirty="0"/>
              <a:t>هر جسمی در مقابل عبور جریان الکتریگی از خود مقاومت نشان می دهند که این مقاومت در هادیها به صورت افت ولتاژ دو سر جسم یا از بین رفتن مقداری از انرژی به صورت گرما می باشد. یکی از مهمترین عناصر که در مدارات الکترونیکی مورد استفاده قرار می گیرد مقاومت است. یک مقاومت در مدارات الکترونیکی به منظور محدود نمودن جریان، تقسیم پتانسیل الکتریکی، تبدیل انرژی الکتریکی به حرارتی ومورد استفاده قرار می گیرد</a:t>
            </a:r>
            <a:r>
              <a:rPr lang="fa-IR" dirty="0" smtClean="0"/>
              <a:t>.</a:t>
            </a:r>
            <a:endParaRPr lang="en-US" dirty="0"/>
          </a:p>
        </p:txBody>
      </p:sp>
      <p:pic>
        <p:nvPicPr>
          <p:cNvPr id="10243" name="Picture 3" descr="D:\ایمنی\لوازم برق صنعتی\wat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53135"/>
            <a:ext cx="9144000" cy="2187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0787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4702"/>
            <a:ext cx="8229600" cy="1143000"/>
          </a:xfrm>
        </p:spPr>
        <p:txBody>
          <a:bodyPr>
            <a:normAutofit/>
          </a:bodyPr>
          <a:lstStyle/>
          <a:p>
            <a:r>
              <a:rPr lang="fa-IR" dirty="0"/>
              <a:t>مقاومت الکتریکی </a:t>
            </a:r>
          </a:p>
        </p:txBody>
      </p:sp>
      <p:sp>
        <p:nvSpPr>
          <p:cNvPr id="3" name="Content Placeholder 2"/>
          <p:cNvSpPr>
            <a:spLocks noGrp="1"/>
          </p:cNvSpPr>
          <p:nvPr>
            <p:ph idx="1"/>
          </p:nvPr>
        </p:nvSpPr>
        <p:spPr>
          <a:xfrm>
            <a:off x="0" y="1124744"/>
            <a:ext cx="9144000" cy="5733256"/>
          </a:xfrm>
        </p:spPr>
        <p:txBody>
          <a:bodyPr>
            <a:normAutofit/>
          </a:bodyPr>
          <a:lstStyle/>
          <a:p>
            <a:r>
              <a:rPr lang="fa-IR" sz="2800" dirty="0" smtClean="0"/>
              <a:t>مواد </a:t>
            </a:r>
            <a:r>
              <a:rPr lang="fa-IR" sz="2800" dirty="0"/>
              <a:t>از نظر عبور جریان الکتریکی به سه دسته تقسیم می شوند:</a:t>
            </a:r>
            <a:endParaRPr lang="en-US" sz="2800" dirty="0"/>
          </a:p>
          <a:p>
            <a:r>
              <a:rPr lang="fa-IR" sz="2800" dirty="0"/>
              <a:t>عایق ها: به هیچ وجه جریان الکتریکی را از خود عبور نمی دهند.مانند پلاستیک</a:t>
            </a:r>
            <a:endParaRPr lang="en-US" sz="2800" dirty="0"/>
          </a:p>
          <a:p>
            <a:r>
              <a:rPr lang="fa-IR" sz="2800" dirty="0"/>
              <a:t>رساناها: جریان الکتریکی را به خوبی از خود عبور میدهند. مانند مس</a:t>
            </a:r>
            <a:endParaRPr lang="en-US" sz="2800" dirty="0"/>
          </a:p>
          <a:p>
            <a:r>
              <a:rPr lang="fa-IR" sz="2800" dirty="0"/>
              <a:t>نیمه رسانا: رفتاری مابین عایق ها ورساناها دارند. مانند سیلیسیم</a:t>
            </a:r>
            <a:endParaRPr lang="en-US" sz="2800" dirty="0"/>
          </a:p>
          <a:p>
            <a:r>
              <a:rPr lang="fa-IR" sz="2800" dirty="0"/>
              <a:t>مقاومت الکتریکی: مخالف در برابر عبور جریان الکتریکی (واحد </a:t>
            </a:r>
            <a:r>
              <a:rPr lang="fa-IR" sz="2800" dirty="0" smtClean="0"/>
              <a:t>آن اهم 𝜴</a:t>
            </a:r>
            <a:r>
              <a:rPr lang="fa-IR" sz="2800" dirty="0"/>
              <a:t>) </a:t>
            </a:r>
            <a:endParaRPr lang="en-US" sz="2800" dirty="0"/>
          </a:p>
          <a:p>
            <a:endParaRPr lang="fa-IR" dirty="0"/>
          </a:p>
        </p:txBody>
      </p:sp>
      <p:sp>
        <p:nvSpPr>
          <p:cNvPr id="4" name="Wave 3"/>
          <p:cNvSpPr/>
          <p:nvPr/>
        </p:nvSpPr>
        <p:spPr>
          <a:xfrm>
            <a:off x="565200" y="4221088"/>
            <a:ext cx="8208912" cy="2654920"/>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dirty="0"/>
          </a:p>
        </p:txBody>
      </p:sp>
      <p:pic>
        <p:nvPicPr>
          <p:cNvPr id="5" name="Picture 3" descr="D:\ایمنی\لوازم برق صنعتی\فرمول.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32947" y="4900476"/>
            <a:ext cx="5886400" cy="1296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29759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08790" y="2132856"/>
            <a:ext cx="9035210" cy="4536504"/>
          </a:xfrm>
        </p:spPr>
        <p:txBody>
          <a:bodyPr/>
          <a:lstStyle/>
          <a:p>
            <a:r>
              <a:rPr lang="fa-IR" dirty="0" smtClean="0"/>
              <a:t>قانون اهم: قانون اهم بیان میکند که ولتاژ دو سر یک هادی با مقاومت</a:t>
            </a:r>
            <a:r>
              <a:rPr lang="en-US" dirty="0" smtClean="0"/>
              <a:t>R</a:t>
            </a:r>
            <a:r>
              <a:rPr lang="fa-IR" dirty="0" smtClean="0"/>
              <a:t> از رابطه زیر پیروی می کند:</a:t>
            </a:r>
          </a:p>
          <a:p>
            <a:endParaRPr lang="fa-IR" dirty="0" smtClean="0"/>
          </a:p>
        </p:txBody>
      </p:sp>
      <p:sp>
        <p:nvSpPr>
          <p:cNvPr id="5" name="Right Arrow 4"/>
          <p:cNvSpPr/>
          <p:nvPr/>
        </p:nvSpPr>
        <p:spPr>
          <a:xfrm>
            <a:off x="0" y="2996952"/>
            <a:ext cx="3131840" cy="19974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en-US" sz="6000" dirty="0"/>
              <a:t>V=RI</a:t>
            </a:r>
            <a:endParaRPr lang="fa-IR" sz="6000" dirty="0"/>
          </a:p>
        </p:txBody>
      </p:sp>
      <p:sp>
        <p:nvSpPr>
          <p:cNvPr id="7" name="Left-Right Arrow 6"/>
          <p:cNvSpPr/>
          <p:nvPr/>
        </p:nvSpPr>
        <p:spPr>
          <a:xfrm>
            <a:off x="395536" y="116632"/>
            <a:ext cx="8280920" cy="201622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6000" dirty="0" smtClean="0"/>
              <a:t>قانون اهم</a:t>
            </a:r>
            <a:endParaRPr lang="fa-IR" sz="6000" dirty="0"/>
          </a:p>
        </p:txBody>
      </p:sp>
    </p:spTree>
    <p:extLst>
      <p:ext uri="{BB962C8B-B14F-4D97-AF65-F5344CB8AC3E}">
        <p14:creationId xmlns:p14="http://schemas.microsoft.com/office/powerpoint/2010/main" val="39409717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12290" name="Picture 2" descr="D:\ایمنی\لوازم برق صنعتی\g.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772152" y="2575399"/>
            <a:ext cx="3599695" cy="2575565"/>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D:\ایمنی\لوازم برق صنعتی\انواع-مقاومت-ها.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25330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13314" name="Picture 2" descr="D:\ایمنی\لوازم برق صنعتی\انواع-مقاومت-ها-شکل.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09138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اتصال مقاومت ها سری</a:t>
            </a:r>
            <a:endParaRPr lang="fa-IR" dirty="0"/>
          </a:p>
        </p:txBody>
      </p:sp>
      <p:pic>
        <p:nvPicPr>
          <p:cNvPr id="4" name="Picture 4" descr="D:\ایمنی\لوازم برق صنعتی\resistors-in-series.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556792"/>
            <a:ext cx="9144000" cy="26721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D:\ایمنی\لوازم برق صنعتی\سری.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28134"/>
            <a:ext cx="9144000" cy="2629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48666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اتصال مقاومت های موازی</a:t>
            </a:r>
            <a:endParaRPr lang="fa-IR" dirty="0"/>
          </a:p>
        </p:txBody>
      </p:sp>
      <p:pic>
        <p:nvPicPr>
          <p:cNvPr id="4" name="Picture 6" descr="D:\ایمنی\لوازم برق صنعتی\parallel-equivalent-resistanc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070" y="4869160"/>
            <a:ext cx="9138930" cy="19751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D:\ایمنی\لوازم برق صنعتی\resistors-in-parall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16832"/>
            <a:ext cx="9144000" cy="2952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79100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اتصال مقاومت های مختلط</a:t>
            </a:r>
            <a:endParaRPr lang="fa-IR" dirty="0"/>
          </a:p>
        </p:txBody>
      </p:sp>
      <p:pic>
        <p:nvPicPr>
          <p:cNvPr id="5" name="Picture 2" descr="D:\ایمنی\لوازم برق صنعتی\equivalent-resistance-series-parallel-circu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484784"/>
            <a:ext cx="8964488" cy="5373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00890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نام گذاری مقاومت الکتریکی ثابت</a:t>
            </a:r>
            <a:endParaRPr lang="fa-IR" dirty="0"/>
          </a:p>
        </p:txBody>
      </p:sp>
      <p:pic>
        <p:nvPicPr>
          <p:cNvPr id="15362" name="Picture 2" descr="D:\ایمنی\لوازم برق صنعتی\New folder\resistor_colour_code_fa.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696" y="1484784"/>
            <a:ext cx="4306664" cy="5376710"/>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descr="D:\ایمنی\لوازم برق صنعتی\New folder\resistor-colour-code3_1479 (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1484785"/>
            <a:ext cx="4688954" cy="5343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9546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80728"/>
          </a:xfrm>
        </p:spPr>
        <p:txBody>
          <a:bodyPr>
            <a:normAutofit fontScale="90000"/>
          </a:bodyPr>
          <a:lstStyle/>
          <a:p>
            <a:r>
              <a:rPr lang="fa-IR" dirty="0" smtClean="0"/>
              <a:t/>
            </a:r>
            <a:br>
              <a:rPr lang="fa-IR" dirty="0" smtClean="0"/>
            </a:br>
            <a:r>
              <a:rPr lang="fa-IR" dirty="0" smtClean="0"/>
              <a:t>سیم </a:t>
            </a:r>
            <a:r>
              <a:rPr lang="fa-IR" dirty="0"/>
              <a:t>پیچها(سلف)</a:t>
            </a:r>
            <a:r>
              <a:rPr lang="en-US" dirty="0"/>
              <a:t/>
            </a:r>
            <a:br>
              <a:rPr lang="en-US" dirty="0"/>
            </a:br>
            <a:endParaRPr lang="fa-IR" dirty="0"/>
          </a:p>
        </p:txBody>
      </p:sp>
      <p:sp>
        <p:nvSpPr>
          <p:cNvPr id="3" name="Content Placeholder 2"/>
          <p:cNvSpPr>
            <a:spLocks noGrp="1"/>
          </p:cNvSpPr>
          <p:nvPr>
            <p:ph idx="1"/>
          </p:nvPr>
        </p:nvSpPr>
        <p:spPr>
          <a:xfrm>
            <a:off x="0" y="1052736"/>
            <a:ext cx="9144000" cy="5805264"/>
          </a:xfrm>
        </p:spPr>
        <p:txBody>
          <a:bodyPr/>
          <a:lstStyle/>
          <a:p>
            <a:r>
              <a:rPr lang="fa-IR" dirty="0" smtClean="0"/>
              <a:t>دومین </a:t>
            </a:r>
            <a:r>
              <a:rPr lang="fa-IR" dirty="0"/>
              <a:t>عنصر ذخیره کننده در المانهای سیم پیچها می باشند.به چند دور سیم پیچ که انرژی الکتریکی را به صورت میدان مغناطیسی در اطراف خودش ذخیره می کند سلف کویند. سلف از دو قسمت سیم پیچ و هسته تشکیل شده </a:t>
            </a:r>
            <a:r>
              <a:rPr lang="fa-IR" dirty="0" smtClean="0"/>
              <a:t>است.ضریب خود القائی با(</a:t>
            </a:r>
            <a:r>
              <a:rPr lang="en-US" dirty="0" smtClean="0"/>
              <a:t>L</a:t>
            </a:r>
            <a:r>
              <a:rPr lang="fa-IR" dirty="0" smtClean="0"/>
              <a:t>) نمایش می دهند.</a:t>
            </a:r>
          </a:p>
          <a:p>
            <a:r>
              <a:rPr lang="fa-IR" dirty="0" smtClean="0"/>
              <a:t>نماد مداری سلف</a:t>
            </a:r>
            <a:endParaRPr lang="en-US" dirty="0"/>
          </a:p>
          <a:p>
            <a:endParaRPr lang="fa-IR" dirty="0"/>
          </a:p>
        </p:txBody>
      </p:sp>
      <p:pic>
        <p:nvPicPr>
          <p:cNvPr id="7170" name="Picture 2" descr="D:\ایمنی\لوازم برق صنعتی\New folder\سلف-و-کاربرد-آن-2-1170x5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49080"/>
            <a:ext cx="9144000" cy="26840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D:\ایمنی\لوازم برق صنعتی\New folder\77260ae4f01f44b37736b6bbf8eb346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167798"/>
            <a:ext cx="2520280" cy="981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4511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764703"/>
          </a:xfrm>
        </p:spPr>
        <p:txBody>
          <a:bodyPr>
            <a:normAutofit fontScale="90000"/>
          </a:bodyPr>
          <a:lstStyle/>
          <a:p>
            <a:pPr lvl="0">
              <a:lnSpc>
                <a:spcPct val="115000"/>
              </a:lnSpc>
              <a:spcBef>
                <a:spcPct val="20000"/>
              </a:spcBef>
              <a:spcAft>
                <a:spcPts val="1000"/>
              </a:spcAft>
            </a:pPr>
            <a:r>
              <a:rPr lang="fa-IR" sz="3000" dirty="0" smtClean="0">
                <a:ea typeface="Calibri"/>
                <a:cs typeface="Arial"/>
              </a:rPr>
              <a:t/>
            </a:r>
            <a:br>
              <a:rPr lang="fa-IR" sz="3000" dirty="0" smtClean="0">
                <a:ea typeface="Calibri"/>
                <a:cs typeface="Arial"/>
              </a:rPr>
            </a:br>
            <a:r>
              <a:rPr lang="fa-IR" sz="3000" dirty="0" smtClean="0">
                <a:ea typeface="Calibri"/>
                <a:cs typeface="Arial"/>
              </a:rPr>
              <a:t/>
            </a:r>
            <a:br>
              <a:rPr lang="fa-IR" sz="3000" dirty="0" smtClean="0">
                <a:ea typeface="Calibri"/>
                <a:cs typeface="Arial"/>
              </a:rPr>
            </a:br>
            <a:r>
              <a:rPr lang="fa-IR" sz="3000" dirty="0" smtClean="0">
                <a:ea typeface="Calibri"/>
                <a:cs typeface="Arial"/>
              </a:rPr>
              <a:t>فهرست</a:t>
            </a:r>
            <a:r>
              <a:rPr lang="fa-IR" sz="3000" dirty="0">
                <a:ea typeface="Calibri"/>
                <a:cs typeface="Arial"/>
              </a:rPr>
              <a:t/>
            </a:r>
            <a:br>
              <a:rPr lang="fa-IR" sz="3000" dirty="0">
                <a:ea typeface="Calibri"/>
                <a:cs typeface="Arial"/>
              </a:rPr>
            </a:br>
            <a:r>
              <a:rPr lang="en-US" sz="1500" dirty="0">
                <a:ea typeface="Calibri"/>
                <a:cs typeface="Arial"/>
              </a:rPr>
              <a:t/>
            </a:r>
            <a:br>
              <a:rPr lang="en-US" sz="1500" dirty="0">
                <a:ea typeface="Calibri"/>
                <a:cs typeface="Arial"/>
              </a:rPr>
            </a:br>
            <a:endParaRPr lang="fa-IR" dirty="0"/>
          </a:p>
        </p:txBody>
      </p:sp>
      <p:sp>
        <p:nvSpPr>
          <p:cNvPr id="3" name="Subtitle 2"/>
          <p:cNvSpPr>
            <a:spLocks noGrp="1"/>
          </p:cNvSpPr>
          <p:nvPr>
            <p:ph type="subTitle" idx="1"/>
          </p:nvPr>
        </p:nvSpPr>
        <p:spPr>
          <a:xfrm>
            <a:off x="0" y="764704"/>
            <a:ext cx="9144000" cy="6093296"/>
          </a:xfrm>
        </p:spPr>
        <p:txBody>
          <a:bodyPr>
            <a:normAutofit/>
          </a:bodyPr>
          <a:lstStyle/>
          <a:p>
            <a:pPr algn="r">
              <a:lnSpc>
                <a:spcPct val="115000"/>
              </a:lnSpc>
              <a:spcAft>
                <a:spcPts val="1000"/>
              </a:spcAft>
            </a:pPr>
            <a:r>
              <a:rPr lang="fa-IR" dirty="0">
                <a:solidFill>
                  <a:schemeClr val="tx1"/>
                </a:solidFill>
                <a:ea typeface="Calibri"/>
              </a:rPr>
              <a:t>فصل اول: آشنایی با مفاهیم اولیه الکترونیک،قطعات الکترونیکی،قطعات آنالوک ودیجیتال</a:t>
            </a:r>
            <a:endParaRPr lang="fa-IR" dirty="0" smtClean="0">
              <a:solidFill>
                <a:schemeClr val="tx1"/>
              </a:solidFill>
              <a:ea typeface="Calibri"/>
            </a:endParaRPr>
          </a:p>
          <a:p>
            <a:pPr algn="r">
              <a:lnSpc>
                <a:spcPct val="115000"/>
              </a:lnSpc>
              <a:spcAft>
                <a:spcPts val="1000"/>
              </a:spcAft>
            </a:pPr>
            <a:r>
              <a:rPr lang="fa-IR" dirty="0" smtClean="0">
                <a:solidFill>
                  <a:schemeClr val="tx1"/>
                </a:solidFill>
                <a:ea typeface="Calibri"/>
              </a:rPr>
              <a:t>مقاومت</a:t>
            </a:r>
            <a:endParaRPr lang="en-US" sz="1600" dirty="0">
              <a:solidFill>
                <a:schemeClr val="tx1"/>
              </a:solidFill>
              <a:ea typeface="Calibri"/>
              <a:cs typeface="Arial"/>
            </a:endParaRPr>
          </a:p>
          <a:p>
            <a:pPr algn="r">
              <a:lnSpc>
                <a:spcPct val="115000"/>
              </a:lnSpc>
              <a:spcAft>
                <a:spcPts val="1000"/>
              </a:spcAft>
            </a:pPr>
            <a:r>
              <a:rPr lang="fa-IR" dirty="0">
                <a:solidFill>
                  <a:schemeClr val="tx1"/>
                </a:solidFill>
                <a:ea typeface="Calibri"/>
              </a:rPr>
              <a:t>سلف</a:t>
            </a:r>
            <a:endParaRPr lang="en-US" sz="1600" dirty="0">
              <a:solidFill>
                <a:schemeClr val="tx1"/>
              </a:solidFill>
              <a:ea typeface="Calibri"/>
              <a:cs typeface="Arial"/>
            </a:endParaRPr>
          </a:p>
          <a:p>
            <a:pPr algn="r">
              <a:lnSpc>
                <a:spcPct val="115000"/>
              </a:lnSpc>
              <a:spcAft>
                <a:spcPts val="1000"/>
              </a:spcAft>
            </a:pPr>
            <a:r>
              <a:rPr lang="fa-IR" dirty="0">
                <a:solidFill>
                  <a:schemeClr val="tx1"/>
                </a:solidFill>
                <a:ea typeface="Calibri"/>
              </a:rPr>
              <a:t>خازن</a:t>
            </a:r>
            <a:endParaRPr lang="en-US" sz="1600" dirty="0">
              <a:solidFill>
                <a:schemeClr val="tx1"/>
              </a:solidFill>
              <a:ea typeface="Calibri"/>
              <a:cs typeface="Arial"/>
            </a:endParaRPr>
          </a:p>
          <a:p>
            <a:pPr algn="r">
              <a:lnSpc>
                <a:spcPct val="115000"/>
              </a:lnSpc>
              <a:spcAft>
                <a:spcPts val="1000"/>
              </a:spcAft>
            </a:pPr>
            <a:r>
              <a:rPr lang="fa-IR" dirty="0">
                <a:solidFill>
                  <a:schemeClr val="tx1"/>
                </a:solidFill>
                <a:ea typeface="Calibri"/>
              </a:rPr>
              <a:t>دیود</a:t>
            </a:r>
            <a:endParaRPr lang="en-US" sz="1600" dirty="0">
              <a:solidFill>
                <a:schemeClr val="tx1"/>
              </a:solidFill>
              <a:ea typeface="Calibri"/>
              <a:cs typeface="Arial"/>
            </a:endParaRPr>
          </a:p>
          <a:p>
            <a:pPr algn="r">
              <a:lnSpc>
                <a:spcPct val="115000"/>
              </a:lnSpc>
              <a:spcAft>
                <a:spcPts val="1000"/>
              </a:spcAft>
            </a:pPr>
            <a:r>
              <a:rPr lang="fa-IR" dirty="0">
                <a:solidFill>
                  <a:schemeClr val="tx1"/>
                </a:solidFill>
                <a:ea typeface="Calibri"/>
              </a:rPr>
              <a:t>ترانزیستور</a:t>
            </a:r>
            <a:endParaRPr lang="en-US" sz="1600" dirty="0">
              <a:solidFill>
                <a:schemeClr val="tx1"/>
              </a:solidFill>
              <a:ea typeface="Calibri"/>
              <a:cs typeface="Arial"/>
            </a:endParaRPr>
          </a:p>
          <a:p>
            <a:pPr algn="r">
              <a:lnSpc>
                <a:spcPct val="115000"/>
              </a:lnSpc>
              <a:spcAft>
                <a:spcPts val="1000"/>
              </a:spcAft>
            </a:pPr>
            <a:r>
              <a:rPr lang="fa-IR" dirty="0">
                <a:solidFill>
                  <a:schemeClr val="tx1"/>
                </a:solidFill>
                <a:ea typeface="Calibri"/>
              </a:rPr>
              <a:t>دیاک وتریاک</a:t>
            </a:r>
            <a:endParaRPr lang="en-US" sz="1600" dirty="0">
              <a:solidFill>
                <a:schemeClr val="tx1"/>
              </a:solidFill>
              <a:ea typeface="Calibri"/>
              <a:cs typeface="Arial"/>
            </a:endParaRPr>
          </a:p>
          <a:p>
            <a:endParaRPr lang="fa-IR" dirty="0">
              <a:solidFill>
                <a:schemeClr val="tx1"/>
              </a:solidFill>
            </a:endParaRPr>
          </a:p>
        </p:txBody>
      </p:sp>
    </p:spTree>
    <p:extLst>
      <p:ext uri="{BB962C8B-B14F-4D97-AF65-F5344CB8AC3E}">
        <p14:creationId xmlns:p14="http://schemas.microsoft.com/office/powerpoint/2010/main" val="42318462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مدارهای سری وفرمول محاسبه</a:t>
            </a:r>
            <a:endParaRPr lang="fa-IR" dirty="0"/>
          </a:p>
        </p:txBody>
      </p:sp>
      <p:pic>
        <p:nvPicPr>
          <p:cNvPr id="8195" name="Picture 3" descr="D:\ایمنی\لوازم برق صنعتی\New folder\20110721144000362_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12776"/>
            <a:ext cx="9144000" cy="5445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43422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مدارهای </a:t>
            </a:r>
            <a:r>
              <a:rPr lang="fa-IR" dirty="0" smtClean="0"/>
              <a:t>موازی </a:t>
            </a:r>
            <a:r>
              <a:rPr lang="fa-IR" dirty="0"/>
              <a:t>وفرمول محاسبه</a:t>
            </a:r>
          </a:p>
        </p:txBody>
      </p:sp>
      <p:pic>
        <p:nvPicPr>
          <p:cNvPr id="4" name="Picture 4" descr="D:\ایمنی\لوازم برق صنعتی\New folder\20110721144000331_3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40768"/>
            <a:ext cx="9144000" cy="5517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60876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dirty="0"/>
              <a:t>خازنها </a:t>
            </a:r>
            <a:r>
              <a:rPr lang="en-US" dirty="0"/>
              <a:t>Capacitors</a:t>
            </a:r>
            <a:br>
              <a:rPr lang="en-US" dirty="0"/>
            </a:br>
            <a:endParaRPr lang="fa-IR" dirty="0"/>
          </a:p>
        </p:txBody>
      </p:sp>
      <p:sp>
        <p:nvSpPr>
          <p:cNvPr id="3" name="Content Placeholder 2"/>
          <p:cNvSpPr>
            <a:spLocks noGrp="1"/>
          </p:cNvSpPr>
          <p:nvPr>
            <p:ph idx="1"/>
          </p:nvPr>
        </p:nvSpPr>
        <p:spPr/>
        <p:txBody>
          <a:bodyPr/>
          <a:lstStyle/>
          <a:p>
            <a:r>
              <a:rPr lang="fa-IR" dirty="0"/>
              <a:t>خازن المانی است که می تواند انرژی را ذخیره کند ودر صورت لزوم به مدار الکتریکی باز گرداند</a:t>
            </a:r>
            <a:endParaRPr lang="en-US" dirty="0"/>
          </a:p>
          <a:p>
            <a:r>
              <a:rPr lang="fa-IR" dirty="0"/>
              <a:t>واحد خازن فاراد(</a:t>
            </a:r>
            <a:r>
              <a:rPr lang="en-US" dirty="0"/>
              <a:t>F</a:t>
            </a:r>
            <a:r>
              <a:rPr lang="fa-IR" dirty="0"/>
              <a:t>) است</a:t>
            </a:r>
            <a:endParaRPr lang="en-US" dirty="0"/>
          </a:p>
          <a:p>
            <a:endParaRPr lang="fa-IR" dirty="0"/>
          </a:p>
        </p:txBody>
      </p:sp>
      <p:pic>
        <p:nvPicPr>
          <p:cNvPr id="1026" name="Picture 2" descr="D:\تصاویر الکترونیک\MWMSHCAJ3DLPMCAMKU0Z3CA27U6MACAQDYA33CAM9J1DNCAZJVV7UCA5PZAW6CA0ZF8UECAUW053KCAYDKDDUCAYSMY94CAG7N4BXCATL440MCACAMV55CA73JR1TCA3JUHIMCA3MQNPLCAQS6M4RCA4YF3A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89813"/>
            <a:ext cx="5868144" cy="31681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ایمنی\لوازم برق صنعتی\New folder\نماد-خازن-بدون-پلاریته-در-مدار.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3689814"/>
            <a:ext cx="2954660" cy="3051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4460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انواع خازنها</a:t>
            </a:r>
            <a:endParaRPr lang="fa-IR" dirty="0"/>
          </a:p>
        </p:txBody>
      </p:sp>
      <p:pic>
        <p:nvPicPr>
          <p:cNvPr id="7" name="Picture 3" descr="D:\تصاویر الکترونیک\U55TSCA0J2W18CAA3XG5JCA4BN94BCAD7KO21CA9FPK1JCAL69N9YCAYEVE2ACAC8YPD1CAOCYJ3TCACOALSGCA83D7FTCAOTUFXZCAPSZ2VQCA4M28PICAHZ1UN9CAKACDOYCAO2Z7AWCAMTAZJHCAX634Y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85" y="1598848"/>
            <a:ext cx="4283968" cy="525658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ایمنی\لوازم برق صنعتی\New folder\خازن (1).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303553" y="1412777"/>
            <a:ext cx="4840447" cy="5445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64686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896" y="34054"/>
            <a:ext cx="8229600" cy="1052736"/>
          </a:xfrm>
        </p:spPr>
        <p:txBody>
          <a:bodyPr/>
          <a:lstStyle/>
          <a:p>
            <a:r>
              <a:rPr lang="fa-IR" dirty="0" smtClean="0"/>
              <a:t>اتصال خازنهای سری</a:t>
            </a:r>
            <a:endParaRPr lang="fa-IR" dirty="0"/>
          </a:p>
        </p:txBody>
      </p:sp>
      <p:sp>
        <p:nvSpPr>
          <p:cNvPr id="3" name="Content Placeholder 2"/>
          <p:cNvSpPr>
            <a:spLocks noGrp="1"/>
          </p:cNvSpPr>
          <p:nvPr>
            <p:ph idx="1"/>
          </p:nvPr>
        </p:nvSpPr>
        <p:spPr>
          <a:xfrm>
            <a:off x="0" y="980728"/>
            <a:ext cx="9144000" cy="5877272"/>
          </a:xfrm>
        </p:spPr>
        <p:txBody>
          <a:bodyPr>
            <a:normAutofit/>
          </a:bodyPr>
          <a:lstStyle/>
          <a:p>
            <a:r>
              <a:rPr lang="fa-IR" dirty="0" smtClean="0"/>
              <a:t>مداری خازنهای سری</a:t>
            </a:r>
          </a:p>
          <a:p>
            <a:pPr marL="0" indent="0">
              <a:buNone/>
            </a:pPr>
            <a:endParaRPr lang="fa-IR" dirty="0" smtClean="0"/>
          </a:p>
          <a:p>
            <a:pPr marL="0" indent="0">
              <a:buNone/>
            </a:pPr>
            <a:endParaRPr lang="fa-IR" dirty="0" smtClean="0"/>
          </a:p>
          <a:p>
            <a:endParaRPr lang="fa-IR" dirty="0" smtClean="0"/>
          </a:p>
          <a:p>
            <a:endParaRPr lang="fa-IR" dirty="0"/>
          </a:p>
          <a:p>
            <a:r>
              <a:rPr lang="fa-IR" dirty="0" smtClean="0"/>
              <a:t>اختلاف پتانسیل معادل خازنها</a:t>
            </a:r>
          </a:p>
          <a:p>
            <a:endParaRPr lang="fa-IR" dirty="0"/>
          </a:p>
          <a:p>
            <a:r>
              <a:rPr lang="fa-IR" dirty="0" smtClean="0"/>
              <a:t>بار الکتریکی خازنها</a:t>
            </a:r>
          </a:p>
          <a:p>
            <a:pPr marL="0" indent="0">
              <a:buNone/>
            </a:pPr>
            <a:endParaRPr lang="fa-IR" dirty="0"/>
          </a:p>
          <a:p>
            <a:r>
              <a:rPr lang="fa-IR" dirty="0" smtClean="0"/>
              <a:t>ظرفیت خارن معادل</a:t>
            </a:r>
            <a:endParaRPr lang="fa-IR" dirty="0"/>
          </a:p>
        </p:txBody>
      </p:sp>
      <p:pic>
        <p:nvPicPr>
          <p:cNvPr id="4" name="Picture 8" descr="D:\ایمنی\لوازم برق صنعتی\New folder\ph3-s2-2-bastankhazen-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5734369"/>
            <a:ext cx="5904656" cy="11231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D:\ایمنی\لوازم برق صنعتی\New folder\ph3-s2-2-bastankhazen-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178" y="4726256"/>
            <a:ext cx="5112568" cy="10081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ایمنی\لوازم برق صنعتی\New folder\ph3-s2-2-bastankhazen-1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232" y="3669576"/>
            <a:ext cx="4176464" cy="10566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D:\ایمنی\لوازم برق صنعتی\New folder\ph3-s2-2-bastankhazen-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178" y="980728"/>
            <a:ext cx="5680957" cy="2304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77690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52736"/>
          </a:xfrm>
        </p:spPr>
        <p:txBody>
          <a:bodyPr>
            <a:normAutofit/>
          </a:bodyPr>
          <a:lstStyle/>
          <a:p>
            <a:r>
              <a:rPr lang="fa-IR" dirty="0" smtClean="0"/>
              <a:t>اتصال خازنهای موازی</a:t>
            </a:r>
            <a:endParaRPr lang="fa-IR" dirty="0"/>
          </a:p>
        </p:txBody>
      </p:sp>
      <p:sp>
        <p:nvSpPr>
          <p:cNvPr id="3" name="Content Placeholder 2"/>
          <p:cNvSpPr>
            <a:spLocks noGrp="1"/>
          </p:cNvSpPr>
          <p:nvPr>
            <p:ph idx="1"/>
          </p:nvPr>
        </p:nvSpPr>
        <p:spPr>
          <a:xfrm>
            <a:off x="18164" y="1102691"/>
            <a:ext cx="9125835" cy="5733256"/>
          </a:xfrm>
        </p:spPr>
        <p:txBody>
          <a:bodyPr>
            <a:normAutofit/>
          </a:bodyPr>
          <a:lstStyle/>
          <a:p>
            <a:r>
              <a:rPr lang="fa-IR" dirty="0" smtClean="0"/>
              <a:t>مداری خازنهای موازی</a:t>
            </a:r>
            <a:endParaRPr lang="fa-IR" dirty="0"/>
          </a:p>
          <a:p>
            <a:pPr marL="0" indent="0">
              <a:buNone/>
            </a:pPr>
            <a:endParaRPr lang="fa-IR" dirty="0"/>
          </a:p>
          <a:p>
            <a:pPr marL="0" indent="0">
              <a:buNone/>
            </a:pPr>
            <a:endParaRPr lang="fa-IR" dirty="0"/>
          </a:p>
          <a:p>
            <a:endParaRPr lang="fa-IR" dirty="0"/>
          </a:p>
          <a:p>
            <a:r>
              <a:rPr lang="fa-IR" dirty="0" smtClean="0"/>
              <a:t>اختلاف </a:t>
            </a:r>
            <a:r>
              <a:rPr lang="fa-IR" dirty="0"/>
              <a:t>پتانسیل معادل خازنها</a:t>
            </a:r>
          </a:p>
          <a:p>
            <a:endParaRPr lang="fa-IR" dirty="0"/>
          </a:p>
          <a:p>
            <a:r>
              <a:rPr lang="fa-IR" dirty="0"/>
              <a:t>بار الکتریکی خازنها</a:t>
            </a:r>
          </a:p>
          <a:p>
            <a:pPr marL="0" indent="0">
              <a:buNone/>
            </a:pPr>
            <a:endParaRPr lang="fa-IR" dirty="0"/>
          </a:p>
          <a:p>
            <a:r>
              <a:rPr lang="fa-IR" dirty="0"/>
              <a:t>ظرفیت خارن معادل</a:t>
            </a:r>
          </a:p>
          <a:p>
            <a:endParaRPr lang="fa-IR" dirty="0"/>
          </a:p>
        </p:txBody>
      </p:sp>
      <p:pic>
        <p:nvPicPr>
          <p:cNvPr id="4" name="Picture 2" descr="D:\ایمنی\لوازم برق صنعتی\New folder\ph3-s2-2-bastankhazen-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0728"/>
            <a:ext cx="5364087" cy="17518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D:\ایمنی\لوازم برق صنعتی\New folder\ph3-s2-2-bastankhazen-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450" y="3212976"/>
            <a:ext cx="4331542" cy="9361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D:\ایمنی\لوازم برق صنعتی\New folder\ph3-s2-2-bastankhazen-0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448" y="5445224"/>
            <a:ext cx="5051623" cy="129614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D:\ایمنی\لوازم برق صنعتی\New folder\ph3-s2-2-bastankhazen-0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4183081"/>
            <a:ext cx="4392488" cy="1262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81455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52128"/>
          </a:xfrm>
        </p:spPr>
        <p:txBody>
          <a:bodyPr>
            <a:normAutofit fontScale="90000"/>
          </a:bodyPr>
          <a:lstStyle/>
          <a:p>
            <a:r>
              <a:rPr lang="fa-IR" dirty="0"/>
              <a:t>خازنهای شارژر و دشارژر</a:t>
            </a:r>
            <a:r>
              <a:rPr lang="en-US" dirty="0"/>
              <a:t/>
            </a:r>
            <a:br>
              <a:rPr lang="en-US" dirty="0"/>
            </a:br>
            <a:endParaRPr lang="fa-IR" dirty="0"/>
          </a:p>
        </p:txBody>
      </p:sp>
      <p:sp>
        <p:nvSpPr>
          <p:cNvPr id="3" name="Content Placeholder 2"/>
          <p:cNvSpPr>
            <a:spLocks noGrp="1"/>
          </p:cNvSpPr>
          <p:nvPr>
            <p:ph idx="1"/>
          </p:nvPr>
        </p:nvSpPr>
        <p:spPr>
          <a:xfrm>
            <a:off x="18164" y="1052736"/>
            <a:ext cx="9125835" cy="5805264"/>
          </a:xfrm>
        </p:spPr>
        <p:txBody>
          <a:bodyPr/>
          <a:lstStyle/>
          <a:p>
            <a:r>
              <a:rPr lang="fa-IR" dirty="0" smtClean="0"/>
              <a:t>خازن </a:t>
            </a:r>
            <a:r>
              <a:rPr lang="fa-IR" dirty="0"/>
              <a:t>شارژر: خازنی است که حداکثر بار الکتریکی دو سر آن ذخیره شده </a:t>
            </a:r>
            <a:r>
              <a:rPr lang="fa-IR" dirty="0" smtClean="0"/>
              <a:t>باشد.</a:t>
            </a:r>
            <a:endParaRPr lang="en-US" dirty="0"/>
          </a:p>
          <a:p>
            <a:r>
              <a:rPr lang="fa-IR" dirty="0"/>
              <a:t>خازن دشارژر: خازنی است که هیچ گونه بار الکتریکی در دو سر آن ذخیره نشده باشد . </a:t>
            </a:r>
          </a:p>
        </p:txBody>
      </p:sp>
      <p:pic>
        <p:nvPicPr>
          <p:cNvPr id="4" name="Picture 2" descr="D:\ایمنی\لوازم برق صنعتی\New folder\شارژ_و_دشارژ_خازن.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3284984"/>
            <a:ext cx="9036496" cy="3573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30687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p:spPr>
        <p:txBody>
          <a:bodyPr>
            <a:normAutofit fontScale="90000"/>
          </a:bodyPr>
          <a:lstStyle/>
          <a:p>
            <a:r>
              <a:rPr lang="fa-IR" dirty="0" smtClean="0"/>
              <a:t/>
            </a:r>
            <a:br>
              <a:rPr lang="fa-IR" dirty="0" smtClean="0"/>
            </a:br>
            <a:r>
              <a:rPr lang="fa-IR" dirty="0" smtClean="0">
                <a:solidFill>
                  <a:srgbClr val="FF0000"/>
                </a:solidFill>
              </a:rPr>
              <a:t>نیمه هادیها</a:t>
            </a:r>
            <a:r>
              <a:rPr lang="en-US" dirty="0">
                <a:solidFill>
                  <a:srgbClr val="FF0000"/>
                </a:solidFill>
              </a:rPr>
              <a:t/>
            </a:r>
            <a:br>
              <a:rPr lang="en-US" dirty="0">
                <a:solidFill>
                  <a:srgbClr val="FF0000"/>
                </a:solidFill>
              </a:rPr>
            </a:br>
            <a:endParaRPr lang="fa-IR" dirty="0">
              <a:solidFill>
                <a:srgbClr val="FF0000"/>
              </a:solidFill>
            </a:endParaRPr>
          </a:p>
        </p:txBody>
      </p:sp>
      <p:sp>
        <p:nvSpPr>
          <p:cNvPr id="3" name="Content Placeholder 2"/>
          <p:cNvSpPr>
            <a:spLocks noGrp="1"/>
          </p:cNvSpPr>
          <p:nvPr>
            <p:ph idx="1"/>
          </p:nvPr>
        </p:nvSpPr>
        <p:spPr>
          <a:xfrm>
            <a:off x="0" y="764704"/>
            <a:ext cx="9144000" cy="6093296"/>
          </a:xfrm>
        </p:spPr>
        <p:txBody>
          <a:bodyPr/>
          <a:lstStyle/>
          <a:p>
            <a:r>
              <a:rPr lang="fa-IR" dirty="0" smtClean="0"/>
              <a:t>ساختمان </a:t>
            </a:r>
            <a:r>
              <a:rPr lang="fa-IR" dirty="0"/>
              <a:t>اتمی جسم: کوچکترین جزء یک عنصر که خواص آن عنصر را دارا باشد اتم نام  دارد. اتم خود از ذرات کوچکتری چون الکترون، پروتون ونوترون تشکیل یافته است. الکترون و پروتون دارای بار الکتریکی هستند. این بارهای الکتریکی دارای مقداری مساوی و مختلف العلامت هستند یعنی الکترون منفی وپروتون دارای بار مثبت می باشد ونوترون دارای باری خنثی است</a:t>
            </a:r>
            <a:r>
              <a:rPr lang="fa-IR" dirty="0" smtClean="0"/>
              <a:t>.</a:t>
            </a:r>
            <a:r>
              <a:rPr lang="fa-IR" dirty="0"/>
              <a:t> </a:t>
            </a:r>
            <a:endParaRPr lang="fa-IR" dirty="0" smtClean="0"/>
          </a:p>
          <a:p>
            <a:endParaRPr lang="fa-IR" dirty="0"/>
          </a:p>
          <a:p>
            <a:r>
              <a:rPr lang="fa-IR" dirty="0" smtClean="0"/>
              <a:t>مدل </a:t>
            </a:r>
            <a:r>
              <a:rPr lang="fa-IR" dirty="0"/>
              <a:t>اتمی بوهر </a:t>
            </a:r>
            <a:endParaRPr lang="en-US" dirty="0"/>
          </a:p>
          <a:p>
            <a:endParaRPr lang="fa-IR" dirty="0"/>
          </a:p>
        </p:txBody>
      </p:sp>
      <p:pic>
        <p:nvPicPr>
          <p:cNvPr id="4" name="Picture 2" descr="D:\ایمنی\لوازم برق صنعتی\New folder\تفق.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915699"/>
            <a:ext cx="5112568" cy="2924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2138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fontScale="90000"/>
          </a:bodyPr>
          <a:lstStyle/>
          <a:p>
            <a:r>
              <a:rPr lang="fa-IR" dirty="0" smtClean="0"/>
              <a:t/>
            </a:r>
            <a:br>
              <a:rPr lang="fa-IR" dirty="0" smtClean="0"/>
            </a:br>
            <a:r>
              <a:rPr lang="fa-IR" dirty="0" smtClean="0">
                <a:solidFill>
                  <a:srgbClr val="FF0000"/>
                </a:solidFill>
              </a:rPr>
              <a:t>تقسم </a:t>
            </a:r>
            <a:r>
              <a:rPr lang="fa-IR" dirty="0">
                <a:solidFill>
                  <a:srgbClr val="FF0000"/>
                </a:solidFill>
              </a:rPr>
              <a:t>بندی اجسام از نظر هدایت الکتر یکی:</a:t>
            </a:r>
            <a:r>
              <a:rPr lang="en-US" dirty="0">
                <a:solidFill>
                  <a:srgbClr val="FF0000"/>
                </a:solidFill>
              </a:rPr>
              <a:t/>
            </a:r>
            <a:br>
              <a:rPr lang="en-US" dirty="0">
                <a:solidFill>
                  <a:srgbClr val="FF0000"/>
                </a:solidFill>
              </a:rPr>
            </a:br>
            <a:endParaRPr lang="fa-IR" dirty="0">
              <a:solidFill>
                <a:srgbClr val="FF0000"/>
              </a:solidFill>
            </a:endParaRPr>
          </a:p>
        </p:txBody>
      </p:sp>
      <p:sp>
        <p:nvSpPr>
          <p:cNvPr id="3" name="Content Placeholder 2"/>
          <p:cNvSpPr>
            <a:spLocks noGrp="1"/>
          </p:cNvSpPr>
          <p:nvPr>
            <p:ph idx="1"/>
          </p:nvPr>
        </p:nvSpPr>
        <p:spPr/>
        <p:txBody>
          <a:bodyPr>
            <a:normAutofit fontScale="92500" lnSpcReduction="20000"/>
          </a:bodyPr>
          <a:lstStyle/>
          <a:p>
            <a:r>
              <a:rPr lang="fa-IR" dirty="0" smtClean="0"/>
              <a:t>هادیها</a:t>
            </a:r>
            <a:endParaRPr lang="en-US" dirty="0"/>
          </a:p>
          <a:p>
            <a:r>
              <a:rPr lang="fa-IR" dirty="0"/>
              <a:t>نیمه هادیها</a:t>
            </a:r>
            <a:endParaRPr lang="en-US" dirty="0"/>
          </a:p>
          <a:p>
            <a:r>
              <a:rPr lang="fa-IR" dirty="0"/>
              <a:t>عایقها</a:t>
            </a:r>
            <a:endParaRPr lang="en-US" dirty="0"/>
          </a:p>
          <a:p>
            <a:r>
              <a:rPr lang="fa-IR" dirty="0">
                <a:solidFill>
                  <a:srgbClr val="FF0000"/>
                </a:solidFill>
              </a:rPr>
              <a:t>باندهای انرژی: </a:t>
            </a:r>
            <a:endParaRPr lang="en-US" dirty="0">
              <a:solidFill>
                <a:srgbClr val="FF0000"/>
              </a:solidFill>
            </a:endParaRPr>
          </a:p>
          <a:p>
            <a:r>
              <a:rPr lang="fa-IR" dirty="0"/>
              <a:t>باند ظرفیت</a:t>
            </a:r>
            <a:endParaRPr lang="en-US" dirty="0"/>
          </a:p>
          <a:p>
            <a:r>
              <a:rPr lang="fa-IR" dirty="0"/>
              <a:t>باند ممنوع</a:t>
            </a:r>
            <a:endParaRPr lang="en-US" dirty="0"/>
          </a:p>
          <a:p>
            <a:r>
              <a:rPr lang="fa-IR" dirty="0"/>
              <a:t>باند هدایت</a:t>
            </a:r>
            <a:endParaRPr lang="en-US" dirty="0"/>
          </a:p>
          <a:p>
            <a:r>
              <a:rPr lang="fa-IR" dirty="0"/>
              <a:t>نیمه هادی نوع </a:t>
            </a:r>
            <a:r>
              <a:rPr lang="en-US" dirty="0"/>
              <a:t>n</a:t>
            </a:r>
            <a:r>
              <a:rPr lang="fa-IR" dirty="0"/>
              <a:t> </a:t>
            </a:r>
            <a:endParaRPr lang="en-US" dirty="0"/>
          </a:p>
          <a:p>
            <a:r>
              <a:rPr lang="fa-IR" dirty="0"/>
              <a:t>نیمه هادی نوع </a:t>
            </a:r>
            <a:r>
              <a:rPr lang="en-US" dirty="0"/>
              <a:t>p</a:t>
            </a:r>
            <a:r>
              <a:rPr lang="fa-IR" dirty="0"/>
              <a:t> </a:t>
            </a:r>
            <a:endParaRPr lang="en-US" dirty="0"/>
          </a:p>
          <a:p>
            <a:endParaRPr lang="fa-IR" dirty="0"/>
          </a:p>
        </p:txBody>
      </p:sp>
      <p:pic>
        <p:nvPicPr>
          <p:cNvPr id="5" name="Picture 4" descr="Untitled 33 282x300 - آشنایی با الکترونیک و ساختمان نیمه هادی ها">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2796321" y="4000500"/>
            <a:ext cx="3061970" cy="2857500"/>
          </a:xfrm>
          <a:prstGeom prst="rect">
            <a:avLst/>
          </a:prstGeom>
          <a:noFill/>
          <a:ln>
            <a:noFill/>
          </a:ln>
        </p:spPr>
      </p:pic>
      <p:pic>
        <p:nvPicPr>
          <p:cNvPr id="6" name="Content Placeholder 5" descr="Untitled 32 273x300 - آشنایی با الکترونیک و ساختمان نیمه هادی ها">
            <a:hlinkClick r:id="rId4"/>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0" y="3789040"/>
            <a:ext cx="2810836" cy="3068960"/>
          </a:xfrm>
          <a:prstGeom prst="rect">
            <a:avLst/>
          </a:prstGeom>
          <a:noFill/>
          <a:ln>
            <a:noFill/>
          </a:ln>
        </p:spPr>
      </p:pic>
    </p:spTree>
    <p:extLst>
      <p:ext uri="{BB962C8B-B14F-4D97-AF65-F5344CB8AC3E}">
        <p14:creationId xmlns:p14="http://schemas.microsoft.com/office/powerpoint/2010/main" val="38267037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dirty="0"/>
              <a:t>دیود</a:t>
            </a:r>
            <a:r>
              <a:rPr lang="en-US" dirty="0"/>
              <a:t/>
            </a:r>
            <a:br>
              <a:rPr lang="en-US" dirty="0"/>
            </a:br>
            <a:endParaRPr lang="fa-IR" dirty="0"/>
          </a:p>
        </p:txBody>
      </p:sp>
      <p:sp>
        <p:nvSpPr>
          <p:cNvPr id="3" name="Content Placeholder 2"/>
          <p:cNvSpPr>
            <a:spLocks noGrp="1"/>
          </p:cNvSpPr>
          <p:nvPr>
            <p:ph idx="1"/>
          </p:nvPr>
        </p:nvSpPr>
        <p:spPr/>
        <p:txBody>
          <a:bodyPr/>
          <a:lstStyle/>
          <a:p>
            <a:r>
              <a:rPr lang="fa-IR" dirty="0"/>
              <a:t>دیود‌ها از یک ماده‌ی نیمه‌هادی با یک ناحیه‌ی مثبت (</a:t>
            </a:r>
            <a:r>
              <a:rPr lang="en-US" dirty="0"/>
              <a:t>P (Positive</a:t>
            </a:r>
            <a:r>
              <a:rPr lang="fa-IR" dirty="0"/>
              <a:t> و یک ناحیه‌ی منفی (</a:t>
            </a:r>
            <a:r>
              <a:rPr lang="en-US" dirty="0"/>
              <a:t>N (Negative</a:t>
            </a:r>
            <a:r>
              <a:rPr lang="fa-IR" dirty="0"/>
              <a:t> ساخته شده‌اند. مقدار مقاومت این ماده‌ی نیمه‌هادی، از مقاومت یک هادی بیشتر و از مقاومت یک عایق کمتر </a:t>
            </a:r>
            <a:r>
              <a:rPr lang="fa-IR" dirty="0" smtClean="0"/>
              <a:t>است</a:t>
            </a:r>
            <a:endParaRPr lang="en-US" dirty="0"/>
          </a:p>
        </p:txBody>
      </p:sp>
      <p:pic>
        <p:nvPicPr>
          <p:cNvPr id="6" name="Picture 3" descr="D:\ایمنی\لوازم برق صنعتی\New folder\دیود معمولی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3573016"/>
            <a:ext cx="2066925" cy="32645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ایمنی\لوازم برق صنعتی\New folder\دیود خازنی.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4005064"/>
            <a:ext cx="2571750" cy="27241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D:\ایمنی\لوازم برق صنعتی\New folder\ساختار دیود شاتکی.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9574" y="3717032"/>
            <a:ext cx="3260898" cy="2531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1049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pPr>
              <a:lnSpc>
                <a:spcPct val="115000"/>
              </a:lnSpc>
              <a:spcAft>
                <a:spcPts val="1000"/>
              </a:spcAft>
            </a:pPr>
            <a:r>
              <a:rPr lang="fa-IR" dirty="0">
                <a:ea typeface="Calibri"/>
              </a:rPr>
              <a:t>فصل دوم: تجهیزات اندازه گیری،عیب یابی وکنترل</a:t>
            </a:r>
            <a:endParaRPr lang="en-US" sz="1600" dirty="0">
              <a:ea typeface="Calibri"/>
              <a:cs typeface="Arial"/>
            </a:endParaRPr>
          </a:p>
          <a:p>
            <a:pPr>
              <a:lnSpc>
                <a:spcPct val="115000"/>
              </a:lnSpc>
              <a:spcAft>
                <a:spcPts val="1000"/>
              </a:spcAft>
            </a:pPr>
            <a:r>
              <a:rPr lang="fa-IR" dirty="0">
                <a:ea typeface="Calibri"/>
              </a:rPr>
              <a:t>مولتی متر</a:t>
            </a:r>
            <a:endParaRPr lang="en-US" sz="1600" dirty="0">
              <a:ea typeface="Calibri"/>
              <a:cs typeface="Arial"/>
            </a:endParaRPr>
          </a:p>
          <a:p>
            <a:pPr>
              <a:lnSpc>
                <a:spcPct val="115000"/>
              </a:lnSpc>
              <a:spcAft>
                <a:spcPts val="1000"/>
              </a:spcAft>
            </a:pPr>
            <a:r>
              <a:rPr lang="fa-IR" dirty="0">
                <a:ea typeface="Calibri"/>
              </a:rPr>
              <a:t>فانکشن ژنراتور</a:t>
            </a:r>
            <a:endParaRPr lang="en-US" sz="1600" dirty="0">
              <a:ea typeface="Calibri"/>
              <a:cs typeface="Arial"/>
            </a:endParaRPr>
          </a:p>
          <a:p>
            <a:pPr>
              <a:lnSpc>
                <a:spcPct val="115000"/>
              </a:lnSpc>
              <a:spcAft>
                <a:spcPts val="1000"/>
              </a:spcAft>
            </a:pPr>
            <a:r>
              <a:rPr lang="fa-IR" dirty="0">
                <a:ea typeface="Calibri"/>
              </a:rPr>
              <a:t>اسلوسکوپ</a:t>
            </a:r>
            <a:endParaRPr lang="en-US" sz="1600" dirty="0">
              <a:ea typeface="Calibri"/>
              <a:cs typeface="Arial"/>
            </a:endParaRPr>
          </a:p>
          <a:p>
            <a:pPr>
              <a:lnSpc>
                <a:spcPct val="115000"/>
              </a:lnSpc>
              <a:spcAft>
                <a:spcPts val="1000"/>
              </a:spcAft>
            </a:pPr>
            <a:r>
              <a:rPr lang="fa-IR" dirty="0">
                <a:ea typeface="Calibri"/>
              </a:rPr>
              <a:t>دیاک اسکنر</a:t>
            </a:r>
            <a:endParaRPr lang="en-US" sz="1600" dirty="0">
              <a:ea typeface="Calibri"/>
              <a:cs typeface="Arial"/>
            </a:endParaRPr>
          </a:p>
          <a:p>
            <a:r>
              <a:rPr lang="fa-IR" dirty="0" smtClean="0"/>
              <a:t>فصل سوم:</a:t>
            </a:r>
            <a:endParaRPr lang="en-US" dirty="0" smtClean="0"/>
          </a:p>
          <a:p>
            <a:r>
              <a:rPr lang="fa-IR" dirty="0" smtClean="0"/>
              <a:t> نشان دهنده ها</a:t>
            </a:r>
            <a:endParaRPr lang="en-US" dirty="0" smtClean="0"/>
          </a:p>
          <a:p>
            <a:r>
              <a:rPr lang="fa-IR" dirty="0" smtClean="0"/>
              <a:t>سنسور ها</a:t>
            </a:r>
            <a:endParaRPr lang="en-US" dirty="0" smtClean="0"/>
          </a:p>
          <a:p>
            <a:r>
              <a:rPr lang="fa-IR" dirty="0" smtClean="0"/>
              <a:t>کنترل یونیت ها و</a:t>
            </a:r>
            <a:r>
              <a:rPr lang="en-US" dirty="0" smtClean="0"/>
              <a:t>ECU</a:t>
            </a:r>
            <a:r>
              <a:rPr lang="fa-IR" dirty="0" smtClean="0"/>
              <a:t>های مورد استفاده در ماشین آلات ومدارات داخلی آنها</a:t>
            </a:r>
            <a:endParaRPr lang="en-US" dirty="0" smtClean="0"/>
          </a:p>
          <a:p>
            <a:endParaRPr lang="fa-IR" dirty="0"/>
          </a:p>
        </p:txBody>
      </p:sp>
    </p:spTree>
    <p:extLst>
      <p:ext uri="{BB962C8B-B14F-4D97-AF65-F5344CB8AC3E}">
        <p14:creationId xmlns:p14="http://schemas.microsoft.com/office/powerpoint/2010/main" val="13259309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نماد مداری دیود:نماد</a:t>
            </a:r>
          </a:p>
        </p:txBody>
      </p:sp>
      <p:sp>
        <p:nvSpPr>
          <p:cNvPr id="3" name="Content Placeholder 2"/>
          <p:cNvSpPr>
            <a:spLocks noGrp="1"/>
          </p:cNvSpPr>
          <p:nvPr>
            <p:ph idx="1"/>
          </p:nvPr>
        </p:nvSpPr>
        <p:spPr/>
        <p:txBody>
          <a:bodyPr/>
          <a:lstStyle/>
          <a:p>
            <a:r>
              <a:rPr lang="fa-IR" dirty="0" smtClean="0"/>
              <a:t>مداری </a:t>
            </a:r>
            <a:r>
              <a:rPr lang="fa-IR" dirty="0"/>
              <a:t>یک دیود معمولی نشان داده شده است. سمت </a:t>
            </a:r>
            <a:r>
              <a:rPr lang="en-US" dirty="0" smtClean="0"/>
              <a:t>p</a:t>
            </a:r>
            <a:endParaRPr lang="fa-IR" dirty="0" smtClean="0"/>
          </a:p>
          <a:p>
            <a:pPr marL="0" indent="0">
              <a:buNone/>
            </a:pPr>
            <a:r>
              <a:rPr lang="fa-IR" dirty="0" smtClean="0"/>
              <a:t>دیود</a:t>
            </a:r>
            <a:r>
              <a:rPr lang="fa-IR" dirty="0"/>
              <a:t>، آنود وسمت </a:t>
            </a:r>
            <a:r>
              <a:rPr lang="en-US" dirty="0"/>
              <a:t>n</a:t>
            </a:r>
            <a:r>
              <a:rPr lang="fa-IR" dirty="0"/>
              <a:t> </a:t>
            </a:r>
            <a:r>
              <a:rPr lang="fa-IR" dirty="0" smtClean="0"/>
              <a:t>دیود، کاتد</a:t>
            </a:r>
            <a:endParaRPr lang="en-US" dirty="0"/>
          </a:p>
          <a:p>
            <a:r>
              <a:rPr lang="fa-IR" dirty="0"/>
              <a:t>جهت جریان در دیودها از طرف آند به کاتد می باشد</a:t>
            </a:r>
            <a:endParaRPr lang="en-US" dirty="0"/>
          </a:p>
          <a:p>
            <a:endParaRPr lang="fa-IR" dirty="0"/>
          </a:p>
        </p:txBody>
      </p:sp>
      <p:pic>
        <p:nvPicPr>
          <p:cNvPr id="4" name="Picture 2" descr="D:\ایمنی\لوازم برق صنعتی\New folder\diode-750x4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33056"/>
            <a:ext cx="4499992" cy="29249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samamotor.ir/img/cms/blog/components/Diode/%DB%8C%DA%A9%D8%B3%D9%88%D8%B3%D8%A7%D8%B2%20%D9%86%DB%8C%D9%85%20%D9%85%D9%88%D8%AC.jpg"/>
          <p:cNvPicPr/>
          <p:nvPr/>
        </p:nvPicPr>
        <p:blipFill>
          <a:blip r:embed="rId3">
            <a:extLst>
              <a:ext uri="{28A0092B-C50C-407E-A947-70E740481C1C}">
                <a14:useLocalDpi xmlns:a14="http://schemas.microsoft.com/office/drawing/2010/main" val="0"/>
              </a:ext>
            </a:extLst>
          </a:blip>
          <a:srcRect/>
          <a:stretch>
            <a:fillRect/>
          </a:stretch>
        </p:blipFill>
        <p:spPr bwMode="auto">
          <a:xfrm>
            <a:off x="4860033" y="4149080"/>
            <a:ext cx="3900730" cy="2708920"/>
          </a:xfrm>
          <a:prstGeom prst="rect">
            <a:avLst/>
          </a:prstGeom>
          <a:noFill/>
          <a:ln>
            <a:noFill/>
          </a:ln>
        </p:spPr>
      </p:pic>
    </p:spTree>
    <p:extLst>
      <p:ext uri="{BB962C8B-B14F-4D97-AF65-F5344CB8AC3E}">
        <p14:creationId xmlns:p14="http://schemas.microsoft.com/office/powerpoint/2010/main" val="25054750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66130"/>
          </a:xfrm>
        </p:spPr>
        <p:txBody>
          <a:bodyPr/>
          <a:lstStyle/>
          <a:p>
            <a:endParaRPr lang="fa-IR" dirty="0">
              <a:solidFill>
                <a:srgbClr val="FF0000"/>
              </a:solidFill>
            </a:endParaRPr>
          </a:p>
        </p:txBody>
      </p:sp>
      <p:sp>
        <p:nvSpPr>
          <p:cNvPr id="3" name="Content Placeholder 2"/>
          <p:cNvSpPr>
            <a:spLocks noGrp="1"/>
          </p:cNvSpPr>
          <p:nvPr>
            <p:ph idx="1"/>
          </p:nvPr>
        </p:nvSpPr>
        <p:spPr/>
        <p:txBody>
          <a:bodyPr/>
          <a:lstStyle/>
          <a:p>
            <a:r>
              <a:rPr lang="fa-IR" dirty="0" smtClean="0"/>
              <a:t>دیود سیگنال کوچک وسیگنال بزرگ</a:t>
            </a:r>
          </a:p>
          <a:p>
            <a:r>
              <a:rPr lang="fa-IR" dirty="0" smtClean="0"/>
              <a:t>دیود زنر</a:t>
            </a:r>
          </a:p>
          <a:p>
            <a:r>
              <a:rPr lang="fa-IR" dirty="0" smtClean="0"/>
              <a:t>دیودشاتکی </a:t>
            </a:r>
          </a:p>
          <a:p>
            <a:r>
              <a:rPr lang="fa-IR" dirty="0" smtClean="0"/>
              <a:t>دیود ثابت</a:t>
            </a:r>
          </a:p>
          <a:p>
            <a:r>
              <a:rPr lang="fa-IR" dirty="0" smtClean="0"/>
              <a:t>دیود نوری</a:t>
            </a:r>
          </a:p>
          <a:p>
            <a:endParaRPr lang="fa-IR" dirty="0"/>
          </a:p>
        </p:txBody>
      </p:sp>
      <p:pic>
        <p:nvPicPr>
          <p:cNvPr id="4" name="Content Placeholder 9" descr="https://www.icyab.com/wp-content/uploads/87.pn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4581127"/>
            <a:ext cx="9144000" cy="2446397"/>
          </a:xfrm>
          <a:prstGeom prst="rect">
            <a:avLst/>
          </a:prstGeom>
          <a:noFill/>
          <a:ln>
            <a:noFill/>
          </a:ln>
        </p:spPr>
      </p:pic>
      <p:pic>
        <p:nvPicPr>
          <p:cNvPr id="5" name="Picture 4" descr="انواع دیود در تعمیرات ایسیو خودرو"/>
          <p:cNvPicPr/>
          <p:nvPr/>
        </p:nvPicPr>
        <p:blipFill>
          <a:blip r:embed="rId3">
            <a:extLst>
              <a:ext uri="{28A0092B-C50C-407E-A947-70E740481C1C}">
                <a14:useLocalDpi xmlns:a14="http://schemas.microsoft.com/office/drawing/2010/main" val="0"/>
              </a:ext>
            </a:extLst>
          </a:blip>
          <a:srcRect/>
          <a:stretch>
            <a:fillRect/>
          </a:stretch>
        </p:blipFill>
        <p:spPr bwMode="auto">
          <a:xfrm>
            <a:off x="14514" y="-243407"/>
            <a:ext cx="9129486" cy="1728192"/>
          </a:xfrm>
          <a:prstGeom prst="rect">
            <a:avLst/>
          </a:prstGeom>
          <a:noFill/>
          <a:ln>
            <a:noFill/>
          </a:ln>
        </p:spPr>
      </p:pic>
      <p:pic>
        <p:nvPicPr>
          <p:cNvPr id="6" name="Picture 4" descr="D:\ایمنی\لوازم برق صنعتی\New folder\ساختار دیود اتثال نقطه ای.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1484786"/>
            <a:ext cx="2752725" cy="3074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6222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مثال های دیود</a:t>
            </a:r>
            <a:endParaRPr lang="fa-IR" dirty="0"/>
          </a:p>
        </p:txBody>
      </p:sp>
      <p:sp>
        <p:nvSpPr>
          <p:cNvPr id="5" name="Content Placeholder 4"/>
          <p:cNvSpPr>
            <a:spLocks noGrp="1"/>
          </p:cNvSpPr>
          <p:nvPr>
            <p:ph idx="1"/>
          </p:nvPr>
        </p:nvSpPr>
        <p:spPr>
          <a:xfrm>
            <a:off x="457200" y="5517232"/>
            <a:ext cx="8229600" cy="608931"/>
          </a:xfrm>
        </p:spPr>
        <p:txBody>
          <a:bodyPr/>
          <a:lstStyle/>
          <a:p>
            <a:endParaRPr lang="fa-IR" dirty="0"/>
          </a:p>
        </p:txBody>
      </p:sp>
      <p:pic>
        <p:nvPicPr>
          <p:cNvPr id="4" name="Picture 3" descr="انواع دیود"/>
          <p:cNvPicPr/>
          <p:nvPr/>
        </p:nvPicPr>
        <p:blipFill>
          <a:blip r:embed="rId2">
            <a:extLst>
              <a:ext uri="{28A0092B-C50C-407E-A947-70E740481C1C}">
                <a14:useLocalDpi xmlns:a14="http://schemas.microsoft.com/office/drawing/2010/main" val="0"/>
              </a:ext>
            </a:extLst>
          </a:blip>
          <a:srcRect/>
          <a:stretch>
            <a:fillRect/>
          </a:stretch>
        </p:blipFill>
        <p:spPr bwMode="auto">
          <a:xfrm>
            <a:off x="0" y="1329054"/>
            <a:ext cx="9144000" cy="5528945"/>
          </a:xfrm>
          <a:prstGeom prst="rect">
            <a:avLst/>
          </a:prstGeom>
          <a:noFill/>
          <a:ln>
            <a:noFill/>
          </a:ln>
        </p:spPr>
      </p:pic>
    </p:spTree>
    <p:extLst>
      <p:ext uri="{BB962C8B-B14F-4D97-AF65-F5344CB8AC3E}">
        <p14:creationId xmlns:p14="http://schemas.microsoft.com/office/powerpoint/2010/main" val="26181016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p:spPr>
        <p:txBody>
          <a:bodyPr/>
          <a:lstStyle/>
          <a:p>
            <a:r>
              <a:rPr lang="fa-IR" dirty="0" smtClean="0"/>
              <a:t>ترانزیستور</a:t>
            </a:r>
            <a:endParaRPr lang="fa-IR" dirty="0"/>
          </a:p>
        </p:txBody>
      </p:sp>
      <p:sp>
        <p:nvSpPr>
          <p:cNvPr id="3" name="Content Placeholder 2"/>
          <p:cNvSpPr>
            <a:spLocks noGrp="1"/>
          </p:cNvSpPr>
          <p:nvPr>
            <p:ph idx="1"/>
          </p:nvPr>
        </p:nvSpPr>
        <p:spPr>
          <a:xfrm>
            <a:off x="0" y="908720"/>
            <a:ext cx="9144000" cy="5949280"/>
          </a:xfrm>
        </p:spPr>
        <p:txBody>
          <a:bodyPr>
            <a:normAutofit/>
          </a:bodyPr>
          <a:lstStyle/>
          <a:p>
            <a:pPr lvl="3" rtl="0"/>
            <a:r>
              <a:rPr lang="fa-IR" sz="2800" b="1" dirty="0" smtClean="0"/>
              <a:t>یکی </a:t>
            </a:r>
            <a:r>
              <a:rPr lang="fa-IR" sz="2800" b="1" dirty="0"/>
              <a:t>دیگر از قطعات پر کاربرد در الکترونیک ، ترانزیستور </a:t>
            </a:r>
            <a:r>
              <a:rPr lang="fa-IR" sz="2800" b="1" dirty="0" smtClean="0"/>
              <a:t>می باشد </a:t>
            </a:r>
            <a:r>
              <a:rPr lang="fa-IR" sz="2800" b="1" dirty="0"/>
              <a:t>.ترانزیستور به عنوان سوییچ ، تقویت کننده ، تثبیت </a:t>
            </a:r>
            <a:r>
              <a:rPr lang="fa-IR" sz="2800" b="1" dirty="0" smtClean="0"/>
              <a:t>کننده ولتاژ </a:t>
            </a:r>
            <a:r>
              <a:rPr lang="fa-IR" sz="2800" b="1" dirty="0"/>
              <a:t>و نوسان ساز و … در مدار های الکترونیکی </a:t>
            </a:r>
            <a:r>
              <a:rPr lang="fa-IR" sz="2800" b="1" dirty="0" smtClean="0"/>
              <a:t>کاربرد دارد.ترانزیستور </a:t>
            </a:r>
            <a:r>
              <a:rPr lang="fa-IR" sz="2800" b="1" dirty="0"/>
              <a:t>ها در چند گروه اصلی تقسیم بندی می </a:t>
            </a:r>
            <a:r>
              <a:rPr lang="fa-IR" sz="2800" b="1" dirty="0" smtClean="0"/>
              <a:t>شوند.</a:t>
            </a:r>
            <a:r>
              <a:rPr lang="en-US" b="1" dirty="0" smtClean="0"/>
              <a:t>.</a:t>
            </a:r>
            <a:endParaRPr lang="en-US" dirty="0"/>
          </a:p>
        </p:txBody>
      </p:sp>
      <p:pic>
        <p:nvPicPr>
          <p:cNvPr id="4" name="Picture 3" descr="۹۹"/>
          <p:cNvPicPr/>
          <p:nvPr/>
        </p:nvPicPr>
        <p:blipFill>
          <a:blip r:embed="rId2">
            <a:extLst>
              <a:ext uri="{28A0092B-C50C-407E-A947-70E740481C1C}">
                <a14:useLocalDpi xmlns:a14="http://schemas.microsoft.com/office/drawing/2010/main" val="0"/>
              </a:ext>
            </a:extLst>
          </a:blip>
          <a:srcRect/>
          <a:stretch>
            <a:fillRect/>
          </a:stretch>
        </p:blipFill>
        <p:spPr bwMode="auto">
          <a:xfrm>
            <a:off x="323528" y="4293096"/>
            <a:ext cx="2860040" cy="2381885"/>
          </a:xfrm>
          <a:prstGeom prst="rect">
            <a:avLst/>
          </a:prstGeom>
          <a:noFill/>
          <a:ln>
            <a:noFill/>
          </a:ln>
        </p:spPr>
      </p:pic>
      <p:pic>
        <p:nvPicPr>
          <p:cNvPr id="5" name="Picture 4" descr="۱۰۶"/>
          <p:cNvPicPr/>
          <p:nvPr/>
        </p:nvPicPr>
        <p:blipFill>
          <a:blip r:embed="rId3">
            <a:extLst>
              <a:ext uri="{28A0092B-C50C-407E-A947-70E740481C1C}">
                <a14:useLocalDpi xmlns:a14="http://schemas.microsoft.com/office/drawing/2010/main" val="0"/>
              </a:ext>
            </a:extLst>
          </a:blip>
          <a:srcRect/>
          <a:stretch>
            <a:fillRect/>
          </a:stretch>
        </p:blipFill>
        <p:spPr bwMode="auto">
          <a:xfrm>
            <a:off x="3347864" y="4293096"/>
            <a:ext cx="5796136" cy="2564904"/>
          </a:xfrm>
          <a:prstGeom prst="rect">
            <a:avLst/>
          </a:prstGeom>
          <a:noFill/>
          <a:ln>
            <a:noFill/>
          </a:ln>
        </p:spPr>
      </p:pic>
    </p:spTree>
    <p:extLst>
      <p:ext uri="{BB962C8B-B14F-4D97-AF65-F5344CB8AC3E}">
        <p14:creationId xmlns:p14="http://schemas.microsoft.com/office/powerpoint/2010/main" val="31659563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52736"/>
          </a:xfrm>
        </p:spPr>
        <p:txBody>
          <a:bodyPr/>
          <a:lstStyle/>
          <a:p>
            <a:r>
              <a:rPr lang="fa-IR" dirty="0"/>
              <a:t>ساختمان </a:t>
            </a:r>
            <a:r>
              <a:rPr lang="fa-IR" dirty="0" smtClean="0"/>
              <a:t>ترانزیستور</a:t>
            </a:r>
            <a:endParaRPr lang="fa-IR" dirty="0"/>
          </a:p>
        </p:txBody>
      </p:sp>
      <p:sp>
        <p:nvSpPr>
          <p:cNvPr id="3" name="Content Placeholder 2"/>
          <p:cNvSpPr>
            <a:spLocks noGrp="1"/>
          </p:cNvSpPr>
          <p:nvPr>
            <p:ph idx="1"/>
          </p:nvPr>
        </p:nvSpPr>
        <p:spPr>
          <a:xfrm>
            <a:off x="0" y="836712"/>
            <a:ext cx="9144000" cy="6021288"/>
          </a:xfrm>
        </p:spPr>
        <p:txBody>
          <a:bodyPr>
            <a:normAutofit/>
          </a:bodyPr>
          <a:lstStyle/>
          <a:p>
            <a:r>
              <a:rPr lang="fa-IR" sz="2600" b="1" dirty="0"/>
              <a:t>ترانزیستور معمولی ، یک المان سه پایه است که از سه کریستال نیمه هادی نوع</a:t>
            </a:r>
            <a:r>
              <a:rPr lang="en-US" sz="2600" b="1" dirty="0"/>
              <a:t> N </a:t>
            </a:r>
            <a:r>
              <a:rPr lang="fa-IR" sz="2600" b="1" dirty="0"/>
              <a:t>و</a:t>
            </a:r>
            <a:r>
              <a:rPr lang="en-US" sz="2600" b="1" dirty="0"/>
              <a:t> P </a:t>
            </a:r>
            <a:r>
              <a:rPr lang="fa-IR" sz="2600" b="1" dirty="0"/>
              <a:t>، که در کنار یکدیگر قرار میگیرند ، تشکیل شده است . ترتیب قرار گرفتن نیمه هادی ها در کنار هم ، به دو صورت انجام پذیر است</a:t>
            </a:r>
            <a:r>
              <a:rPr lang="en-US" sz="2600" b="1" dirty="0"/>
              <a:t> :</a:t>
            </a:r>
            <a:endParaRPr lang="en-US" sz="2600" dirty="0"/>
          </a:p>
          <a:p>
            <a:r>
              <a:rPr lang="fa-IR" sz="2600" b="1" dirty="0"/>
              <a:t>الف) دو قطعه نیمه هادی نوع</a:t>
            </a:r>
            <a:r>
              <a:rPr lang="en-US" sz="2600" b="1" dirty="0"/>
              <a:t> N </a:t>
            </a:r>
            <a:r>
              <a:rPr lang="fa-IR" sz="2600" b="1" dirty="0"/>
              <a:t>در دوطرف و نیمه هادی نوع</a:t>
            </a:r>
            <a:r>
              <a:rPr lang="en-US" sz="2600" b="1" dirty="0"/>
              <a:t> P </a:t>
            </a:r>
            <a:r>
              <a:rPr lang="fa-IR" sz="2600" b="1" dirty="0"/>
              <a:t>در وسط</a:t>
            </a:r>
            <a:r>
              <a:rPr lang="en-US" sz="2600" b="1" dirty="0"/>
              <a:t>.</a:t>
            </a:r>
            <a:endParaRPr lang="en-US" sz="2600" dirty="0"/>
          </a:p>
          <a:p>
            <a:r>
              <a:rPr lang="fa-IR" sz="2600" b="1" dirty="0"/>
              <a:t>ب) دو قطعه نیمه هادی نوع</a:t>
            </a:r>
            <a:r>
              <a:rPr lang="en-US" sz="2600" b="1" dirty="0"/>
              <a:t> P </a:t>
            </a:r>
            <a:r>
              <a:rPr lang="fa-IR" sz="2600" b="1" dirty="0"/>
              <a:t>در دوطرف و نیمه هادی نوع</a:t>
            </a:r>
            <a:r>
              <a:rPr lang="en-US" sz="2600" b="1" dirty="0"/>
              <a:t> N </a:t>
            </a:r>
            <a:r>
              <a:rPr lang="fa-IR" sz="2600" b="1" dirty="0"/>
              <a:t>در وسط</a:t>
            </a:r>
            <a:r>
              <a:rPr lang="en-US" sz="2600" b="1" dirty="0"/>
              <a:t>.</a:t>
            </a:r>
            <a:endParaRPr lang="en-US" sz="2600" dirty="0"/>
          </a:p>
          <a:p>
            <a:r>
              <a:rPr lang="fa-IR" sz="2600" b="1" dirty="0"/>
              <a:t>در حالت (الف) ترانزیستور را</a:t>
            </a:r>
            <a:r>
              <a:rPr lang="en-US" sz="2600" b="1" dirty="0"/>
              <a:t> NPN </a:t>
            </a:r>
            <a:r>
              <a:rPr lang="fa-IR" sz="2600" b="1" dirty="0"/>
              <a:t>و در حالت (ب) ترانزیستور را</a:t>
            </a:r>
            <a:r>
              <a:rPr lang="en-US" sz="2600" b="1" dirty="0"/>
              <a:t> PNP </a:t>
            </a:r>
            <a:r>
              <a:rPr lang="fa-IR" sz="2600" b="1" dirty="0"/>
              <a:t>می نامند. شکل زیر ترتیب قرار گیری کریستال ها را کنار هم نشان می ده</a:t>
            </a:r>
            <a:endParaRPr lang="fa-IR" sz="2600" dirty="0"/>
          </a:p>
          <a:p>
            <a:endParaRPr lang="fa-IR" dirty="0"/>
          </a:p>
          <a:p>
            <a:pPr marL="0" indent="0" rtl="0">
              <a:buNone/>
            </a:pPr>
            <a:r>
              <a:rPr lang="en-US" dirty="0"/>
              <a:t> </a:t>
            </a:r>
          </a:p>
        </p:txBody>
      </p:sp>
      <p:pic>
        <p:nvPicPr>
          <p:cNvPr id="4" name="Picture 3" descr="۹۸"/>
          <p:cNvPicPr/>
          <p:nvPr/>
        </p:nvPicPr>
        <p:blipFill>
          <a:blip r:embed="rId2">
            <a:extLst>
              <a:ext uri="{28A0092B-C50C-407E-A947-70E740481C1C}">
                <a14:useLocalDpi xmlns:a14="http://schemas.microsoft.com/office/drawing/2010/main" val="0"/>
              </a:ext>
            </a:extLst>
          </a:blip>
          <a:srcRect/>
          <a:stretch>
            <a:fillRect/>
          </a:stretch>
        </p:blipFill>
        <p:spPr bwMode="auto">
          <a:xfrm>
            <a:off x="107504" y="3933056"/>
            <a:ext cx="9036496" cy="2924944"/>
          </a:xfrm>
          <a:prstGeom prst="rect">
            <a:avLst/>
          </a:prstGeom>
          <a:noFill/>
          <a:ln>
            <a:noFill/>
          </a:ln>
        </p:spPr>
      </p:pic>
    </p:spTree>
    <p:extLst>
      <p:ext uri="{BB962C8B-B14F-4D97-AF65-F5344CB8AC3E}">
        <p14:creationId xmlns:p14="http://schemas.microsoft.com/office/powerpoint/2010/main" val="19727125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نماد مداری ترانزیستور</a:t>
            </a:r>
            <a:endParaRPr lang="fa-IR" dirty="0"/>
          </a:p>
        </p:txBody>
      </p:sp>
      <p:pic>
        <p:nvPicPr>
          <p:cNvPr id="4" name="Picture 4" descr="D:\ایمنی\لوازم برق صنعتی\New folder\نماد NPN.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412776"/>
            <a:ext cx="9144000" cy="5040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10631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رسم یک مدار با تراتزیستور</a:t>
            </a:r>
            <a:endParaRPr lang="fa-IR" dirty="0"/>
          </a:p>
        </p:txBody>
      </p:sp>
      <p:pic>
        <p:nvPicPr>
          <p:cNvPr id="3075" name="Picture 3" descr="D:\ایمنی\لوازم برق صنعتی\New folder\transistor-circuit-explanation-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484784"/>
            <a:ext cx="8964488" cy="5373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1281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38" y="0"/>
            <a:ext cx="9121562" cy="836712"/>
          </a:xfrm>
        </p:spPr>
        <p:txBody>
          <a:bodyPr/>
          <a:lstStyle/>
          <a:p>
            <a:r>
              <a:rPr lang="fa-IR" dirty="0" smtClean="0"/>
              <a:t>انواع ترانزیستور</a:t>
            </a:r>
            <a:endParaRPr lang="fa-IR" dirty="0"/>
          </a:p>
        </p:txBody>
      </p:sp>
      <p:pic>
        <p:nvPicPr>
          <p:cNvPr id="5" name="Picture 5" descr="D:\ایمنی\لوازم برق صنعتی\New folder\Ttransistor.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438" y="4149079"/>
            <a:ext cx="4443324" cy="265771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ایمنی\لوازم برق صنعتی\New folder\2n5551-transistor-pinout-equivalent-768x653.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38" y="764704"/>
            <a:ext cx="9121562" cy="338437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D:\ایمنی\لوازم برق صنعتی\New folder\pnp-transistor-explanation-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3435182"/>
            <a:ext cx="3995936"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04050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70" y="0"/>
            <a:ext cx="9102030" cy="1052736"/>
          </a:xfrm>
        </p:spPr>
        <p:txBody>
          <a:bodyPr>
            <a:normAutofit fontScale="90000"/>
          </a:bodyPr>
          <a:lstStyle/>
          <a:p>
            <a:r>
              <a:rPr lang="fa-IR" dirty="0" smtClean="0">
                <a:solidFill>
                  <a:srgbClr val="FF0000"/>
                </a:solidFill>
              </a:rPr>
              <a:t/>
            </a:r>
            <a:br>
              <a:rPr lang="fa-IR" dirty="0" smtClean="0">
                <a:solidFill>
                  <a:srgbClr val="FF0000"/>
                </a:solidFill>
              </a:rPr>
            </a:br>
            <a:r>
              <a:rPr lang="fa-IR" dirty="0" smtClean="0">
                <a:solidFill>
                  <a:srgbClr val="FF0000"/>
                </a:solidFill>
              </a:rPr>
              <a:t>منحنی </a:t>
            </a:r>
            <a:r>
              <a:rPr lang="fa-IR" dirty="0">
                <a:solidFill>
                  <a:srgbClr val="FF0000"/>
                </a:solidFill>
              </a:rPr>
              <a:t>مشخصه </a:t>
            </a:r>
            <a:r>
              <a:rPr lang="fa-IR" dirty="0" smtClean="0">
                <a:solidFill>
                  <a:srgbClr val="FF0000"/>
                </a:solidFill>
              </a:rPr>
              <a:t>های ورودی ترانزیستور</a:t>
            </a:r>
            <a:r>
              <a:rPr lang="fa-IR" dirty="0">
                <a:solidFill>
                  <a:srgbClr val="FF0000"/>
                </a:solidFill>
              </a:rPr>
              <a:t/>
            </a:r>
            <a:br>
              <a:rPr lang="fa-IR" dirty="0">
                <a:solidFill>
                  <a:srgbClr val="FF0000"/>
                </a:solidFill>
              </a:rPr>
            </a:br>
            <a:endParaRPr lang="fa-IR" dirty="0"/>
          </a:p>
        </p:txBody>
      </p:sp>
      <p:sp>
        <p:nvSpPr>
          <p:cNvPr id="3" name="Content Placeholder 2"/>
          <p:cNvSpPr>
            <a:spLocks noGrp="1"/>
          </p:cNvSpPr>
          <p:nvPr>
            <p:ph idx="1"/>
          </p:nvPr>
        </p:nvSpPr>
        <p:spPr>
          <a:xfrm>
            <a:off x="41970" y="1186656"/>
            <a:ext cx="9102030" cy="5671344"/>
          </a:xfrm>
        </p:spPr>
        <p:txBody>
          <a:bodyPr>
            <a:normAutofit/>
          </a:bodyPr>
          <a:lstStyle/>
          <a:p>
            <a:endParaRPr lang="fa-IR" sz="2400" dirty="0" smtClean="0">
              <a:solidFill>
                <a:srgbClr val="FF0000"/>
              </a:solidFill>
            </a:endParaRPr>
          </a:p>
          <a:p>
            <a:endParaRPr lang="fa-IR" sz="2400" dirty="0" smtClean="0">
              <a:solidFill>
                <a:srgbClr val="FF0000"/>
              </a:solidFill>
            </a:endParaRPr>
          </a:p>
          <a:p>
            <a:endParaRPr lang="fa-IR" sz="2400" dirty="0" smtClean="0">
              <a:solidFill>
                <a:srgbClr val="FF0000"/>
              </a:solidFill>
            </a:endParaRPr>
          </a:p>
          <a:p>
            <a:endParaRPr lang="fa-IR" sz="2400" dirty="0" smtClean="0">
              <a:solidFill>
                <a:srgbClr val="FF0000"/>
              </a:solidFill>
            </a:endParaRPr>
          </a:p>
          <a:p>
            <a:endParaRPr lang="fa-IR" sz="2400" dirty="0" smtClean="0">
              <a:solidFill>
                <a:srgbClr val="FF0000"/>
              </a:solidFill>
            </a:endParaRPr>
          </a:p>
          <a:p>
            <a:endParaRPr lang="fa-IR" sz="2400" dirty="0" smtClean="0">
              <a:solidFill>
                <a:srgbClr val="FF0000"/>
              </a:solidFill>
            </a:endParaRPr>
          </a:p>
          <a:p>
            <a:endParaRPr lang="fa-IR" sz="2400" dirty="0" smtClean="0">
              <a:solidFill>
                <a:srgbClr val="FF0000"/>
              </a:solidFill>
            </a:endParaRPr>
          </a:p>
          <a:p>
            <a:endParaRPr lang="fa-IR" sz="2400" dirty="0" smtClean="0">
              <a:solidFill>
                <a:srgbClr val="FF0000"/>
              </a:solidFill>
            </a:endParaRPr>
          </a:p>
        </p:txBody>
      </p:sp>
      <p:pic>
        <p:nvPicPr>
          <p:cNvPr id="4" name="Content Placeholder 3" descr="۱۱۴"/>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219944" y="836712"/>
            <a:ext cx="4136032" cy="3207444"/>
          </a:xfrm>
          <a:prstGeom prst="rect">
            <a:avLst/>
          </a:prstGeom>
          <a:noFill/>
          <a:ln>
            <a:noFill/>
          </a:ln>
        </p:spPr>
      </p:pic>
      <p:pic>
        <p:nvPicPr>
          <p:cNvPr id="5" name="Content Placeholder 3" descr="۱۱۵"/>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4908781" y="1517441"/>
            <a:ext cx="4252979" cy="4176463"/>
          </a:xfrm>
          <a:prstGeom prst="rect">
            <a:avLst/>
          </a:prstGeom>
          <a:noFill/>
          <a:ln>
            <a:noFill/>
          </a:ln>
        </p:spPr>
      </p:pic>
      <p:pic>
        <p:nvPicPr>
          <p:cNvPr id="6" name="Content Placeholder 3" descr="۱۱۶"/>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41970" y="4149080"/>
            <a:ext cx="4525522" cy="2708921"/>
          </a:xfrm>
          <a:prstGeom prst="rect">
            <a:avLst/>
          </a:prstGeom>
          <a:noFill/>
          <a:ln>
            <a:noFill/>
          </a:ln>
        </p:spPr>
      </p:pic>
    </p:spTree>
    <p:extLst>
      <p:ext uri="{BB962C8B-B14F-4D97-AF65-F5344CB8AC3E}">
        <p14:creationId xmlns:p14="http://schemas.microsoft.com/office/powerpoint/2010/main" val="36506335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dirty="0">
                <a:solidFill>
                  <a:srgbClr val="FF0000"/>
                </a:solidFill>
              </a:rPr>
              <a:t>منحنی مشخصه </a:t>
            </a:r>
            <a:r>
              <a:rPr lang="fa-IR" dirty="0" smtClean="0">
                <a:solidFill>
                  <a:srgbClr val="FF0000"/>
                </a:solidFill>
              </a:rPr>
              <a:t>ی انتقالی ترانزیستور</a:t>
            </a:r>
            <a:r>
              <a:rPr lang="fa-IR" dirty="0">
                <a:solidFill>
                  <a:srgbClr val="FF0000"/>
                </a:solidFill>
              </a:rPr>
              <a:t/>
            </a:r>
            <a:br>
              <a:rPr lang="fa-IR" dirty="0">
                <a:solidFill>
                  <a:srgbClr val="FF0000"/>
                </a:solidFill>
              </a:rPr>
            </a:br>
            <a:endParaRPr lang="fa-IR" dirty="0"/>
          </a:p>
        </p:txBody>
      </p:sp>
      <p:pic>
        <p:nvPicPr>
          <p:cNvPr id="4" name="Content Placeholder 3" descr="۱۱۸"/>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83968" y="3717032"/>
            <a:ext cx="4499992" cy="3140968"/>
          </a:xfrm>
          <a:prstGeom prst="rect">
            <a:avLst/>
          </a:prstGeom>
          <a:noFill/>
          <a:ln>
            <a:noFill/>
          </a:ln>
        </p:spPr>
      </p:pic>
      <p:pic>
        <p:nvPicPr>
          <p:cNvPr id="5" name="Content Placeholder 3" descr="۱۱۷"/>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8317" y="980728"/>
            <a:ext cx="4143923" cy="5877272"/>
          </a:xfrm>
          <a:prstGeom prst="rect">
            <a:avLst/>
          </a:prstGeom>
          <a:noFill/>
          <a:ln>
            <a:noFill/>
          </a:ln>
        </p:spPr>
      </p:pic>
    </p:spTree>
    <p:extLst>
      <p:ext uri="{BB962C8B-B14F-4D97-AF65-F5344CB8AC3E}">
        <p14:creationId xmlns:p14="http://schemas.microsoft.com/office/powerpoint/2010/main" val="3227399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85000" lnSpcReduction="20000"/>
          </a:bodyPr>
          <a:lstStyle/>
          <a:p>
            <a:r>
              <a:rPr lang="fa-IR" dirty="0"/>
              <a:t>فصل چهارم:</a:t>
            </a:r>
            <a:endParaRPr lang="en-US" dirty="0"/>
          </a:p>
          <a:p>
            <a:r>
              <a:rPr lang="fa-IR" dirty="0"/>
              <a:t>آشنایی با انواع رله ها </a:t>
            </a:r>
            <a:endParaRPr lang="en-US" dirty="0"/>
          </a:p>
          <a:p>
            <a:r>
              <a:rPr lang="fa-IR" dirty="0"/>
              <a:t>تایمرها</a:t>
            </a:r>
            <a:endParaRPr lang="en-US" dirty="0"/>
          </a:p>
          <a:p>
            <a:r>
              <a:rPr lang="fa-IR" dirty="0"/>
              <a:t>فیوزها</a:t>
            </a:r>
            <a:endParaRPr lang="en-US" dirty="0"/>
          </a:p>
          <a:p>
            <a:r>
              <a:rPr lang="fa-IR" dirty="0"/>
              <a:t>مقاومتهای حرارتی</a:t>
            </a:r>
            <a:endParaRPr lang="en-US" dirty="0"/>
          </a:p>
          <a:p>
            <a:r>
              <a:rPr lang="fa-IR" dirty="0"/>
              <a:t>چراغها ولامپها</a:t>
            </a:r>
            <a:endParaRPr lang="en-US" dirty="0"/>
          </a:p>
          <a:p>
            <a:r>
              <a:rPr lang="en-US" dirty="0"/>
              <a:t>IC</a:t>
            </a:r>
            <a:r>
              <a:rPr lang="fa-IR" dirty="0"/>
              <a:t>ها وانواع آنها وعلائم وسمبلها وکدهای استاندارت</a:t>
            </a:r>
            <a:endParaRPr lang="en-US" dirty="0"/>
          </a:p>
          <a:p>
            <a:r>
              <a:rPr lang="fa-IR" dirty="0"/>
              <a:t>فصل پنجم: مدارات الکتریکی –الکترونیکی ماشین آلات</a:t>
            </a:r>
            <a:endParaRPr lang="en-US" dirty="0"/>
          </a:p>
          <a:p>
            <a:r>
              <a:rPr lang="fa-IR" dirty="0"/>
              <a:t>سوخت رسانی</a:t>
            </a:r>
            <a:endParaRPr lang="en-US" dirty="0"/>
          </a:p>
          <a:p>
            <a:r>
              <a:rPr lang="fa-IR" dirty="0"/>
              <a:t>جرقه</a:t>
            </a:r>
            <a:endParaRPr lang="en-US" dirty="0"/>
          </a:p>
          <a:p>
            <a:r>
              <a:rPr lang="fa-IR" dirty="0"/>
              <a:t>فن خنک کننده</a:t>
            </a:r>
            <a:endParaRPr lang="en-US" dirty="0"/>
          </a:p>
          <a:p>
            <a:r>
              <a:rPr lang="fa-IR" dirty="0"/>
              <a:t>کوکر</a:t>
            </a:r>
            <a:endParaRPr lang="en-US" dirty="0"/>
          </a:p>
          <a:p>
            <a:r>
              <a:rPr lang="fa-IR" dirty="0"/>
              <a:t>بخاری</a:t>
            </a:r>
            <a:endParaRPr lang="en-US" dirty="0"/>
          </a:p>
          <a:p>
            <a:r>
              <a:rPr lang="fa-IR" dirty="0"/>
              <a:t>صوتی وتصویری</a:t>
            </a:r>
            <a:endParaRPr lang="en-US" dirty="0"/>
          </a:p>
          <a:p>
            <a:r>
              <a:rPr lang="fa-IR" dirty="0"/>
              <a:t>صندلی برقی</a:t>
            </a:r>
            <a:endParaRPr lang="en-US" dirty="0"/>
          </a:p>
          <a:p>
            <a:r>
              <a:rPr lang="fa-IR" dirty="0"/>
              <a:t>تسطیح لیزری</a:t>
            </a:r>
            <a:endParaRPr lang="en-US" dirty="0"/>
          </a:p>
          <a:p>
            <a:endParaRPr lang="fa-IR" dirty="0"/>
          </a:p>
        </p:txBody>
      </p:sp>
    </p:spTree>
    <p:extLst>
      <p:ext uri="{BB962C8B-B14F-4D97-AF65-F5344CB8AC3E}">
        <p14:creationId xmlns:p14="http://schemas.microsoft.com/office/powerpoint/2010/main" val="41844057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dirty="0">
                <a:solidFill>
                  <a:srgbClr val="FF0000"/>
                </a:solidFill>
              </a:rPr>
              <a:t>منحنی مشخصه ی خروجی</a:t>
            </a:r>
            <a:br>
              <a:rPr lang="fa-IR" dirty="0">
                <a:solidFill>
                  <a:srgbClr val="FF0000"/>
                </a:solidFill>
              </a:rPr>
            </a:br>
            <a:endParaRPr lang="fa-IR" dirty="0"/>
          </a:p>
        </p:txBody>
      </p:sp>
      <p:pic>
        <p:nvPicPr>
          <p:cNvPr id="6" name="Content Placeholder 3" descr="۱۱۹"/>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124744"/>
            <a:ext cx="4371429" cy="5733256"/>
          </a:xfrm>
          <a:prstGeom prst="rect">
            <a:avLst/>
          </a:prstGeom>
          <a:noFill/>
          <a:ln>
            <a:noFill/>
          </a:ln>
        </p:spPr>
      </p:pic>
      <p:pic>
        <p:nvPicPr>
          <p:cNvPr id="7" name="Picture 6" descr="۱۲۱"/>
          <p:cNvPicPr/>
          <p:nvPr/>
        </p:nvPicPr>
        <p:blipFill>
          <a:blip r:embed="rId3">
            <a:extLst>
              <a:ext uri="{28A0092B-C50C-407E-A947-70E740481C1C}">
                <a14:useLocalDpi xmlns:a14="http://schemas.microsoft.com/office/drawing/2010/main" val="0"/>
              </a:ext>
            </a:extLst>
          </a:blip>
          <a:srcRect/>
          <a:stretch>
            <a:fillRect/>
          </a:stretch>
        </p:blipFill>
        <p:spPr bwMode="auto">
          <a:xfrm>
            <a:off x="5053696" y="1484784"/>
            <a:ext cx="3328035" cy="3600400"/>
          </a:xfrm>
          <a:prstGeom prst="rect">
            <a:avLst/>
          </a:prstGeom>
          <a:noFill/>
          <a:ln>
            <a:noFill/>
          </a:ln>
        </p:spPr>
      </p:pic>
      <p:pic>
        <p:nvPicPr>
          <p:cNvPr id="8" name="Picture 7" descr="۱۲۰"/>
          <p:cNvPicPr/>
          <p:nvPr/>
        </p:nvPicPr>
        <p:blipFill>
          <a:blip r:embed="rId4">
            <a:extLst>
              <a:ext uri="{28A0092B-C50C-407E-A947-70E740481C1C}">
                <a14:useLocalDpi xmlns:a14="http://schemas.microsoft.com/office/drawing/2010/main" val="0"/>
              </a:ext>
            </a:extLst>
          </a:blip>
          <a:srcRect/>
          <a:stretch>
            <a:fillRect/>
          </a:stretch>
        </p:blipFill>
        <p:spPr bwMode="auto">
          <a:xfrm>
            <a:off x="4716016" y="5085184"/>
            <a:ext cx="4320480" cy="1772816"/>
          </a:xfrm>
          <a:prstGeom prst="rect">
            <a:avLst/>
          </a:prstGeom>
          <a:noFill/>
          <a:ln>
            <a:noFill/>
          </a:ln>
        </p:spPr>
      </p:pic>
    </p:spTree>
    <p:extLst>
      <p:ext uri="{BB962C8B-B14F-4D97-AF65-F5344CB8AC3E}">
        <p14:creationId xmlns:p14="http://schemas.microsoft.com/office/powerpoint/2010/main" val="15672329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fa-IR" dirty="0" smtClean="0"/>
              <a:t>ناحیه فعال </a:t>
            </a:r>
          </a:p>
          <a:p>
            <a:endParaRPr lang="fa-IR" dirty="0"/>
          </a:p>
          <a:p>
            <a:endParaRPr lang="fa-IR" dirty="0" smtClean="0"/>
          </a:p>
          <a:p>
            <a:endParaRPr lang="fa-IR" dirty="0" smtClean="0"/>
          </a:p>
          <a:p>
            <a:r>
              <a:rPr lang="fa-IR" dirty="0" smtClean="0"/>
              <a:t>نقطعه کار و خط بار</a:t>
            </a:r>
            <a:endParaRPr lang="fa-IR" dirty="0"/>
          </a:p>
        </p:txBody>
      </p:sp>
      <p:pic>
        <p:nvPicPr>
          <p:cNvPr id="7" name="Content Placeholder 3" descr="۱۲۲"/>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2860040" y="0"/>
            <a:ext cx="3728184" cy="3253043"/>
          </a:xfrm>
          <a:prstGeom prst="rect">
            <a:avLst/>
          </a:prstGeom>
          <a:noFill/>
          <a:ln>
            <a:noFill/>
          </a:ln>
        </p:spPr>
      </p:pic>
      <p:pic>
        <p:nvPicPr>
          <p:cNvPr id="8" name="Picture 7" descr="۱۲۴"/>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860040" cy="3429000"/>
          </a:xfrm>
          <a:prstGeom prst="rect">
            <a:avLst/>
          </a:prstGeom>
          <a:noFill/>
          <a:ln>
            <a:noFill/>
          </a:ln>
        </p:spPr>
      </p:pic>
      <p:pic>
        <p:nvPicPr>
          <p:cNvPr id="9" name="Picture 8" descr="۱۲۶"/>
          <p:cNvPicPr/>
          <p:nvPr/>
        </p:nvPicPr>
        <p:blipFill>
          <a:blip r:embed="rId4">
            <a:extLst>
              <a:ext uri="{28A0092B-C50C-407E-A947-70E740481C1C}">
                <a14:useLocalDpi xmlns:a14="http://schemas.microsoft.com/office/drawing/2010/main" val="0"/>
              </a:ext>
            </a:extLst>
          </a:blip>
          <a:srcRect/>
          <a:stretch>
            <a:fillRect/>
          </a:stretch>
        </p:blipFill>
        <p:spPr bwMode="auto">
          <a:xfrm>
            <a:off x="179512" y="3429000"/>
            <a:ext cx="3240360" cy="3387299"/>
          </a:xfrm>
          <a:prstGeom prst="rect">
            <a:avLst/>
          </a:prstGeom>
          <a:noFill/>
          <a:ln>
            <a:noFill/>
          </a:ln>
        </p:spPr>
      </p:pic>
      <p:pic>
        <p:nvPicPr>
          <p:cNvPr id="10" name="Content Placeholder 3" descr="۱۲۵"/>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3419873" y="3253043"/>
            <a:ext cx="2088232" cy="3604957"/>
          </a:xfrm>
          <a:prstGeom prst="rect">
            <a:avLst/>
          </a:prstGeom>
          <a:noFill/>
          <a:ln>
            <a:noFill/>
          </a:ln>
        </p:spPr>
      </p:pic>
    </p:spTree>
    <p:extLst>
      <p:ext uri="{BB962C8B-B14F-4D97-AF65-F5344CB8AC3E}">
        <p14:creationId xmlns:p14="http://schemas.microsoft.com/office/powerpoint/2010/main" val="15373979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descr="۱۲۷"/>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27984" y="0"/>
            <a:ext cx="4716016" cy="3179093"/>
          </a:xfrm>
          <a:prstGeom prst="rect">
            <a:avLst/>
          </a:prstGeom>
          <a:noFill/>
          <a:ln>
            <a:noFill/>
          </a:ln>
        </p:spPr>
      </p:pic>
      <p:pic>
        <p:nvPicPr>
          <p:cNvPr id="5" name="Picture 4" descr="۱۲۸"/>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427984" cy="3428999"/>
          </a:xfrm>
          <a:prstGeom prst="rect">
            <a:avLst/>
          </a:prstGeom>
          <a:noFill/>
          <a:ln>
            <a:noFill/>
          </a:ln>
        </p:spPr>
      </p:pic>
      <p:pic>
        <p:nvPicPr>
          <p:cNvPr id="6" name="Picture 5" descr="۱۲۹"/>
          <p:cNvPicPr/>
          <p:nvPr/>
        </p:nvPicPr>
        <p:blipFill>
          <a:blip r:embed="rId4">
            <a:extLst>
              <a:ext uri="{28A0092B-C50C-407E-A947-70E740481C1C}">
                <a14:useLocalDpi xmlns:a14="http://schemas.microsoft.com/office/drawing/2010/main" val="0"/>
              </a:ext>
            </a:extLst>
          </a:blip>
          <a:srcRect/>
          <a:stretch>
            <a:fillRect/>
          </a:stretch>
        </p:blipFill>
        <p:spPr bwMode="auto">
          <a:xfrm>
            <a:off x="4788024" y="3429000"/>
            <a:ext cx="4355976" cy="3429000"/>
          </a:xfrm>
          <a:prstGeom prst="rect">
            <a:avLst/>
          </a:prstGeom>
          <a:noFill/>
          <a:ln>
            <a:noFill/>
          </a:ln>
        </p:spPr>
      </p:pic>
      <p:pic>
        <p:nvPicPr>
          <p:cNvPr id="7" name="Picture 6" descr="۱۳۰"/>
          <p:cNvPicPr/>
          <p:nvPr/>
        </p:nvPicPr>
        <p:blipFill>
          <a:blip r:embed="rId5">
            <a:extLst>
              <a:ext uri="{28A0092B-C50C-407E-A947-70E740481C1C}">
                <a14:useLocalDpi xmlns:a14="http://schemas.microsoft.com/office/drawing/2010/main" val="0"/>
              </a:ext>
            </a:extLst>
          </a:blip>
          <a:srcRect/>
          <a:stretch>
            <a:fillRect/>
          </a:stretch>
        </p:blipFill>
        <p:spPr bwMode="auto">
          <a:xfrm>
            <a:off x="0" y="3429000"/>
            <a:ext cx="4427984" cy="3429000"/>
          </a:xfrm>
          <a:prstGeom prst="rect">
            <a:avLst/>
          </a:prstGeom>
          <a:noFill/>
          <a:ln>
            <a:noFill/>
          </a:ln>
        </p:spPr>
      </p:pic>
    </p:spTree>
    <p:extLst>
      <p:ext uri="{BB962C8B-B14F-4D97-AF65-F5344CB8AC3E}">
        <p14:creationId xmlns:p14="http://schemas.microsoft.com/office/powerpoint/2010/main" val="8319747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4704"/>
          </a:xfrm>
        </p:spPr>
        <p:txBody>
          <a:bodyPr/>
          <a:lstStyle/>
          <a:p>
            <a:r>
              <a:rPr lang="fa-IR" dirty="0" smtClean="0">
                <a:solidFill>
                  <a:srgbClr val="FF0000"/>
                </a:solidFill>
              </a:rPr>
              <a:t>دیاک (</a:t>
            </a:r>
            <a:r>
              <a:rPr lang="en-US" dirty="0" smtClean="0">
                <a:solidFill>
                  <a:srgbClr val="FF0000"/>
                </a:solidFill>
              </a:rPr>
              <a:t>DIAC</a:t>
            </a:r>
            <a:r>
              <a:rPr lang="fa-IR" dirty="0" smtClean="0">
                <a:solidFill>
                  <a:srgbClr val="FF0000"/>
                </a:solidFill>
              </a:rPr>
              <a:t>)چیست؟</a:t>
            </a:r>
            <a:endParaRPr lang="fa-IR" dirty="0">
              <a:solidFill>
                <a:srgbClr val="FF0000"/>
              </a:solidFill>
            </a:endParaRPr>
          </a:p>
        </p:txBody>
      </p:sp>
      <p:sp>
        <p:nvSpPr>
          <p:cNvPr id="3" name="Content Placeholder 2"/>
          <p:cNvSpPr>
            <a:spLocks noGrp="1"/>
          </p:cNvSpPr>
          <p:nvPr>
            <p:ph idx="1"/>
          </p:nvPr>
        </p:nvSpPr>
        <p:spPr>
          <a:xfrm>
            <a:off x="0" y="764704"/>
            <a:ext cx="9144000" cy="5904656"/>
          </a:xfrm>
        </p:spPr>
        <p:txBody>
          <a:bodyPr>
            <a:normAutofit/>
          </a:bodyPr>
          <a:lstStyle/>
          <a:p>
            <a:pPr marL="0" indent="0">
              <a:buNone/>
            </a:pPr>
            <a:r>
              <a:rPr lang="fa-IR" sz="2800" b="1" dirty="0"/>
              <a:t>دیاک</a:t>
            </a:r>
            <a:r>
              <a:rPr lang="en-US" sz="2800" b="1" dirty="0"/>
              <a:t> (DIAC) </a:t>
            </a:r>
            <a:r>
              <a:rPr lang="fa-IR" sz="2800" b="1" dirty="0"/>
              <a:t>نام اختصاری ازکلمات مدار متناوب دیود به دست می آید. دیاک ها عمدتا در برنامه های کاربردی کم نور و همچنین در مدار های استارت برای لامپ های فلورسنت استفاده می شود</a:t>
            </a:r>
            <a:r>
              <a:rPr lang="en-US" sz="2800" b="1" dirty="0"/>
              <a:t>. DIAC </a:t>
            </a:r>
            <a:r>
              <a:rPr lang="fa-IR" sz="2800" b="1" dirty="0"/>
              <a:t>جزء الکترونیک است که به طور گسترده ای برای کمک به حتی راه اندازی</a:t>
            </a:r>
            <a:r>
              <a:rPr lang="en-US" sz="2800" b="1" dirty="0"/>
              <a:t> TRIAC </a:t>
            </a:r>
            <a:r>
              <a:rPr lang="fa-IR" sz="2800" b="1" dirty="0"/>
              <a:t>هنگامی که از سوئیچ های</a:t>
            </a:r>
            <a:r>
              <a:rPr lang="en-US" sz="2800" b="1" dirty="0"/>
              <a:t> AC </a:t>
            </a:r>
            <a:r>
              <a:rPr lang="fa-IR" sz="2800" b="1" dirty="0"/>
              <a:t>استفاده می شود به کار می رود و در نتیجه آنها اغلب در دیمرهای نور مانند نور های داخلی استفاده می شود. این قطعات الکترونیکی نیز در مدارهای استارت برای لامپهای فلورسنت به طور گسترده ای استفاده می شود</a:t>
            </a:r>
            <a:endParaRPr lang="fa-IR" sz="2800" dirty="0"/>
          </a:p>
          <a:p>
            <a:pPr marL="0" indent="0">
              <a:buNone/>
            </a:pPr>
            <a:endParaRPr lang="en-US" sz="2800" dirty="0"/>
          </a:p>
        </p:txBody>
      </p:sp>
      <p:pic>
        <p:nvPicPr>
          <p:cNvPr id="5122" name="Picture 2" descr="D:\ایمنی\لوازم برق صنعتی\New folder\23-single-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49080"/>
            <a:ext cx="5076056" cy="270892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ایمنی\لوازم برق صنعتی\New folder\810231009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4408164"/>
            <a:ext cx="4644008" cy="2449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27105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solidFill>
                  <a:srgbClr val="FF0000"/>
                </a:solidFill>
              </a:rPr>
              <a:t>تریاک(</a:t>
            </a:r>
            <a:r>
              <a:rPr lang="en-US" dirty="0" smtClean="0">
                <a:solidFill>
                  <a:srgbClr val="FF0000"/>
                </a:solidFill>
              </a:rPr>
              <a:t>TRIAC</a:t>
            </a:r>
            <a:r>
              <a:rPr lang="fa-IR" dirty="0" smtClean="0">
                <a:solidFill>
                  <a:srgbClr val="FF0000"/>
                </a:solidFill>
              </a:rPr>
              <a:t>)</a:t>
            </a:r>
            <a:endParaRPr lang="fa-IR" dirty="0">
              <a:solidFill>
                <a:srgbClr val="FF0000"/>
              </a:solidFill>
            </a:endParaRPr>
          </a:p>
        </p:txBody>
      </p:sp>
      <p:sp>
        <p:nvSpPr>
          <p:cNvPr id="3" name="Content Placeholder 2"/>
          <p:cNvSpPr>
            <a:spLocks noGrp="1"/>
          </p:cNvSpPr>
          <p:nvPr>
            <p:ph idx="1"/>
          </p:nvPr>
        </p:nvSpPr>
        <p:spPr/>
        <p:txBody>
          <a:bodyPr/>
          <a:lstStyle/>
          <a:p>
            <a:pPr marL="0" indent="0" rtl="0">
              <a:buNone/>
            </a:pPr>
            <a:r>
              <a:rPr lang="en-US" b="1" dirty="0"/>
              <a:t>(Triode for AC) TRIAC </a:t>
            </a:r>
            <a:r>
              <a:rPr lang="fa-IR" b="1" dirty="0"/>
              <a:t>یک دستگاه نیمه هادی است که به طور گسترده در کنترل انرژی و کاربردهای سوئیچینگ استفاده می شود. این برنامه ها را در سوئیچینگ، کنترل فاز، طراحی هلی کوپتر، کنترل درخشندگی در لامپ ها، کنترل سرعت در فن ها، موتورها و غیره مشاهده می شود</a:t>
            </a:r>
            <a:r>
              <a:rPr lang="en-US" b="1" dirty="0"/>
              <a:t>.</a:t>
            </a:r>
            <a:endParaRPr lang="en-US" dirty="0"/>
          </a:p>
          <a:p>
            <a:pPr marL="0" indent="0" rtl="0">
              <a:buNone/>
            </a:pPr>
            <a:endParaRPr lang="en-US" dirty="0"/>
          </a:p>
          <a:p>
            <a:pPr rtl="0"/>
            <a:endParaRPr lang="fa-IR" sz="2800" dirty="0"/>
          </a:p>
        </p:txBody>
      </p:sp>
      <p:pic>
        <p:nvPicPr>
          <p:cNvPr id="4102" name="Picture 6" descr="D:\ایمنی\لوازم برق صنعتی\New folder\triac-300x16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221088"/>
            <a:ext cx="8928992" cy="2636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67097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24744"/>
          </a:xfrm>
        </p:spPr>
        <p:txBody>
          <a:bodyPr/>
          <a:lstStyle/>
          <a:p>
            <a:r>
              <a:rPr lang="fa-IR" b="1" dirty="0">
                <a:solidFill>
                  <a:srgbClr val="FF0000"/>
                </a:solidFill>
              </a:rPr>
              <a:t>تفاوت</a:t>
            </a:r>
            <a:r>
              <a:rPr lang="en-US" b="1" dirty="0">
                <a:solidFill>
                  <a:srgbClr val="FF0000"/>
                </a:solidFill>
              </a:rPr>
              <a:t> DIAC </a:t>
            </a:r>
            <a:r>
              <a:rPr lang="fa-IR" b="1" dirty="0">
                <a:solidFill>
                  <a:srgbClr val="FF0000"/>
                </a:solidFill>
              </a:rPr>
              <a:t>و</a:t>
            </a:r>
            <a:r>
              <a:rPr lang="en-US" b="1" dirty="0">
                <a:solidFill>
                  <a:srgbClr val="FF0000"/>
                </a:solidFill>
              </a:rPr>
              <a:t> </a:t>
            </a:r>
            <a:r>
              <a:rPr lang="en-US" b="1" dirty="0" err="1">
                <a:solidFill>
                  <a:srgbClr val="FF0000"/>
                </a:solidFill>
              </a:rPr>
              <a:t>Triac</a:t>
            </a:r>
            <a:r>
              <a:rPr lang="en-US" b="1" dirty="0">
                <a:solidFill>
                  <a:srgbClr val="FF0000"/>
                </a:solidFill>
              </a:rPr>
              <a:t> </a:t>
            </a:r>
            <a:r>
              <a:rPr lang="fa-IR" b="1" dirty="0" smtClean="0">
                <a:solidFill>
                  <a:srgbClr val="FF0000"/>
                </a:solidFill>
              </a:rPr>
              <a:t>چیست؟</a:t>
            </a:r>
            <a:endParaRPr lang="fa-IR" dirty="0">
              <a:solidFill>
                <a:srgbClr val="FF0000"/>
              </a:solidFill>
            </a:endParaRPr>
          </a:p>
        </p:txBody>
      </p:sp>
      <p:sp>
        <p:nvSpPr>
          <p:cNvPr id="3" name="Content Placeholder 2"/>
          <p:cNvSpPr>
            <a:spLocks noGrp="1"/>
          </p:cNvSpPr>
          <p:nvPr>
            <p:ph idx="1"/>
          </p:nvPr>
        </p:nvSpPr>
        <p:spPr>
          <a:xfrm>
            <a:off x="0" y="1065149"/>
            <a:ext cx="9144000" cy="5725187"/>
          </a:xfrm>
        </p:spPr>
        <p:txBody>
          <a:bodyPr>
            <a:normAutofit/>
          </a:bodyPr>
          <a:lstStyle/>
          <a:p>
            <a:r>
              <a:rPr lang="fa-IR" sz="2800" b="1" dirty="0"/>
              <a:t>دستگاه تریاک شامل دو تریستور است که در جهت مخالف اما به صورت موازی متصل شده اند اما توسط دروازه یکسان کنترل می شوند. دیاک یک سوئیچ نیمه هادی دو طرفه است که می تواند در هر دو قطبیت روشن شود. شکل کامل نام دیاک، جریان متناوب دیود است</a:t>
            </a:r>
            <a:endParaRPr lang="fa-IR" sz="2800" dirty="0"/>
          </a:p>
        </p:txBody>
      </p:sp>
      <p:pic>
        <p:nvPicPr>
          <p:cNvPr id="5" name="Picture 4" descr="مدار کنترل فاز با دیاک"/>
          <p:cNvPicPr/>
          <p:nvPr/>
        </p:nvPicPr>
        <p:blipFill>
          <a:blip r:embed="rId2">
            <a:extLst>
              <a:ext uri="{28A0092B-C50C-407E-A947-70E740481C1C}">
                <a14:useLocalDpi xmlns:a14="http://schemas.microsoft.com/office/drawing/2010/main" val="0"/>
              </a:ext>
            </a:extLst>
          </a:blip>
          <a:srcRect/>
          <a:stretch>
            <a:fillRect/>
          </a:stretch>
        </p:blipFill>
        <p:spPr bwMode="auto">
          <a:xfrm>
            <a:off x="-108520" y="2852936"/>
            <a:ext cx="9252520" cy="4005064"/>
          </a:xfrm>
          <a:prstGeom prst="rect">
            <a:avLst/>
          </a:prstGeom>
          <a:noFill/>
          <a:ln>
            <a:noFill/>
          </a:ln>
        </p:spPr>
      </p:pic>
    </p:spTree>
    <p:extLst>
      <p:ext uri="{BB962C8B-B14F-4D97-AF65-F5344CB8AC3E}">
        <p14:creationId xmlns:p14="http://schemas.microsoft.com/office/powerpoint/2010/main" val="31668933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52736"/>
          </a:xfrm>
        </p:spPr>
        <p:txBody>
          <a:bodyPr/>
          <a:lstStyle/>
          <a:p>
            <a:r>
              <a:rPr lang="fa-IR" b="1" dirty="0">
                <a:solidFill>
                  <a:srgbClr val="FF0000"/>
                </a:solidFill>
              </a:rPr>
              <a:t>چرا</a:t>
            </a:r>
            <a:r>
              <a:rPr lang="en-US" b="1" dirty="0">
                <a:solidFill>
                  <a:srgbClr val="FF0000"/>
                </a:solidFill>
              </a:rPr>
              <a:t> DIAC </a:t>
            </a:r>
            <a:r>
              <a:rPr lang="fa-IR" b="1" dirty="0">
                <a:solidFill>
                  <a:srgbClr val="FF0000"/>
                </a:solidFill>
              </a:rPr>
              <a:t>استفاده می </a:t>
            </a:r>
            <a:r>
              <a:rPr lang="fa-IR" b="1" dirty="0" smtClean="0">
                <a:solidFill>
                  <a:srgbClr val="FF0000"/>
                </a:solidFill>
              </a:rPr>
              <a:t>شود؟</a:t>
            </a:r>
            <a:endParaRPr lang="fa-IR" dirty="0">
              <a:solidFill>
                <a:srgbClr val="FF0000"/>
              </a:solidFill>
            </a:endParaRPr>
          </a:p>
        </p:txBody>
      </p:sp>
      <p:sp>
        <p:nvSpPr>
          <p:cNvPr id="3" name="Content Placeholder 2"/>
          <p:cNvSpPr>
            <a:spLocks noGrp="1"/>
          </p:cNvSpPr>
          <p:nvPr>
            <p:ph idx="1"/>
          </p:nvPr>
        </p:nvSpPr>
        <p:spPr>
          <a:xfrm>
            <a:off x="0" y="908720"/>
            <a:ext cx="9144000" cy="5949280"/>
          </a:xfrm>
        </p:spPr>
        <p:txBody>
          <a:bodyPr>
            <a:normAutofit/>
          </a:bodyPr>
          <a:lstStyle/>
          <a:p>
            <a:r>
              <a:rPr lang="fa-IR" sz="2800" b="1" dirty="0"/>
              <a:t>دیاک یک سوئیچ نیمه هادی کامل یا دو طرفه است که می تواند در هر دو قطب جلو و برعکس روشن شود. دیاک به طور گسترده ای برای کمک به حتی راه اندازی تریاک در هنگام استفاده از سوئیچ</a:t>
            </a:r>
            <a:r>
              <a:rPr lang="en-US" sz="2800" b="1" dirty="0"/>
              <a:t> AC </a:t>
            </a:r>
            <a:r>
              <a:rPr lang="fa-IR" sz="2800" b="1" dirty="0"/>
              <a:t>استفاده می شود</a:t>
            </a:r>
            <a:endParaRPr lang="fa-IR" sz="2800" dirty="0"/>
          </a:p>
        </p:txBody>
      </p:sp>
      <p:pic>
        <p:nvPicPr>
          <p:cNvPr id="5" name="Picture 4" descr="مدرا راه‌انداز تریستور"/>
          <p:cNvPicPr/>
          <p:nvPr/>
        </p:nvPicPr>
        <p:blipFill>
          <a:blip r:embed="rId2">
            <a:extLst>
              <a:ext uri="{28A0092B-C50C-407E-A947-70E740481C1C}">
                <a14:useLocalDpi xmlns:a14="http://schemas.microsoft.com/office/drawing/2010/main" val="0"/>
              </a:ext>
            </a:extLst>
          </a:blip>
          <a:srcRect/>
          <a:stretch>
            <a:fillRect/>
          </a:stretch>
        </p:blipFill>
        <p:spPr bwMode="auto">
          <a:xfrm>
            <a:off x="1187624" y="2564904"/>
            <a:ext cx="6768752" cy="4032448"/>
          </a:xfrm>
          <a:prstGeom prst="rect">
            <a:avLst/>
          </a:prstGeom>
          <a:noFill/>
          <a:ln>
            <a:noFill/>
          </a:ln>
        </p:spPr>
      </p:pic>
    </p:spTree>
    <p:extLst>
      <p:ext uri="{BB962C8B-B14F-4D97-AF65-F5344CB8AC3E}">
        <p14:creationId xmlns:p14="http://schemas.microsoft.com/office/powerpoint/2010/main" val="24231934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تجهیزات اندازه گیری وعیب یابی</a:t>
            </a:r>
            <a:endParaRPr lang="fa-IR" dirty="0"/>
          </a:p>
        </p:txBody>
      </p:sp>
      <p:pic>
        <p:nvPicPr>
          <p:cNvPr id="4" name="Content Placeholder 3" descr="http://s9.picofile.com/file/8324918376/all_with_logo_telegram.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484784"/>
            <a:ext cx="9144000" cy="5373216"/>
          </a:xfrm>
          <a:prstGeom prst="rect">
            <a:avLst/>
          </a:prstGeom>
          <a:noFill/>
          <a:ln>
            <a:noFill/>
          </a:ln>
        </p:spPr>
      </p:pic>
    </p:spTree>
    <p:extLst>
      <p:ext uri="{BB962C8B-B14F-4D97-AF65-F5344CB8AC3E}">
        <p14:creationId xmlns:p14="http://schemas.microsoft.com/office/powerpoint/2010/main" val="4009490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964488" cy="792088"/>
          </a:xfrm>
        </p:spPr>
        <p:txBody>
          <a:bodyPr>
            <a:normAutofit/>
          </a:bodyPr>
          <a:lstStyle/>
          <a:p>
            <a:r>
              <a:rPr lang="fa-IR" dirty="0" smtClean="0">
                <a:solidFill>
                  <a:srgbClr val="FF0000"/>
                </a:solidFill>
              </a:rPr>
              <a:t>مولتی متر</a:t>
            </a:r>
            <a:endParaRPr lang="fa-IR" dirty="0">
              <a:solidFill>
                <a:srgbClr val="FF0000"/>
              </a:solidFill>
            </a:endParaRPr>
          </a:p>
        </p:txBody>
      </p:sp>
      <p:sp>
        <p:nvSpPr>
          <p:cNvPr id="3" name="Content Placeholder 2"/>
          <p:cNvSpPr>
            <a:spLocks noGrp="1"/>
          </p:cNvSpPr>
          <p:nvPr>
            <p:ph idx="1"/>
          </p:nvPr>
        </p:nvSpPr>
        <p:spPr>
          <a:xfrm>
            <a:off x="32114" y="1124744"/>
            <a:ext cx="8716349" cy="5472608"/>
          </a:xfrm>
        </p:spPr>
        <p:txBody>
          <a:bodyPr>
            <a:normAutofit/>
          </a:bodyPr>
          <a:lstStyle/>
          <a:p>
            <a:pPr algn="r"/>
            <a:r>
              <a:rPr lang="fa-IR" sz="2400" dirty="0"/>
              <a:t>متر یک وسیله ­ی الکترونیکی است که هر مهندس یا تکنسین الکترونیک به طور گسترده جهت تست تجهیزات الکتریکی از آن استفاده می­نماید. مولتی ­مترها به ­طور عمده برای اندازه ­گیری سه کمیت اصلی الکتریکی ولتاژ، جریان و مقاومت مورد استفاده قرار می­گیرند، به همین دلیل این دستگاه به نام مولتی ­متر یا اندازه­ گیر چندحالته نامیده می­شود، همچنین اسامی دیگری نظیر اهم­ متر یا آوومتر نیز به آن اطلاق می­گردد؛ انواع آن­ها قابلیت­های دیگری نظیر اندازه گیری میلی ­آمپر، میکرو­آمپر، فرکانس، تست خازن، مقدار دما و اتصال الکتریکی و... را دارا </a:t>
            </a:r>
            <a:r>
              <a:rPr lang="fa-IR" sz="2400" dirty="0" smtClean="0"/>
              <a:t>می­باشند( آنالوک ودیجیتال )</a:t>
            </a:r>
            <a:endParaRPr lang="fa-IR" sz="2400" dirty="0"/>
          </a:p>
        </p:txBody>
      </p:sp>
      <p:pic>
        <p:nvPicPr>
          <p:cNvPr id="4" name="Picture 3" descr="http://s8.picofile.com/file/8335753834/appa_72.jpg"/>
          <p:cNvPicPr/>
          <p:nvPr/>
        </p:nvPicPr>
        <p:blipFill>
          <a:blip r:embed="rId2">
            <a:extLst>
              <a:ext uri="{28A0092B-C50C-407E-A947-70E740481C1C}">
                <a14:useLocalDpi xmlns:a14="http://schemas.microsoft.com/office/drawing/2010/main" val="0"/>
              </a:ext>
            </a:extLst>
          </a:blip>
          <a:srcRect/>
          <a:stretch>
            <a:fillRect/>
          </a:stretch>
        </p:blipFill>
        <p:spPr bwMode="auto">
          <a:xfrm>
            <a:off x="25219" y="4221088"/>
            <a:ext cx="5770917" cy="2636912"/>
          </a:xfrm>
          <a:prstGeom prst="rect">
            <a:avLst/>
          </a:prstGeom>
          <a:noFill/>
          <a:ln>
            <a:noFill/>
          </a:ln>
        </p:spPr>
      </p:pic>
      <p:pic>
        <p:nvPicPr>
          <p:cNvPr id="6146" name="Picture 2" descr="D:\ایمنی\لوازم برق صنعتی\New folder\sunma-yx-360t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19" y="4365104"/>
            <a:ext cx="3476667" cy="2492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00465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0"/>
            <a:ext cx="8928992" cy="836712"/>
          </a:xfrm>
        </p:spPr>
        <p:txBody>
          <a:bodyPr>
            <a:normAutofit/>
          </a:bodyPr>
          <a:lstStyle/>
          <a:p>
            <a:r>
              <a:rPr lang="fa-IR" dirty="0" smtClean="0">
                <a:solidFill>
                  <a:srgbClr val="FF0000"/>
                </a:solidFill>
              </a:rPr>
              <a:t>فانکشن ژنراتور</a:t>
            </a:r>
            <a:endParaRPr lang="fa-IR" dirty="0">
              <a:solidFill>
                <a:srgbClr val="FF0000"/>
              </a:solidFill>
            </a:endParaRPr>
          </a:p>
        </p:txBody>
      </p:sp>
      <p:sp>
        <p:nvSpPr>
          <p:cNvPr id="3" name="Content Placeholder 2"/>
          <p:cNvSpPr>
            <a:spLocks noGrp="1"/>
          </p:cNvSpPr>
          <p:nvPr>
            <p:ph idx="1"/>
          </p:nvPr>
        </p:nvSpPr>
        <p:spPr>
          <a:xfrm>
            <a:off x="107504" y="1052736"/>
            <a:ext cx="9036496" cy="5805264"/>
          </a:xfrm>
        </p:spPr>
        <p:txBody>
          <a:bodyPr>
            <a:normAutofit/>
          </a:bodyPr>
          <a:lstStyle/>
          <a:p>
            <a:r>
              <a:rPr lang="fa-IR" sz="2400" dirty="0"/>
              <a:t>برای تولید انواع شکل موجهای الکترونیکی از قبیل سینوسی, مربعی,مثلثی , دندان اره ای و.... می باشد</a:t>
            </a:r>
            <a:r>
              <a:rPr lang="en-US" sz="2400" dirty="0"/>
              <a:t>. </a:t>
            </a:r>
          </a:p>
          <a:p>
            <a:r>
              <a:rPr lang="fa-IR" sz="2400" b="1" dirty="0"/>
              <a:t>تفاوت فانکشن ژنراتور و سیگنال ژنراتور</a:t>
            </a:r>
            <a:endParaRPr lang="en-US" sz="2400" dirty="0"/>
          </a:p>
          <a:p>
            <a:r>
              <a:rPr lang="fa-IR" sz="2400" dirty="0"/>
              <a:t>فانکشن ژنراتور و یا دستگاه های مولد موج قابلیت تولید انواع شکل موج های الکترونیکی با فرکانس و دامنه متفاوت را دارا میباشند.  کاربرد انواع فانکشن ژنراتورها عموما در آزمایشگاهها برق و الکترونیک جهت شبیه سازی شکل موج میباشد</a:t>
            </a:r>
            <a:r>
              <a:rPr lang="fa-IR" sz="2400" dirty="0" smtClean="0"/>
              <a:t>.( آنالوک و دیجیتال )</a:t>
            </a:r>
            <a:endParaRPr lang="en-US" sz="2400" dirty="0"/>
          </a:p>
          <a:p>
            <a:pPr marL="0" indent="0">
              <a:buNone/>
            </a:pPr>
            <a:endParaRPr lang="en-US" sz="2400" dirty="0"/>
          </a:p>
        </p:txBody>
      </p:sp>
      <p:pic>
        <p:nvPicPr>
          <p:cNvPr id="4" name="Picture 3" descr="http://s9.picofile.com/file/8335753926/DG1022.jpg"/>
          <p:cNvPicPr/>
          <p:nvPr/>
        </p:nvPicPr>
        <p:blipFill>
          <a:blip r:embed="rId2">
            <a:extLst>
              <a:ext uri="{28A0092B-C50C-407E-A947-70E740481C1C}">
                <a14:useLocalDpi xmlns:a14="http://schemas.microsoft.com/office/drawing/2010/main" val="0"/>
              </a:ext>
            </a:extLst>
          </a:blip>
          <a:srcRect/>
          <a:stretch>
            <a:fillRect/>
          </a:stretch>
        </p:blipFill>
        <p:spPr bwMode="auto">
          <a:xfrm>
            <a:off x="107504" y="4149080"/>
            <a:ext cx="5645785" cy="2716920"/>
          </a:xfrm>
          <a:prstGeom prst="rect">
            <a:avLst/>
          </a:prstGeom>
          <a:noFill/>
          <a:ln>
            <a:noFill/>
          </a:ln>
        </p:spPr>
      </p:pic>
      <p:pic>
        <p:nvPicPr>
          <p:cNvPr id="7171" name="Picture 3" descr="D:\ایمنی\لوازم برق صنعتی\New folder\518JgYWnOjL-300x19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3288" y="4149081"/>
            <a:ext cx="3390712" cy="2708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745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fa-IR" dirty="0"/>
              <a:t>فصل ششم:</a:t>
            </a:r>
            <a:endParaRPr lang="en-US" dirty="0"/>
          </a:p>
          <a:p>
            <a:r>
              <a:rPr lang="fa-IR" dirty="0"/>
              <a:t>آشنایی با اصول عیب یابی مدارات الکترونیکی</a:t>
            </a:r>
            <a:endParaRPr lang="en-US" dirty="0"/>
          </a:p>
          <a:p>
            <a:r>
              <a:rPr lang="fa-IR" dirty="0"/>
              <a:t>فصل هفتم: آشنایی با برنامه نویسی</a:t>
            </a:r>
            <a:r>
              <a:rPr lang="en-US" dirty="0"/>
              <a:t>ECU </a:t>
            </a:r>
          </a:p>
          <a:p>
            <a:r>
              <a:rPr lang="fa-IR" dirty="0"/>
              <a:t>فصل هشتم: کارگاه</a:t>
            </a:r>
            <a:endParaRPr lang="en-US" dirty="0"/>
          </a:p>
          <a:p>
            <a:endParaRPr lang="fa-IR" dirty="0"/>
          </a:p>
        </p:txBody>
      </p:sp>
    </p:spTree>
    <p:extLst>
      <p:ext uri="{BB962C8B-B14F-4D97-AF65-F5344CB8AC3E}">
        <p14:creationId xmlns:p14="http://schemas.microsoft.com/office/powerpoint/2010/main" val="7457693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80728"/>
          </a:xfrm>
        </p:spPr>
        <p:txBody>
          <a:bodyPr/>
          <a:lstStyle/>
          <a:p>
            <a:r>
              <a:rPr lang="fa-IR" dirty="0" smtClean="0">
                <a:solidFill>
                  <a:srgbClr val="FF0000"/>
                </a:solidFill>
              </a:rPr>
              <a:t>اسیلوسکوپ</a:t>
            </a:r>
            <a:endParaRPr lang="fa-IR" dirty="0">
              <a:solidFill>
                <a:srgbClr val="FF0000"/>
              </a:solidFill>
            </a:endParaRPr>
          </a:p>
        </p:txBody>
      </p:sp>
      <p:sp>
        <p:nvSpPr>
          <p:cNvPr id="3" name="Content Placeholder 2"/>
          <p:cNvSpPr>
            <a:spLocks noGrp="1"/>
          </p:cNvSpPr>
          <p:nvPr>
            <p:ph idx="1"/>
          </p:nvPr>
        </p:nvSpPr>
        <p:spPr>
          <a:xfrm>
            <a:off x="0" y="908720"/>
            <a:ext cx="9144000" cy="5949280"/>
          </a:xfrm>
        </p:spPr>
        <p:txBody>
          <a:bodyPr>
            <a:normAutofit/>
          </a:bodyPr>
          <a:lstStyle/>
          <a:p>
            <a:r>
              <a:rPr lang="fa-IR" sz="2000" dirty="0"/>
              <a:t>اسیلوسکوپ يک دستگاه اندازه گيری است که از آن برای مشاهده شکل موج ها و اندازه گيری ولتاژ ، زمان تناوب ، اختلاف فاز و همچنين مشاهده منحنی مشخصه ولت – آمپر عناصر نيمه هادی مانند ديود و ترانزيستور استفاده می شود</a:t>
            </a:r>
            <a:r>
              <a:rPr lang="en-US" sz="2000" dirty="0"/>
              <a:t> .</a:t>
            </a:r>
          </a:p>
          <a:p>
            <a:r>
              <a:rPr lang="fa-IR" sz="2000" dirty="0"/>
              <a:t>اسيلوسکوپ يک ولت متر دقيق است ولی توانايی اندازه گيری جريان را به طور مستقيم ندارد و برای اندازه گيری جريان بايد از روش های غير مستقيم مانند قانون اهم استفاده کرد . يکی از مزايای اسيلوسکوپ اين است که بر خلاف مولتی مترهای معمول، در فرکانس های بالا نيز به خوبی کار می کند . اندازه گيری و مشاهده شکل موج ها در اسيلوسکوپ از ولتاژ با فرکانس صفر</a:t>
            </a:r>
            <a:r>
              <a:rPr lang="en-US" sz="2000" dirty="0"/>
              <a:t> ( DC ) </a:t>
            </a:r>
            <a:r>
              <a:rPr lang="fa-IR" sz="2000" dirty="0"/>
              <a:t>شروع و به فرکانس مشخصی ختم می گردد که معمولاً اسيلوسکوپ را با اين فرکانس مشخص می کنند . مثلاً اسيلوسکوپ ۴٠ مگاهرتز ، يعنی اسيلوسکوپی که می تواند ولتاژهای</a:t>
            </a:r>
            <a:r>
              <a:rPr lang="en-US" sz="2000" dirty="0"/>
              <a:t> DC </a:t>
            </a:r>
            <a:r>
              <a:rPr lang="fa-IR" sz="2000" dirty="0"/>
              <a:t>و</a:t>
            </a:r>
            <a:r>
              <a:rPr lang="en-US" sz="2000" dirty="0"/>
              <a:t> AC </a:t>
            </a:r>
            <a:r>
              <a:rPr lang="fa-IR" sz="2000" dirty="0"/>
              <a:t>تا</a:t>
            </a:r>
            <a:r>
              <a:rPr lang="en-US" sz="2000" dirty="0"/>
              <a:t> MHZ</a:t>
            </a:r>
            <a:r>
              <a:rPr lang="fa-IR" sz="2000" dirty="0"/>
              <a:t>۴٠ را نمايش </a:t>
            </a:r>
            <a:r>
              <a:rPr lang="fa-IR" sz="2000" dirty="0" smtClean="0"/>
              <a:t>دهد</a:t>
            </a:r>
            <a:r>
              <a:rPr lang="en-US" sz="2000" dirty="0"/>
              <a:t/>
            </a:r>
            <a:br>
              <a:rPr lang="en-US" sz="2000" dirty="0"/>
            </a:br>
            <a:r>
              <a:rPr lang="fa-IR" sz="2000" dirty="0"/>
              <a:t>اسیلوسکوپ ها انواع مختلفی دارند مانند آنالوگ و دیجیتال </a:t>
            </a:r>
            <a:endParaRPr lang="en-US" sz="2000" dirty="0"/>
          </a:p>
        </p:txBody>
      </p:sp>
      <p:pic>
        <p:nvPicPr>
          <p:cNvPr id="4" name="Picture 4" descr="D:\ایمنی\لوازم برق صنعتی\New folder\f8f53eb3d5a141d7be4e37f6f3b42bc1.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21088"/>
            <a:ext cx="4499992" cy="26369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D:\ایمنی\لوازم برق صنعتی\New folder\osciloscop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1111" y="4437112"/>
            <a:ext cx="4536504" cy="2420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8129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0"/>
            <a:ext cx="8934378" cy="836712"/>
          </a:xfrm>
        </p:spPr>
        <p:txBody>
          <a:bodyPr/>
          <a:lstStyle/>
          <a:p>
            <a:r>
              <a:rPr lang="fa-IR" dirty="0" smtClean="0">
                <a:solidFill>
                  <a:srgbClr val="FF0000"/>
                </a:solidFill>
              </a:rPr>
              <a:t>دستگاه دیاک اسکنر</a:t>
            </a:r>
            <a:endParaRPr lang="fa-IR" dirty="0">
              <a:solidFill>
                <a:srgbClr val="FF0000"/>
              </a:solidFill>
            </a:endParaRPr>
          </a:p>
        </p:txBody>
      </p:sp>
      <p:sp>
        <p:nvSpPr>
          <p:cNvPr id="3" name="Content Placeholder 2"/>
          <p:cNvSpPr>
            <a:spLocks noGrp="1"/>
          </p:cNvSpPr>
          <p:nvPr>
            <p:ph idx="1"/>
          </p:nvPr>
        </p:nvSpPr>
        <p:spPr>
          <a:xfrm>
            <a:off x="107504" y="836712"/>
            <a:ext cx="9036496" cy="6021287"/>
          </a:xfrm>
        </p:spPr>
        <p:txBody>
          <a:bodyPr/>
          <a:lstStyle/>
          <a:p>
            <a:r>
              <a:rPr lang="fa-IR" sz="2000" dirty="0"/>
              <a:t>تمام نوع های مختلف دستگاه دیاگ به نوعی کد خوان هستند و با خواندن کدها خطای متداول را تشخیص میدهند.</a:t>
            </a:r>
            <a:endParaRPr lang="en-US" sz="2000" dirty="0"/>
          </a:p>
          <a:p>
            <a:endParaRPr lang="fa-IR" dirty="0"/>
          </a:p>
        </p:txBody>
      </p:sp>
      <p:pic>
        <p:nvPicPr>
          <p:cNvPr id="6" name="Content Placeholder 5" descr="انواع دستگاه دیاگ را بشناسیم!"/>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3143181"/>
            <a:ext cx="4067944" cy="3714818"/>
          </a:xfrm>
          <a:prstGeom prst="rect">
            <a:avLst/>
          </a:prstGeom>
          <a:noFill/>
          <a:ln>
            <a:noFill/>
          </a:ln>
        </p:spPr>
      </p:pic>
      <p:pic>
        <p:nvPicPr>
          <p:cNvPr id="9218" name="Picture 2" descr="D:\ایمنی\لوازم برق صنعتی\New folder\1PPSP-277x3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268761"/>
            <a:ext cx="4392488" cy="1874420"/>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D:\ایمنی\لوازم برق صنعتی\New folder\71YwbQUCpwL._SL1500_.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0232" y="1556792"/>
            <a:ext cx="3563034" cy="5301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64976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0"/>
            <a:ext cx="8964488" cy="980728"/>
          </a:xfrm>
        </p:spPr>
        <p:txBody>
          <a:bodyPr>
            <a:normAutofit/>
          </a:bodyPr>
          <a:lstStyle/>
          <a:p>
            <a:r>
              <a:rPr lang="fa-IR" dirty="0">
                <a:solidFill>
                  <a:srgbClr val="FF0000"/>
                </a:solidFill>
              </a:rPr>
              <a:t>نحوه ی کار با دستگاه دیاگ چگونه است؟</a:t>
            </a:r>
          </a:p>
        </p:txBody>
      </p:sp>
      <p:sp>
        <p:nvSpPr>
          <p:cNvPr id="3" name="Content Placeholder 2"/>
          <p:cNvSpPr>
            <a:spLocks noGrp="1"/>
          </p:cNvSpPr>
          <p:nvPr>
            <p:ph idx="1"/>
          </p:nvPr>
        </p:nvSpPr>
        <p:spPr>
          <a:xfrm>
            <a:off x="0" y="836712"/>
            <a:ext cx="9144000" cy="6021288"/>
          </a:xfrm>
        </p:spPr>
        <p:txBody>
          <a:bodyPr>
            <a:normAutofit/>
          </a:bodyPr>
          <a:lstStyle/>
          <a:p>
            <a:r>
              <a:rPr lang="fa-IR" sz="2400" dirty="0" smtClean="0"/>
              <a:t>برای </a:t>
            </a:r>
            <a:r>
              <a:rPr lang="fa-IR" sz="2400" dirty="0"/>
              <a:t>کار با </a:t>
            </a:r>
            <a:r>
              <a:rPr lang="fa-IR" sz="2400" u="sng" dirty="0">
                <a:hlinkClick r:id="rId2"/>
              </a:rPr>
              <a:t>دستگاه دیاگ</a:t>
            </a:r>
            <a:r>
              <a:rPr lang="fa-IR" sz="2400" dirty="0"/>
              <a:t> کافی است ابتدا از طریق پورت های </a:t>
            </a:r>
            <a:r>
              <a:rPr lang="en-US" sz="2400" dirty="0"/>
              <a:t>OBD</a:t>
            </a:r>
            <a:r>
              <a:rPr lang="fa-IR" sz="2400" dirty="0"/>
              <a:t> دستگاه دیاگ را به خودرو متصل کنید. بعد سوئیچ خودرو را باز کرده و سپس از طریق دستگاه نرم افزار مربوطه را اجرا کنید.</a:t>
            </a:r>
            <a:endParaRPr lang="en-US" sz="2400" dirty="0"/>
          </a:p>
          <a:p>
            <a:r>
              <a:rPr lang="fa-IR" sz="2400" dirty="0"/>
              <a:t>با توجه به نوع و مدل خودرو گزینه مناسب را اتنخاب کنید، سپس با توجه به پارامترهای نرم افزار به بررسی و شناسایی خطاهای میپردازیم. پس از چند دقیقه که شناسایی خطاها انجام شد مرحله بعد را شروع میکنیم علت خطا و اقدام برای برطرف کردن آن میکنیم.</a:t>
            </a:r>
            <a:endParaRPr lang="en-US" sz="2400" dirty="0"/>
          </a:p>
          <a:p>
            <a:endParaRPr lang="fa-IR" dirty="0"/>
          </a:p>
        </p:txBody>
      </p:sp>
      <p:pic>
        <p:nvPicPr>
          <p:cNvPr id="4" name="Picture 3" descr="انواع دستگاه دیاگ را بشناسیم!"/>
          <p:cNvPicPr/>
          <p:nvPr/>
        </p:nvPicPr>
        <p:blipFill>
          <a:blip r:embed="rId3">
            <a:extLst>
              <a:ext uri="{28A0092B-C50C-407E-A947-70E740481C1C}">
                <a14:useLocalDpi xmlns:a14="http://schemas.microsoft.com/office/drawing/2010/main" val="0"/>
              </a:ext>
            </a:extLst>
          </a:blip>
          <a:srcRect/>
          <a:stretch>
            <a:fillRect/>
          </a:stretch>
        </p:blipFill>
        <p:spPr bwMode="auto">
          <a:xfrm>
            <a:off x="0" y="3645024"/>
            <a:ext cx="9144000" cy="3212976"/>
          </a:xfrm>
          <a:prstGeom prst="rect">
            <a:avLst/>
          </a:prstGeom>
          <a:noFill/>
          <a:ln>
            <a:noFill/>
          </a:ln>
        </p:spPr>
      </p:pic>
    </p:spTree>
    <p:extLst>
      <p:ext uri="{BB962C8B-B14F-4D97-AF65-F5344CB8AC3E}">
        <p14:creationId xmlns:p14="http://schemas.microsoft.com/office/powerpoint/2010/main" val="39509070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64488" cy="764704"/>
          </a:xfrm>
        </p:spPr>
        <p:txBody>
          <a:bodyPr>
            <a:normAutofit/>
          </a:bodyPr>
          <a:lstStyle/>
          <a:p>
            <a:r>
              <a:rPr lang="fa-IR" dirty="0" smtClean="0">
                <a:solidFill>
                  <a:srgbClr val="FF0000"/>
                </a:solidFill>
              </a:rPr>
              <a:t>خطا ها</a:t>
            </a:r>
            <a:endParaRPr lang="fa-IR" dirty="0">
              <a:solidFill>
                <a:srgbClr val="FF0000"/>
              </a:solidFill>
            </a:endParaRPr>
          </a:p>
        </p:txBody>
      </p:sp>
      <p:sp>
        <p:nvSpPr>
          <p:cNvPr id="3" name="Content Placeholder 2"/>
          <p:cNvSpPr>
            <a:spLocks noGrp="1"/>
          </p:cNvSpPr>
          <p:nvPr>
            <p:ph idx="1"/>
          </p:nvPr>
        </p:nvSpPr>
        <p:spPr>
          <a:xfrm>
            <a:off x="0" y="764704"/>
            <a:ext cx="9144000" cy="6093296"/>
          </a:xfrm>
        </p:spPr>
        <p:txBody>
          <a:bodyPr>
            <a:normAutofit/>
          </a:bodyPr>
          <a:lstStyle/>
          <a:p>
            <a:r>
              <a:rPr lang="fa-IR" sz="2000" u="sng" dirty="0">
                <a:hlinkClick r:id="rId2"/>
              </a:rPr>
              <a:t>دستگاه دیاگ</a:t>
            </a:r>
            <a:r>
              <a:rPr lang="fa-IR" sz="2000" dirty="0"/>
              <a:t> فقط بازی با داده ها نیست باید یک متخصص این داده ها را تفسیر کند تا خطا ها را متوجه شود و برای رفع آن اقدام کند.</a:t>
            </a:r>
            <a:endParaRPr lang="en-US" sz="2000" dirty="0"/>
          </a:p>
          <a:p>
            <a:r>
              <a:rPr lang="fa-IR" sz="2000" dirty="0"/>
              <a:t>گزینه های </a:t>
            </a:r>
            <a:r>
              <a:rPr lang="fa-IR" sz="2000" dirty="0" smtClean="0"/>
              <a:t>رایج </a:t>
            </a:r>
            <a:r>
              <a:rPr lang="fa-IR" sz="2000" dirty="0"/>
              <a:t>که هنگام کار با دستگاه دیاگ خواهید دید شامل موارد زیر است </a:t>
            </a:r>
            <a:r>
              <a:rPr lang="fa-IR" sz="2000" dirty="0" smtClean="0"/>
              <a:t>:</a:t>
            </a:r>
            <a:endParaRPr lang="en-US" sz="2000" dirty="0"/>
          </a:p>
          <a:p>
            <a:r>
              <a:rPr lang="fa-IR" sz="2000" b="1" dirty="0">
                <a:solidFill>
                  <a:schemeClr val="tx2"/>
                </a:solidFill>
              </a:rPr>
              <a:t>خطاهای دائمی </a:t>
            </a:r>
            <a:r>
              <a:rPr lang="fa-IR" sz="2000" b="1" dirty="0"/>
              <a:t>:</a:t>
            </a:r>
            <a:endParaRPr lang="en-US" sz="2000" dirty="0"/>
          </a:p>
          <a:p>
            <a:r>
              <a:rPr lang="fa-IR" sz="2000" dirty="0"/>
              <a:t>به خطاهایی گفته می شود که همیشه بعد از دیاگ زدن باز هم هستند. علت این خطاها وجود نقص در قطعه یا سنسور ها میباشد برای برطرف کردن این خطا باید قطعه ی مورد نظر را تعویض کنید.</a:t>
            </a:r>
            <a:endParaRPr lang="en-US" sz="2000" dirty="0"/>
          </a:p>
          <a:p>
            <a:r>
              <a:rPr lang="fa-IR" sz="2000" b="1" dirty="0">
                <a:solidFill>
                  <a:schemeClr val="tx2"/>
                </a:solidFill>
              </a:rPr>
              <a:t>خطاهای موقت </a:t>
            </a:r>
            <a:r>
              <a:rPr lang="fa-IR" sz="2000" b="1" dirty="0"/>
              <a:t>:</a:t>
            </a:r>
            <a:endParaRPr lang="en-US" sz="2000" dirty="0"/>
          </a:p>
          <a:p>
            <a:r>
              <a:rPr lang="fa-IR" sz="2000" dirty="0"/>
              <a:t>این خطاهای برعکس خطاهای دائمی هستند که در حافظه ی موقت ایسیو ذخیره شده اند در صورتی که بعد از روشن کردن موتو و خاموش کردن مجدد آن از طرف ایسیو گزارش نشود این خطار موقت است. در این مورد از خطاها دیگر نیازی نیست که شما قطعه ای را تعویض کنید با پاک کردن این خطا مشکل برطرف می شود</a:t>
            </a:r>
          </a:p>
        </p:txBody>
      </p:sp>
      <p:pic>
        <p:nvPicPr>
          <p:cNvPr id="4" name="Content Placeholder 3" descr="https://carayadak.com/wp-content/uploads/2019/07/%D8%B7%D8%B1%D8%B2-%DA%A9%D8%A7%D8%B1-%D8%A8%D8%A7-%D8%AF%D8%B3%D8%AA%DA%AF%D8%A7%D9%87-%D8%AF%DB%8C%D8%A7%DA%AF.jp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07503" y="4581128"/>
            <a:ext cx="4975865" cy="2376264"/>
          </a:xfrm>
          <a:prstGeom prst="rect">
            <a:avLst/>
          </a:prstGeom>
          <a:noFill/>
          <a:ln>
            <a:noFill/>
          </a:ln>
        </p:spPr>
      </p:pic>
      <p:pic>
        <p:nvPicPr>
          <p:cNvPr id="5" name="Picture 4" descr="انواع دستگاه دیاگ را بشناسیم!"/>
          <p:cNvPicPr/>
          <p:nvPr/>
        </p:nvPicPr>
        <p:blipFill>
          <a:blip r:embed="rId4">
            <a:extLst>
              <a:ext uri="{28A0092B-C50C-407E-A947-70E740481C1C}">
                <a14:useLocalDpi xmlns:a14="http://schemas.microsoft.com/office/drawing/2010/main" val="0"/>
              </a:ext>
            </a:extLst>
          </a:blip>
          <a:srcRect/>
          <a:stretch>
            <a:fillRect/>
          </a:stretch>
        </p:blipFill>
        <p:spPr bwMode="auto">
          <a:xfrm>
            <a:off x="5083369" y="4581128"/>
            <a:ext cx="4064305" cy="2268802"/>
          </a:xfrm>
          <a:prstGeom prst="rect">
            <a:avLst/>
          </a:prstGeom>
          <a:noFill/>
          <a:ln>
            <a:noFill/>
          </a:ln>
        </p:spPr>
      </p:pic>
    </p:spTree>
    <p:extLst>
      <p:ext uri="{BB962C8B-B14F-4D97-AF65-F5344CB8AC3E}">
        <p14:creationId xmlns:p14="http://schemas.microsoft.com/office/powerpoint/2010/main" val="27265195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lstStyle/>
          <a:p>
            <a:endParaRPr lang="fa-IR" dirty="0"/>
          </a:p>
        </p:txBody>
      </p:sp>
      <p:sp>
        <p:nvSpPr>
          <p:cNvPr id="4" name="Down Ribbon 3"/>
          <p:cNvSpPr/>
          <p:nvPr/>
        </p:nvSpPr>
        <p:spPr>
          <a:xfrm>
            <a:off x="0" y="26296"/>
            <a:ext cx="9144000" cy="1800200"/>
          </a:xfrm>
          <a:prstGeom prst="ribbon">
            <a:avLst/>
          </a:prstGeom>
        </p:spPr>
        <p:style>
          <a:lnRef idx="0">
            <a:schemeClr val="accent5"/>
          </a:lnRef>
          <a:fillRef idx="3">
            <a:schemeClr val="accent5"/>
          </a:fillRef>
          <a:effectRef idx="3">
            <a:schemeClr val="accent5"/>
          </a:effectRef>
          <a:fontRef idx="minor">
            <a:schemeClr val="lt1"/>
          </a:fontRef>
        </p:style>
        <p:txBody>
          <a:bodyPr rtlCol="1" anchor="ctr"/>
          <a:lstStyle/>
          <a:p>
            <a:pPr algn="ctr"/>
            <a:r>
              <a:rPr lang="fa-IR" sz="7200" dirty="0" smtClean="0"/>
              <a:t>نشان دهنده ها</a:t>
            </a:r>
            <a:endParaRPr lang="fa-IR" sz="7200" dirty="0"/>
          </a:p>
        </p:txBody>
      </p:sp>
      <p:pic>
        <p:nvPicPr>
          <p:cNvPr id="5" name="Content Placeholder 3" descr="پنل">
            <a:hlinkClick r:id="rId2"/>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283968" y="2132856"/>
            <a:ext cx="4855418" cy="2736304"/>
          </a:xfrm>
          <a:prstGeom prst="rect">
            <a:avLst/>
          </a:prstGeom>
          <a:noFill/>
          <a:ln>
            <a:noFill/>
          </a:ln>
        </p:spPr>
      </p:pic>
      <p:pic>
        <p:nvPicPr>
          <p:cNvPr id="6" name="Picture 3" descr="D:\ایمنی\لوازم برق صنعتی\New folder\ind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2743" y="5068194"/>
            <a:ext cx="3175000" cy="17032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D:\ایمنی\لوازم برق صنعتی\New folder\ترمومتر-روغنی.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11" y="3867150"/>
            <a:ext cx="4516289" cy="29908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ایمنی\لوازم برق صنعتی\New folder\77524_607.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568" y="2060848"/>
            <a:ext cx="3001963" cy="16589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D:\ایمنی\لوازم برق صنعتی\New folder\ترمومتر-آنالوگ-خشک-تی-جی-کد-60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39951" y="5068195"/>
            <a:ext cx="1810451" cy="1703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6095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p:spPr>
        <p:txBody>
          <a:bodyPr/>
          <a:lstStyle/>
          <a:p>
            <a:r>
              <a:rPr lang="fa-IR" dirty="0" smtClean="0">
                <a:solidFill>
                  <a:srgbClr val="FF0000"/>
                </a:solidFill>
              </a:rPr>
              <a:t>نشان دهنده ها</a:t>
            </a:r>
            <a:endParaRPr lang="fa-IR" dirty="0">
              <a:solidFill>
                <a:srgbClr val="FF0000"/>
              </a:solidFill>
            </a:endParaRPr>
          </a:p>
        </p:txBody>
      </p:sp>
      <p:sp>
        <p:nvSpPr>
          <p:cNvPr id="3" name="Content Placeholder 2"/>
          <p:cNvSpPr>
            <a:spLocks noGrp="1"/>
          </p:cNvSpPr>
          <p:nvPr>
            <p:ph idx="1"/>
          </p:nvPr>
        </p:nvSpPr>
        <p:spPr>
          <a:xfrm>
            <a:off x="0" y="692696"/>
            <a:ext cx="9144000" cy="6165304"/>
          </a:xfrm>
        </p:spPr>
        <p:txBody>
          <a:bodyPr>
            <a:normAutofit fontScale="85000" lnSpcReduction="20000"/>
          </a:bodyPr>
          <a:lstStyle/>
          <a:p>
            <a:pPr>
              <a:buFont typeface="Wingdings" panose="05000000000000000000" pitchFamily="2" charset="2"/>
              <a:buChar char="ü"/>
            </a:pPr>
            <a:r>
              <a:rPr lang="fa-IR" sz="2000" b="1" dirty="0" smtClean="0">
                <a:solidFill>
                  <a:srgbClr val="FF0000"/>
                </a:solidFill>
              </a:rPr>
              <a:t>چراغ هشدار شارژ باطری</a:t>
            </a:r>
            <a:r>
              <a:rPr lang="en-US" sz="2000" b="1" dirty="0" smtClean="0">
                <a:solidFill>
                  <a:srgbClr val="FF0000"/>
                </a:solidFill>
              </a:rPr>
              <a:t> :</a:t>
            </a:r>
            <a:r>
              <a:rPr lang="en-US" sz="2000" b="1" dirty="0" smtClean="0"/>
              <a:t> </a:t>
            </a:r>
            <a:r>
              <a:rPr lang="fa-IR" sz="2000" dirty="0" smtClean="0"/>
              <a:t>هنگام كاركرد ماشين اين چراغ بايد خاموش باشد كه بيانگر آن است كه باتري ها در حال شارژ شدن مي باشند. چنانچه چراغ روشن شود بايد علت آن را بررسي واشکال را رفع نماييد، در غير اينصورت ممكن است باتري ها خراب شوند</a:t>
            </a:r>
          </a:p>
          <a:p>
            <a:pPr>
              <a:buFont typeface="Wingdings" panose="05000000000000000000" pitchFamily="2" charset="2"/>
              <a:buChar char="ü"/>
            </a:pPr>
            <a:endParaRPr lang="fa-IR" sz="2000" dirty="0"/>
          </a:p>
          <a:p>
            <a:pPr marL="0" indent="0">
              <a:buNone/>
            </a:pPr>
            <a:endParaRPr lang="fa-IR" sz="2000" dirty="0" smtClean="0"/>
          </a:p>
          <a:p>
            <a:pPr marL="0" indent="0">
              <a:buNone/>
            </a:pPr>
            <a:endParaRPr lang="fa-IR" sz="2000" dirty="0" smtClean="0"/>
          </a:p>
          <a:p>
            <a:pPr>
              <a:buFont typeface="Wingdings" panose="05000000000000000000" pitchFamily="2" charset="2"/>
              <a:buChar char="ü"/>
            </a:pPr>
            <a:r>
              <a:rPr lang="fa-IR" sz="2000" b="1" dirty="0" smtClean="0">
                <a:solidFill>
                  <a:srgbClr val="FF0000"/>
                </a:solidFill>
              </a:rPr>
              <a:t>چراغ</a:t>
            </a:r>
            <a:r>
              <a:rPr lang="en-US" sz="2000" dirty="0">
                <a:solidFill>
                  <a:srgbClr val="FF0000"/>
                </a:solidFill>
              </a:rPr>
              <a:t> </a:t>
            </a:r>
            <a:r>
              <a:rPr lang="fa-IR" sz="2000" b="1" dirty="0">
                <a:solidFill>
                  <a:srgbClr val="FF0000"/>
                </a:solidFill>
              </a:rPr>
              <a:t>هشدار</a:t>
            </a:r>
            <a:r>
              <a:rPr lang="en-US" sz="2000" dirty="0">
                <a:solidFill>
                  <a:srgbClr val="FF0000"/>
                </a:solidFill>
              </a:rPr>
              <a:t> </a:t>
            </a:r>
            <a:r>
              <a:rPr lang="fa-IR" sz="2000" b="1" dirty="0">
                <a:solidFill>
                  <a:srgbClr val="FF0000"/>
                </a:solidFill>
              </a:rPr>
              <a:t>حداقل</a:t>
            </a:r>
            <a:r>
              <a:rPr lang="en-US" sz="2000" dirty="0">
                <a:solidFill>
                  <a:srgbClr val="FF0000"/>
                </a:solidFill>
              </a:rPr>
              <a:t> </a:t>
            </a:r>
            <a:r>
              <a:rPr lang="fa-IR" sz="2000" b="1" dirty="0">
                <a:solidFill>
                  <a:srgbClr val="FF0000"/>
                </a:solidFill>
              </a:rPr>
              <a:t>فشار</a:t>
            </a:r>
            <a:r>
              <a:rPr lang="en-US" sz="2000" dirty="0">
                <a:solidFill>
                  <a:srgbClr val="FF0000"/>
                </a:solidFill>
              </a:rPr>
              <a:t> </a:t>
            </a:r>
            <a:r>
              <a:rPr lang="fa-IR" sz="2000" b="1" dirty="0">
                <a:solidFill>
                  <a:srgbClr val="FF0000"/>
                </a:solidFill>
              </a:rPr>
              <a:t>روغن</a:t>
            </a:r>
            <a:r>
              <a:rPr lang="en-US" sz="2000" dirty="0">
                <a:solidFill>
                  <a:srgbClr val="FF0000"/>
                </a:solidFill>
              </a:rPr>
              <a:t> </a:t>
            </a:r>
            <a:r>
              <a:rPr lang="fa-IR" sz="2000" b="1" dirty="0">
                <a:solidFill>
                  <a:srgbClr val="FF0000"/>
                </a:solidFill>
              </a:rPr>
              <a:t>موتور</a:t>
            </a:r>
            <a:r>
              <a:rPr lang="en-US" sz="2000" b="1" dirty="0">
                <a:solidFill>
                  <a:srgbClr val="FF0000"/>
                </a:solidFill>
              </a:rPr>
              <a:t>:</a:t>
            </a:r>
            <a:r>
              <a:rPr lang="en-US" sz="2000" dirty="0">
                <a:solidFill>
                  <a:srgbClr val="FF0000"/>
                </a:solidFill>
              </a:rPr>
              <a:t> </a:t>
            </a:r>
            <a:r>
              <a:rPr lang="fa-IR" sz="2000" dirty="0"/>
              <a:t>چنانچه فشار روغنكاري موتور بيش از حد كم شود اين چراغ روشن مي شود. چنانچه اين اتفاع رخ دهد موتور را سريعاً خاموش نموده و اشكال آن را بررسي و رفع </a:t>
            </a:r>
            <a:r>
              <a:rPr lang="fa-IR" sz="2000" dirty="0" smtClean="0"/>
              <a:t>نماييد</a:t>
            </a:r>
          </a:p>
          <a:p>
            <a:pPr>
              <a:buFont typeface="Wingdings" panose="05000000000000000000" pitchFamily="2" charset="2"/>
              <a:buChar char="ü"/>
            </a:pPr>
            <a:endParaRPr lang="fa-IR" sz="2000" dirty="0" smtClean="0"/>
          </a:p>
          <a:p>
            <a:pPr>
              <a:buFont typeface="Wingdings" panose="05000000000000000000" pitchFamily="2" charset="2"/>
              <a:buChar char="ü"/>
            </a:pPr>
            <a:endParaRPr lang="fa-IR" sz="2000" dirty="0"/>
          </a:p>
          <a:p>
            <a:pPr marL="0" indent="0">
              <a:buNone/>
            </a:pPr>
            <a:endParaRPr lang="fa-IR" sz="2000" dirty="0" smtClean="0"/>
          </a:p>
          <a:p>
            <a:pPr>
              <a:buFont typeface="Wingdings" panose="05000000000000000000" pitchFamily="2" charset="2"/>
              <a:buChar char="ü"/>
            </a:pPr>
            <a:r>
              <a:rPr lang="fa-IR" sz="2000" b="1" dirty="0" smtClean="0">
                <a:solidFill>
                  <a:srgbClr val="FF0000"/>
                </a:solidFill>
              </a:rPr>
              <a:t>چراغ</a:t>
            </a:r>
            <a:r>
              <a:rPr lang="en-US" sz="2000" dirty="0">
                <a:solidFill>
                  <a:srgbClr val="FF0000"/>
                </a:solidFill>
              </a:rPr>
              <a:t> </a:t>
            </a:r>
            <a:r>
              <a:rPr lang="fa-IR" sz="2000" b="1" dirty="0">
                <a:solidFill>
                  <a:srgbClr val="FF0000"/>
                </a:solidFill>
              </a:rPr>
              <a:t>هشدار</a:t>
            </a:r>
            <a:r>
              <a:rPr lang="en-US" sz="2000" dirty="0">
                <a:solidFill>
                  <a:srgbClr val="FF0000"/>
                </a:solidFill>
              </a:rPr>
              <a:t> </a:t>
            </a:r>
            <a:r>
              <a:rPr lang="fa-IR" sz="2000" b="1" dirty="0">
                <a:solidFill>
                  <a:srgbClr val="FF0000"/>
                </a:solidFill>
              </a:rPr>
              <a:t>حداقل</a:t>
            </a:r>
            <a:r>
              <a:rPr lang="en-US" sz="2000" dirty="0">
                <a:solidFill>
                  <a:srgbClr val="FF0000"/>
                </a:solidFill>
              </a:rPr>
              <a:t> </a:t>
            </a:r>
            <a:r>
              <a:rPr lang="fa-IR" sz="2000" b="1" dirty="0">
                <a:solidFill>
                  <a:srgbClr val="FF0000"/>
                </a:solidFill>
              </a:rPr>
              <a:t>فشار</a:t>
            </a:r>
            <a:r>
              <a:rPr lang="en-US" sz="2000" dirty="0">
                <a:solidFill>
                  <a:srgbClr val="FF0000"/>
                </a:solidFill>
              </a:rPr>
              <a:t> </a:t>
            </a:r>
            <a:r>
              <a:rPr lang="fa-IR" sz="2000" b="1" dirty="0">
                <a:solidFill>
                  <a:srgbClr val="FF0000"/>
                </a:solidFill>
              </a:rPr>
              <a:t>روغن</a:t>
            </a:r>
            <a:r>
              <a:rPr lang="en-US" sz="2000" dirty="0">
                <a:solidFill>
                  <a:srgbClr val="FF0000"/>
                </a:solidFill>
              </a:rPr>
              <a:t> </a:t>
            </a:r>
            <a:r>
              <a:rPr lang="fa-IR" sz="2000" b="1" dirty="0">
                <a:solidFill>
                  <a:srgbClr val="FF0000"/>
                </a:solidFill>
              </a:rPr>
              <a:t>گيربكس</a:t>
            </a:r>
            <a:r>
              <a:rPr lang="en-US" sz="2000" dirty="0">
                <a:solidFill>
                  <a:srgbClr val="FF0000"/>
                </a:solidFill>
              </a:rPr>
              <a:t> </a:t>
            </a:r>
            <a:r>
              <a:rPr lang="en-US" sz="2000" b="1" dirty="0">
                <a:solidFill>
                  <a:srgbClr val="FF0000"/>
                </a:solidFill>
              </a:rPr>
              <a:t>:</a:t>
            </a:r>
            <a:r>
              <a:rPr lang="en-US" sz="2000" b="1" dirty="0"/>
              <a:t> </a:t>
            </a:r>
            <a:r>
              <a:rPr lang="fa-IR" sz="2000" dirty="0"/>
              <a:t>چنانچه فشار روغن گيربكس بيش از حد كم شود اين چراغ روشن مي شود. اگرچنين اتفاقي رخ دهد، ماشين را متوقف كرده و سطح روغن گيربكس را بازديد كنيد يا دلايل ديگري را كه موجب بروز هشدار شده است بررسي كنيد. قبل از ادامه مجدد كار اشكال را بررسي و رفع عيب نماييد</a:t>
            </a:r>
            <a:r>
              <a:rPr lang="en-US" sz="2000" dirty="0" smtClean="0"/>
              <a:t>.</a:t>
            </a:r>
            <a:r>
              <a:rPr lang="en-US" sz="2000" dirty="0"/>
              <a:t>  </a:t>
            </a:r>
            <a:endParaRPr lang="fa-IR" sz="2000" dirty="0" smtClean="0"/>
          </a:p>
          <a:p>
            <a:pPr>
              <a:buFont typeface="Wingdings" panose="05000000000000000000" pitchFamily="2" charset="2"/>
              <a:buChar char="ü"/>
            </a:pPr>
            <a:endParaRPr lang="fa-IR" sz="2000" dirty="0" smtClean="0"/>
          </a:p>
          <a:p>
            <a:pPr>
              <a:buFont typeface="Wingdings" panose="05000000000000000000" pitchFamily="2" charset="2"/>
              <a:buChar char="ü"/>
            </a:pPr>
            <a:endParaRPr lang="fa-IR" sz="2000" dirty="0"/>
          </a:p>
          <a:p>
            <a:pPr>
              <a:buFont typeface="Wingdings" panose="05000000000000000000" pitchFamily="2" charset="2"/>
              <a:buChar char="ü"/>
            </a:pPr>
            <a:endParaRPr lang="en-US" sz="2000" dirty="0"/>
          </a:p>
          <a:p>
            <a:pPr>
              <a:buFont typeface="Wingdings" panose="05000000000000000000" pitchFamily="2" charset="2"/>
              <a:buChar char="ü"/>
            </a:pPr>
            <a:r>
              <a:rPr lang="fa-IR" sz="2000" b="1" dirty="0">
                <a:solidFill>
                  <a:srgbClr val="FF0000"/>
                </a:solidFill>
              </a:rPr>
              <a:t>چراغ</a:t>
            </a:r>
            <a:r>
              <a:rPr lang="en-US" sz="2000" dirty="0">
                <a:solidFill>
                  <a:srgbClr val="FF0000"/>
                </a:solidFill>
              </a:rPr>
              <a:t> </a:t>
            </a:r>
            <a:r>
              <a:rPr lang="fa-IR" sz="2000" b="1" dirty="0">
                <a:solidFill>
                  <a:srgbClr val="FF0000"/>
                </a:solidFill>
              </a:rPr>
              <a:t>هشدار</a:t>
            </a:r>
            <a:r>
              <a:rPr lang="en-US" sz="2000" dirty="0">
                <a:solidFill>
                  <a:srgbClr val="FF0000"/>
                </a:solidFill>
              </a:rPr>
              <a:t> </a:t>
            </a:r>
            <a:r>
              <a:rPr lang="fa-IR" sz="2000" b="1" dirty="0">
                <a:solidFill>
                  <a:srgbClr val="FF0000"/>
                </a:solidFill>
              </a:rPr>
              <a:t>حداقل</a:t>
            </a:r>
            <a:r>
              <a:rPr lang="en-US" sz="2000" dirty="0">
                <a:solidFill>
                  <a:srgbClr val="FF0000"/>
                </a:solidFill>
              </a:rPr>
              <a:t> </a:t>
            </a:r>
            <a:r>
              <a:rPr lang="fa-IR" sz="2000" b="1" dirty="0">
                <a:solidFill>
                  <a:srgbClr val="FF0000"/>
                </a:solidFill>
              </a:rPr>
              <a:t>فشار</a:t>
            </a:r>
            <a:r>
              <a:rPr lang="en-US" sz="2000" dirty="0">
                <a:solidFill>
                  <a:srgbClr val="FF0000"/>
                </a:solidFill>
              </a:rPr>
              <a:t> </a:t>
            </a:r>
            <a:r>
              <a:rPr lang="fa-IR" sz="2000" b="1" dirty="0">
                <a:solidFill>
                  <a:srgbClr val="FF0000"/>
                </a:solidFill>
              </a:rPr>
              <a:t>ترمز</a:t>
            </a:r>
            <a:r>
              <a:rPr lang="en-US" sz="2000" b="1" dirty="0">
                <a:solidFill>
                  <a:srgbClr val="FF0000"/>
                </a:solidFill>
              </a:rPr>
              <a:t> :</a:t>
            </a:r>
            <a:r>
              <a:rPr lang="en-US" sz="2000" dirty="0"/>
              <a:t> </a:t>
            </a:r>
            <a:r>
              <a:rPr lang="fa-IR" sz="2000" dirty="0"/>
              <a:t>چنانچه فشار ترمز بيش از حد كم شود يا يكي از مدارهاي ترمز عمل نكند اين چراغ روشن خواهد شد</a:t>
            </a:r>
            <a:r>
              <a:rPr lang="en-US" sz="2000" dirty="0" smtClean="0"/>
              <a:t>.</a:t>
            </a:r>
            <a:endParaRPr lang="fa-IR" sz="2000" dirty="0" smtClean="0"/>
          </a:p>
          <a:p>
            <a:pPr>
              <a:buFont typeface="Wingdings" panose="05000000000000000000" pitchFamily="2" charset="2"/>
              <a:buChar char="ü"/>
            </a:pPr>
            <a:endParaRPr lang="fa-IR" sz="2000" dirty="0"/>
          </a:p>
          <a:p>
            <a:pPr>
              <a:buFont typeface="Wingdings" panose="05000000000000000000" pitchFamily="2" charset="2"/>
              <a:buChar char="ü"/>
            </a:pPr>
            <a:endParaRPr lang="fa-IR" sz="2000" dirty="0" smtClean="0"/>
          </a:p>
          <a:p>
            <a:pPr marL="0" indent="0">
              <a:buNone/>
            </a:pPr>
            <a:endParaRPr lang="en-US" sz="2000" dirty="0"/>
          </a:p>
          <a:p>
            <a:pPr>
              <a:buFont typeface="Wingdings" panose="05000000000000000000" pitchFamily="2" charset="2"/>
              <a:buChar char="ü"/>
            </a:pPr>
            <a:r>
              <a:rPr lang="en-US" sz="2000" b="1" dirty="0"/>
              <a:t>*</a:t>
            </a:r>
            <a:r>
              <a:rPr lang="fa-IR" sz="2000" b="1" dirty="0">
                <a:solidFill>
                  <a:srgbClr val="FF0000"/>
                </a:solidFill>
              </a:rPr>
              <a:t>هشدار</a:t>
            </a:r>
            <a:r>
              <a:rPr lang="en-US" sz="2000" b="1" dirty="0">
                <a:solidFill>
                  <a:srgbClr val="FF0000"/>
                </a:solidFill>
              </a:rPr>
              <a:t>:</a:t>
            </a:r>
            <a:r>
              <a:rPr lang="en-US" sz="2000" dirty="0"/>
              <a:t> </a:t>
            </a:r>
            <a:r>
              <a:rPr lang="fa-IR" sz="2000" dirty="0"/>
              <a:t>تا هنگامي كه اشكال ماشين بررسي و رفع عيب نشده و چراغ كنترل مربوط خاموش نشود نبايد ماشين را حركت دهيد</a:t>
            </a:r>
            <a:r>
              <a:rPr lang="en-US" sz="2000" dirty="0"/>
              <a:t>.</a:t>
            </a:r>
          </a:p>
          <a:p>
            <a:endParaRPr lang="en-US" dirty="0" smtClean="0"/>
          </a:p>
          <a:p>
            <a:endParaRPr lang="en-US" dirty="0" smtClean="0"/>
          </a:p>
          <a:p>
            <a:endParaRPr lang="fa-IR" dirty="0" smtClean="0"/>
          </a:p>
          <a:p>
            <a:endParaRPr lang="fa-IR" dirty="0" smtClean="0"/>
          </a:p>
          <a:p>
            <a:endParaRPr lang="fa-IR" dirty="0"/>
          </a:p>
        </p:txBody>
      </p:sp>
      <p:pic>
        <p:nvPicPr>
          <p:cNvPr id="4" name="Picture 3" descr="2-1">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313802" y="2492896"/>
            <a:ext cx="765810" cy="744220"/>
          </a:xfrm>
          <a:prstGeom prst="rect">
            <a:avLst/>
          </a:prstGeom>
          <a:noFill/>
          <a:ln>
            <a:noFill/>
          </a:ln>
        </p:spPr>
      </p:pic>
      <p:pic>
        <p:nvPicPr>
          <p:cNvPr id="5" name="Picture 4" descr="3-1">
            <a:hlinkClick r:id="rId5"/>
          </p:cNvPr>
          <p:cNvPicPr/>
          <p:nvPr/>
        </p:nvPicPr>
        <p:blipFill>
          <a:blip r:embed="rId6">
            <a:extLst>
              <a:ext uri="{28A0092B-C50C-407E-A947-70E740481C1C}">
                <a14:useLocalDpi xmlns:a14="http://schemas.microsoft.com/office/drawing/2010/main" val="0"/>
              </a:ext>
            </a:extLst>
          </a:blip>
          <a:srcRect/>
          <a:stretch>
            <a:fillRect/>
          </a:stretch>
        </p:blipFill>
        <p:spPr bwMode="auto">
          <a:xfrm>
            <a:off x="315563" y="3948474"/>
            <a:ext cx="1031109" cy="792088"/>
          </a:xfrm>
          <a:prstGeom prst="rect">
            <a:avLst/>
          </a:prstGeom>
          <a:noFill/>
          <a:ln>
            <a:noFill/>
          </a:ln>
        </p:spPr>
      </p:pic>
      <p:pic>
        <p:nvPicPr>
          <p:cNvPr id="6" name="Picture 5" descr="4-1">
            <a:hlinkClick r:id="rId7"/>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3802" y="5157192"/>
            <a:ext cx="951136" cy="792088"/>
          </a:xfrm>
          <a:prstGeom prst="rect">
            <a:avLst/>
          </a:prstGeom>
          <a:noFill/>
          <a:ln>
            <a:noFill/>
          </a:ln>
        </p:spPr>
      </p:pic>
      <p:pic>
        <p:nvPicPr>
          <p:cNvPr id="7" name="Picture 6" descr="1-1">
            <a:hlinkClick r:id="rId9"/>
          </p:cNvPr>
          <p:cNvPicPr/>
          <p:nvPr/>
        </p:nvPicPr>
        <p:blipFill>
          <a:blip r:embed="rId10">
            <a:extLst>
              <a:ext uri="{28A0092B-C50C-407E-A947-70E740481C1C}">
                <a14:useLocalDpi xmlns:a14="http://schemas.microsoft.com/office/drawing/2010/main" val="0"/>
              </a:ext>
            </a:extLst>
          </a:blip>
          <a:srcRect/>
          <a:stretch>
            <a:fillRect/>
          </a:stretch>
        </p:blipFill>
        <p:spPr bwMode="auto">
          <a:xfrm>
            <a:off x="395536" y="1124744"/>
            <a:ext cx="1089846" cy="977928"/>
          </a:xfrm>
          <a:prstGeom prst="rect">
            <a:avLst/>
          </a:prstGeom>
          <a:noFill/>
          <a:ln>
            <a:noFill/>
          </a:ln>
        </p:spPr>
      </p:pic>
    </p:spTree>
    <p:extLst>
      <p:ext uri="{BB962C8B-B14F-4D97-AF65-F5344CB8AC3E}">
        <p14:creationId xmlns:p14="http://schemas.microsoft.com/office/powerpoint/2010/main" val="14801785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80728"/>
          </a:xfrm>
        </p:spPr>
        <p:txBody>
          <a:bodyPr/>
          <a:lstStyle/>
          <a:p>
            <a:r>
              <a:rPr lang="fa-IR" dirty="0" smtClean="0">
                <a:solidFill>
                  <a:srgbClr val="FF0000"/>
                </a:solidFill>
              </a:rPr>
              <a:t>نشان دهنده ها</a:t>
            </a:r>
            <a:endParaRPr lang="fa-IR" dirty="0">
              <a:solidFill>
                <a:srgbClr val="FF0000"/>
              </a:solidFill>
            </a:endParaRPr>
          </a:p>
        </p:txBody>
      </p:sp>
      <p:sp>
        <p:nvSpPr>
          <p:cNvPr id="3" name="Content Placeholder 2"/>
          <p:cNvSpPr>
            <a:spLocks noGrp="1"/>
          </p:cNvSpPr>
          <p:nvPr>
            <p:ph idx="1"/>
          </p:nvPr>
        </p:nvSpPr>
        <p:spPr>
          <a:xfrm>
            <a:off x="107504" y="764704"/>
            <a:ext cx="9036496" cy="6093296"/>
          </a:xfrm>
        </p:spPr>
        <p:txBody>
          <a:bodyPr>
            <a:normAutofit/>
          </a:bodyPr>
          <a:lstStyle/>
          <a:p>
            <a:pPr>
              <a:buFont typeface="Wingdings" panose="05000000000000000000" pitchFamily="2" charset="2"/>
              <a:buChar char="ü"/>
            </a:pPr>
            <a:r>
              <a:rPr lang="fa-IR" sz="2400" b="1" dirty="0">
                <a:solidFill>
                  <a:srgbClr val="FF0000"/>
                </a:solidFill>
              </a:rPr>
              <a:t>چراغهای</a:t>
            </a:r>
            <a:r>
              <a:rPr lang="en-US" sz="2400" dirty="0">
                <a:solidFill>
                  <a:srgbClr val="FF0000"/>
                </a:solidFill>
              </a:rPr>
              <a:t> </a:t>
            </a:r>
            <a:r>
              <a:rPr lang="fa-IR" sz="2400" b="1" dirty="0">
                <a:solidFill>
                  <a:srgbClr val="FF0000"/>
                </a:solidFill>
              </a:rPr>
              <a:t>كاری نورپایین</a:t>
            </a:r>
            <a:r>
              <a:rPr lang="en-US" sz="2400" b="1" dirty="0">
                <a:solidFill>
                  <a:srgbClr val="FF0000"/>
                </a:solidFill>
              </a:rPr>
              <a:t> :</a:t>
            </a:r>
            <a:r>
              <a:rPr lang="en-US" sz="2400" b="1" dirty="0"/>
              <a:t> </a:t>
            </a:r>
            <a:r>
              <a:rPr lang="fa-IR" sz="2400" dirty="0"/>
              <a:t>هنگامی كه چراغهای كاری نور پایین ماشين روشن شوند اين چراغ نيز روشن خواهد شد</a:t>
            </a:r>
            <a:r>
              <a:rPr lang="en-US" sz="2400" dirty="0" smtClean="0"/>
              <a:t>.</a:t>
            </a:r>
            <a:endParaRPr lang="fa-IR" sz="2400" dirty="0" smtClean="0"/>
          </a:p>
          <a:p>
            <a:pPr>
              <a:buFont typeface="Wingdings" panose="05000000000000000000" pitchFamily="2" charset="2"/>
              <a:buChar char="ü"/>
            </a:pPr>
            <a:endParaRPr lang="en-US" sz="2400" dirty="0"/>
          </a:p>
          <a:p>
            <a:pPr>
              <a:buFont typeface="Wingdings" panose="05000000000000000000" pitchFamily="2" charset="2"/>
              <a:buChar char="ü"/>
            </a:pPr>
            <a:r>
              <a:rPr lang="fa-IR" sz="2400" b="1" dirty="0">
                <a:solidFill>
                  <a:srgbClr val="FF0000"/>
                </a:solidFill>
              </a:rPr>
              <a:t>چراغ</a:t>
            </a:r>
            <a:r>
              <a:rPr lang="en-US" sz="2400" dirty="0">
                <a:solidFill>
                  <a:srgbClr val="FF0000"/>
                </a:solidFill>
              </a:rPr>
              <a:t> </a:t>
            </a:r>
            <a:r>
              <a:rPr lang="fa-IR" sz="2400" b="1" dirty="0">
                <a:solidFill>
                  <a:srgbClr val="FF0000"/>
                </a:solidFill>
              </a:rPr>
              <a:t>هشدار</a:t>
            </a:r>
            <a:r>
              <a:rPr lang="en-US" sz="2400" dirty="0">
                <a:solidFill>
                  <a:srgbClr val="FF0000"/>
                </a:solidFill>
              </a:rPr>
              <a:t> </a:t>
            </a:r>
            <a:r>
              <a:rPr lang="fa-IR" sz="2400" b="1" dirty="0">
                <a:solidFill>
                  <a:srgbClr val="FF0000"/>
                </a:solidFill>
              </a:rPr>
              <a:t>درگير</a:t>
            </a:r>
            <a:r>
              <a:rPr lang="en-US" sz="2400" dirty="0">
                <a:solidFill>
                  <a:srgbClr val="FF0000"/>
                </a:solidFill>
              </a:rPr>
              <a:t> </a:t>
            </a:r>
            <a:r>
              <a:rPr lang="fa-IR" sz="2400" b="1" dirty="0">
                <a:solidFill>
                  <a:srgbClr val="FF0000"/>
                </a:solidFill>
              </a:rPr>
              <a:t>بودن</a:t>
            </a:r>
            <a:r>
              <a:rPr lang="en-US" sz="2400" dirty="0">
                <a:solidFill>
                  <a:srgbClr val="FF0000"/>
                </a:solidFill>
              </a:rPr>
              <a:t> </a:t>
            </a:r>
            <a:r>
              <a:rPr lang="fa-IR" sz="2400" b="1" dirty="0">
                <a:solidFill>
                  <a:srgbClr val="FF0000"/>
                </a:solidFill>
              </a:rPr>
              <a:t>ترمز</a:t>
            </a:r>
            <a:r>
              <a:rPr lang="en-US" sz="2400" dirty="0">
                <a:solidFill>
                  <a:srgbClr val="FF0000"/>
                </a:solidFill>
              </a:rPr>
              <a:t> </a:t>
            </a:r>
            <a:r>
              <a:rPr lang="fa-IR" sz="2400" b="1" dirty="0">
                <a:solidFill>
                  <a:srgbClr val="FF0000"/>
                </a:solidFill>
              </a:rPr>
              <a:t>پاركينگ</a:t>
            </a:r>
            <a:r>
              <a:rPr lang="en-US" sz="2400" b="1" dirty="0">
                <a:solidFill>
                  <a:srgbClr val="FF0000"/>
                </a:solidFill>
              </a:rPr>
              <a:t> :</a:t>
            </a:r>
            <a:r>
              <a:rPr lang="en-US" sz="2400" b="1" dirty="0"/>
              <a:t> </a:t>
            </a:r>
            <a:r>
              <a:rPr lang="fa-IR" sz="2400" dirty="0"/>
              <a:t>هنگاميکه ترمز پاركينگ درگير شود اين چراغ روشن خواهد شد. قبل از شروع به حرکت با دستگاه با آزاد کردن ترمز پارکینگ از خاموش شدن این چراغ اطمینان حاصل کنید</a:t>
            </a:r>
            <a:r>
              <a:rPr lang="en-US" sz="2400" dirty="0" smtClean="0"/>
              <a:t>.</a:t>
            </a:r>
            <a:r>
              <a:rPr lang="en-US" sz="2400" dirty="0"/>
              <a:t>  </a:t>
            </a:r>
            <a:endParaRPr lang="fa-IR" sz="2400" dirty="0" smtClean="0"/>
          </a:p>
          <a:p>
            <a:pPr>
              <a:buFont typeface="Wingdings" panose="05000000000000000000" pitchFamily="2" charset="2"/>
              <a:buChar char="ü"/>
            </a:pPr>
            <a:endParaRPr lang="fa-IR" sz="2400" dirty="0"/>
          </a:p>
          <a:p>
            <a:pPr>
              <a:buFont typeface="Wingdings" panose="05000000000000000000" pitchFamily="2" charset="2"/>
              <a:buChar char="ü"/>
            </a:pPr>
            <a:endParaRPr lang="en-US" sz="2400" dirty="0"/>
          </a:p>
          <a:p>
            <a:pPr>
              <a:buFont typeface="Wingdings" panose="05000000000000000000" pitchFamily="2" charset="2"/>
              <a:buChar char="ü"/>
            </a:pPr>
            <a:r>
              <a:rPr lang="fa-IR" sz="2400" b="1" dirty="0">
                <a:solidFill>
                  <a:srgbClr val="FF0000"/>
                </a:solidFill>
              </a:rPr>
              <a:t>چراغ هشدار سيستم گرم كن موتور</a:t>
            </a:r>
            <a:r>
              <a:rPr lang="en-US" sz="2400" b="1" dirty="0">
                <a:solidFill>
                  <a:srgbClr val="FF0000"/>
                </a:solidFill>
              </a:rPr>
              <a:t> : </a:t>
            </a:r>
            <a:r>
              <a:rPr lang="fa-IR" sz="2400" dirty="0"/>
              <a:t>هنگامي كه كليد سيستم گرم كن موتور در وضعيت روشن قرار داده شود اين چراغ روشن خواهد شد . پس از</a:t>
            </a:r>
            <a:r>
              <a:rPr lang="en-US" sz="2400" dirty="0"/>
              <a:t> </a:t>
            </a:r>
            <a:r>
              <a:rPr lang="en-US" sz="2400" i="1" dirty="0"/>
              <a:t>10 </a:t>
            </a:r>
            <a:r>
              <a:rPr lang="fa-IR" sz="2400" i="1" dirty="0"/>
              <a:t>تا 50 ثانیه</a:t>
            </a:r>
            <a:r>
              <a:rPr lang="en-US" sz="2400" i="1" dirty="0"/>
              <a:t> </a:t>
            </a:r>
            <a:r>
              <a:rPr lang="fa-IR" sz="2400" dirty="0"/>
              <a:t>گرم كن موتور بصورت اتوماتيك قطع شده و اين چراغ بايد خاموش شود</a:t>
            </a:r>
            <a:r>
              <a:rPr lang="en-US" sz="2400" dirty="0" smtClean="0"/>
              <a:t>.</a:t>
            </a:r>
            <a:endParaRPr lang="fa-IR" sz="2400" dirty="0" smtClean="0"/>
          </a:p>
          <a:p>
            <a:pPr marL="0" indent="0">
              <a:buNone/>
            </a:pPr>
            <a:endParaRPr lang="en-US" sz="2800" dirty="0"/>
          </a:p>
          <a:p>
            <a:endParaRPr lang="en-US" dirty="0" smtClean="0"/>
          </a:p>
          <a:p>
            <a:endParaRPr lang="en-US" dirty="0"/>
          </a:p>
          <a:p>
            <a:endParaRPr lang="fa-IR" dirty="0"/>
          </a:p>
        </p:txBody>
      </p:sp>
      <p:pic>
        <p:nvPicPr>
          <p:cNvPr id="4" name="Picture 3" descr="5-1">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600468" y="1209006"/>
            <a:ext cx="907111" cy="936105"/>
          </a:xfrm>
          <a:prstGeom prst="rect">
            <a:avLst/>
          </a:prstGeom>
          <a:noFill/>
          <a:ln>
            <a:noFill/>
          </a:ln>
        </p:spPr>
      </p:pic>
      <p:pic>
        <p:nvPicPr>
          <p:cNvPr id="5" name="Picture 4" descr="6-1">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424529" y="2996951"/>
            <a:ext cx="1051127" cy="936105"/>
          </a:xfrm>
          <a:prstGeom prst="rect">
            <a:avLst/>
          </a:prstGeom>
          <a:noFill/>
          <a:ln>
            <a:noFill/>
          </a:ln>
        </p:spPr>
      </p:pic>
      <p:pic>
        <p:nvPicPr>
          <p:cNvPr id="6" name="Picture 5" descr="13-1">
            <a:hlinkClick r:id="rId6"/>
          </p:cNvPr>
          <p:cNvPicPr/>
          <p:nvPr/>
        </p:nvPicPr>
        <p:blipFill>
          <a:blip r:embed="rId7">
            <a:extLst>
              <a:ext uri="{28A0092B-C50C-407E-A947-70E740481C1C}">
                <a14:useLocalDpi xmlns:a14="http://schemas.microsoft.com/office/drawing/2010/main" val="0"/>
              </a:ext>
            </a:extLst>
          </a:blip>
          <a:srcRect/>
          <a:stretch>
            <a:fillRect/>
          </a:stretch>
        </p:blipFill>
        <p:spPr bwMode="auto">
          <a:xfrm>
            <a:off x="326673" y="5264319"/>
            <a:ext cx="1152128" cy="1052736"/>
          </a:xfrm>
          <a:prstGeom prst="rect">
            <a:avLst/>
          </a:prstGeom>
          <a:noFill/>
          <a:ln>
            <a:noFill/>
          </a:ln>
        </p:spPr>
      </p:pic>
    </p:spTree>
    <p:extLst>
      <p:ext uri="{BB962C8B-B14F-4D97-AF65-F5344CB8AC3E}">
        <p14:creationId xmlns:p14="http://schemas.microsoft.com/office/powerpoint/2010/main" val="14877605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p:spPr>
        <p:txBody>
          <a:bodyPr/>
          <a:lstStyle/>
          <a:p>
            <a:r>
              <a:rPr lang="fa-IR" dirty="0" smtClean="0">
                <a:solidFill>
                  <a:srgbClr val="FF0000"/>
                </a:solidFill>
              </a:rPr>
              <a:t>نشان دهنده ها</a:t>
            </a:r>
            <a:endParaRPr lang="fa-IR" dirty="0">
              <a:solidFill>
                <a:srgbClr val="FF0000"/>
              </a:solidFill>
            </a:endParaRPr>
          </a:p>
        </p:txBody>
      </p:sp>
      <p:sp>
        <p:nvSpPr>
          <p:cNvPr id="3" name="Content Placeholder 2"/>
          <p:cNvSpPr>
            <a:spLocks noGrp="1"/>
          </p:cNvSpPr>
          <p:nvPr>
            <p:ph idx="1"/>
          </p:nvPr>
        </p:nvSpPr>
        <p:spPr>
          <a:xfrm>
            <a:off x="0" y="764704"/>
            <a:ext cx="9144000" cy="6093296"/>
          </a:xfrm>
        </p:spPr>
        <p:txBody>
          <a:bodyPr>
            <a:normAutofit/>
          </a:bodyPr>
          <a:lstStyle/>
          <a:p>
            <a:pPr>
              <a:buFont typeface="Wingdings" panose="05000000000000000000" pitchFamily="2" charset="2"/>
              <a:buChar char="ü"/>
            </a:pPr>
            <a:r>
              <a:rPr lang="fa-IR" sz="2400" b="1" dirty="0">
                <a:solidFill>
                  <a:srgbClr val="FF0000"/>
                </a:solidFill>
              </a:rPr>
              <a:t>چراغ هشدار قفل كن ديفرانسيل</a:t>
            </a:r>
            <a:r>
              <a:rPr lang="en-US" sz="2400" b="1" dirty="0">
                <a:solidFill>
                  <a:srgbClr val="FF0000"/>
                </a:solidFill>
              </a:rPr>
              <a:t>: </a:t>
            </a:r>
            <a:r>
              <a:rPr lang="fa-IR" sz="2400" dirty="0"/>
              <a:t>اين چراغ با فشار دادن كليد فشاري قفل كن ديفرانسيل روشن خواهد شد و هدف از آن قفل شدن هر دو چرخ جهت عبور از قسمت های لغزنده می باشد. باید توجه داشت که با درگیر بودن این قفل اپراتور باید فقط مستقیم به سمت جلو یا عقب حرکت کند و پس از عبور از ناحیه لغزنده باید حتما قفل را آزاد کرده و دقت کند که این چراغ خاموش شده باشد و از فرمانگیری هنگامیکه این قفل درگیر است اجتناب کند</a:t>
            </a:r>
            <a:r>
              <a:rPr lang="en-US" sz="2400" dirty="0" smtClean="0"/>
              <a:t>.</a:t>
            </a:r>
            <a:r>
              <a:rPr lang="fa-IR" sz="2400" b="1" dirty="0"/>
              <a:t> </a:t>
            </a:r>
            <a:endParaRPr lang="fa-IR" sz="2400" b="1" dirty="0" smtClean="0"/>
          </a:p>
          <a:p>
            <a:pPr>
              <a:buFont typeface="Wingdings" panose="05000000000000000000" pitchFamily="2" charset="2"/>
              <a:buChar char="ü"/>
            </a:pPr>
            <a:endParaRPr lang="fa-IR" sz="2400" b="1" dirty="0"/>
          </a:p>
          <a:p>
            <a:pPr marL="0" indent="0">
              <a:buNone/>
            </a:pPr>
            <a:endParaRPr lang="fa-IR" sz="2400" b="1" dirty="0" smtClean="0"/>
          </a:p>
          <a:p>
            <a:pPr>
              <a:buFont typeface="Wingdings" panose="05000000000000000000" pitchFamily="2" charset="2"/>
              <a:buChar char="ü"/>
            </a:pPr>
            <a:r>
              <a:rPr lang="fa-IR" sz="2400" b="1" dirty="0" smtClean="0">
                <a:solidFill>
                  <a:srgbClr val="FF0000"/>
                </a:solidFill>
              </a:rPr>
              <a:t>درجه</a:t>
            </a:r>
            <a:r>
              <a:rPr lang="en-US" sz="2400" dirty="0">
                <a:solidFill>
                  <a:srgbClr val="FF0000"/>
                </a:solidFill>
              </a:rPr>
              <a:t> </a:t>
            </a:r>
            <a:r>
              <a:rPr lang="fa-IR" sz="2400" b="1" dirty="0">
                <a:solidFill>
                  <a:srgbClr val="FF0000"/>
                </a:solidFill>
              </a:rPr>
              <a:t>نشانگر</a:t>
            </a:r>
            <a:r>
              <a:rPr lang="en-US" sz="2400" dirty="0">
                <a:solidFill>
                  <a:srgbClr val="FF0000"/>
                </a:solidFill>
              </a:rPr>
              <a:t> </a:t>
            </a:r>
            <a:r>
              <a:rPr lang="fa-IR" sz="2400" b="1" dirty="0">
                <a:solidFill>
                  <a:srgbClr val="FF0000"/>
                </a:solidFill>
              </a:rPr>
              <a:t>ميزان</a:t>
            </a:r>
            <a:r>
              <a:rPr lang="en-US" sz="2400" dirty="0">
                <a:solidFill>
                  <a:srgbClr val="FF0000"/>
                </a:solidFill>
              </a:rPr>
              <a:t> </a:t>
            </a:r>
            <a:r>
              <a:rPr lang="fa-IR" sz="2400" b="1" dirty="0">
                <a:solidFill>
                  <a:srgbClr val="FF0000"/>
                </a:solidFill>
              </a:rPr>
              <a:t>سوخت</a:t>
            </a:r>
            <a:r>
              <a:rPr lang="en-US" sz="2400" b="1" dirty="0">
                <a:solidFill>
                  <a:srgbClr val="FF0000"/>
                </a:solidFill>
              </a:rPr>
              <a:t> :</a:t>
            </a:r>
            <a:r>
              <a:rPr lang="en-US" sz="2400" b="1" dirty="0"/>
              <a:t> </a:t>
            </a:r>
            <a:r>
              <a:rPr lang="fa-IR" sz="2400" dirty="0"/>
              <a:t>اين درجه ميزان سطح سوخت داخل تانك سوخت را نشان ميدهد. اگر نشانگر آن به سمت پايين حركت كرده و وارد محدوده قرمز رنگ شود و چراغ هشداري كه در کنار اين درجه قرار گرفته روشن می گردد، در این زمان براي جلوگيري از ورود هوا به داخل سيستم سوخت بايد ماشين را سوخت گيري كنيد</a:t>
            </a:r>
            <a:r>
              <a:rPr lang="en-US" sz="2400" dirty="0"/>
              <a:t>.</a:t>
            </a:r>
          </a:p>
          <a:p>
            <a:endParaRPr lang="en-US" dirty="0"/>
          </a:p>
          <a:p>
            <a:endParaRPr lang="fa-IR" dirty="0"/>
          </a:p>
        </p:txBody>
      </p:sp>
      <p:pic>
        <p:nvPicPr>
          <p:cNvPr id="4" name="Picture 3" descr="15-1">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395535" y="5342473"/>
            <a:ext cx="1414145" cy="1573530"/>
          </a:xfrm>
          <a:prstGeom prst="rect">
            <a:avLst/>
          </a:prstGeom>
          <a:noFill/>
          <a:ln>
            <a:noFill/>
          </a:ln>
        </p:spPr>
      </p:pic>
      <p:pic>
        <p:nvPicPr>
          <p:cNvPr id="5" name="Picture 4" descr="20-1">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611561" y="2780927"/>
            <a:ext cx="1198120" cy="1224137"/>
          </a:xfrm>
          <a:prstGeom prst="rect">
            <a:avLst/>
          </a:prstGeom>
          <a:noFill/>
          <a:ln>
            <a:noFill/>
          </a:ln>
        </p:spPr>
      </p:pic>
    </p:spTree>
    <p:extLst>
      <p:ext uri="{BB962C8B-B14F-4D97-AF65-F5344CB8AC3E}">
        <p14:creationId xmlns:p14="http://schemas.microsoft.com/office/powerpoint/2010/main" val="3359071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dirty="0">
                <a:hlinkClick r:id="rId2"/>
              </a:rPr>
              <a:t>نشان دهنده درجه بنزین بی متالی</a:t>
            </a:r>
            <a:r>
              <a:rPr lang="en-US" dirty="0"/>
              <a:t/>
            </a:r>
            <a:br>
              <a:rPr lang="en-US" dirty="0"/>
            </a:br>
            <a:endParaRPr lang="fa-IR" dirty="0"/>
          </a:p>
        </p:txBody>
      </p:sp>
      <p:sp>
        <p:nvSpPr>
          <p:cNvPr id="3" name="Content Placeholder 2"/>
          <p:cNvSpPr>
            <a:spLocks noGrp="1"/>
          </p:cNvSpPr>
          <p:nvPr>
            <p:ph idx="1"/>
          </p:nvPr>
        </p:nvSpPr>
        <p:spPr>
          <a:xfrm>
            <a:off x="0" y="908720"/>
            <a:ext cx="9144000" cy="5949280"/>
          </a:xfrm>
        </p:spPr>
        <p:txBody>
          <a:bodyPr>
            <a:normAutofit/>
          </a:bodyPr>
          <a:lstStyle/>
          <a:p>
            <a:pPr algn="r">
              <a:buFont typeface="Wingdings" panose="05000000000000000000" pitchFamily="2" charset="2"/>
              <a:buChar char="ü"/>
            </a:pPr>
            <a:r>
              <a:rPr lang="fa-IR" sz="2800" dirty="0"/>
              <a:t>مکانیزم  ساختمان سوخت نمای بیمتالی مانند نشان دهنده درجه </a:t>
            </a:r>
            <a:r>
              <a:rPr lang="fa-IR" sz="2800" dirty="0" smtClean="0"/>
              <a:t>آب </a:t>
            </a:r>
            <a:r>
              <a:rPr lang="fa-IR" sz="2800" dirty="0"/>
              <a:t>بی متالی است که در ان از تیغه بی متالی و سیم پیچ حرارتی استفاده میشود . درحالتهای پر و خالی بودن باک ، مقدار مقاومت باک تغییر میکند و بر حسب مقدار جریان مصرفی  و حرارت ایجاد شده در سیم پیچ حرارتی، تیغه بی متالی تغییر طول میدهد و عقربه نشان دهنده در </a:t>
            </a:r>
            <a:r>
              <a:rPr lang="fa-IR" sz="2800" dirty="0" smtClean="0"/>
              <a:t>فاصله</a:t>
            </a:r>
            <a:r>
              <a:rPr lang="fa-IR" sz="2800" dirty="0"/>
              <a:t>(</a:t>
            </a:r>
            <a:r>
              <a:rPr lang="en-US" sz="2800" dirty="0" smtClean="0"/>
              <a:t> E </a:t>
            </a:r>
            <a:r>
              <a:rPr lang="fa-IR" sz="2800" dirty="0"/>
              <a:t>خالی بودن </a:t>
            </a:r>
            <a:r>
              <a:rPr lang="fa-IR" sz="2800" dirty="0" smtClean="0"/>
              <a:t>باک </a:t>
            </a:r>
            <a:r>
              <a:rPr lang="fa-IR" sz="2800" dirty="0"/>
              <a:t> و</a:t>
            </a:r>
            <a:r>
              <a:rPr lang="en-US" sz="2800" dirty="0"/>
              <a:t> </a:t>
            </a:r>
            <a:r>
              <a:rPr lang="en-US" sz="2800" dirty="0" smtClean="0"/>
              <a:t>F </a:t>
            </a:r>
            <a:r>
              <a:rPr lang="fa-IR" sz="2800" dirty="0"/>
              <a:t>پربودن باک) مقدار حجم سوخت اندازه گیری شده ی داخل باک را نشان میدهد</a:t>
            </a:r>
          </a:p>
        </p:txBody>
      </p:sp>
      <p:pic>
        <p:nvPicPr>
          <p:cNvPr id="4" name="Picture 3" descr="http://bayanbox.ir/preview/5752870556199253801/PicsArt-1438351346034.jpg">
            <a:hlinkClick r:id="rId3" tgtFrame="&quot;_blank&quo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3645024"/>
            <a:ext cx="5364088" cy="3212976"/>
          </a:xfrm>
          <a:prstGeom prst="rect">
            <a:avLst/>
          </a:prstGeom>
          <a:noFill/>
          <a:ln>
            <a:noFill/>
          </a:ln>
        </p:spPr>
      </p:pic>
      <p:pic>
        <p:nvPicPr>
          <p:cNvPr id="5" name="Content Placeholder 3" descr="http://bayanbox.ir/preview/1592715253089872227/PicsArt-1438351302374.jpg">
            <a:hlinkClick r:id="rId5" tgtFrame="&quot;_blank&quot;"/>
          </p:cNvPr>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5796136" y="4077072"/>
            <a:ext cx="3143250" cy="2722252"/>
          </a:xfrm>
          <a:prstGeom prst="rect">
            <a:avLst/>
          </a:prstGeom>
          <a:noFill/>
          <a:ln>
            <a:noFill/>
          </a:ln>
        </p:spPr>
      </p:pic>
    </p:spTree>
    <p:extLst>
      <p:ext uri="{BB962C8B-B14F-4D97-AF65-F5344CB8AC3E}">
        <p14:creationId xmlns:p14="http://schemas.microsoft.com/office/powerpoint/2010/main" val="790233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dirty="0">
                <a:hlinkClick r:id="rId2"/>
              </a:rPr>
              <a:t>نشان دهنده درجه اب بی متالی</a:t>
            </a:r>
            <a:r>
              <a:rPr lang="en-US" dirty="0"/>
              <a:t/>
            </a:r>
            <a:br>
              <a:rPr lang="en-US" dirty="0"/>
            </a:br>
            <a:endParaRPr lang="fa-IR" dirty="0"/>
          </a:p>
        </p:txBody>
      </p:sp>
      <p:sp>
        <p:nvSpPr>
          <p:cNvPr id="3" name="Content Placeholder 2"/>
          <p:cNvSpPr>
            <a:spLocks noGrp="1"/>
          </p:cNvSpPr>
          <p:nvPr>
            <p:ph idx="1"/>
          </p:nvPr>
        </p:nvSpPr>
        <p:spPr>
          <a:xfrm>
            <a:off x="0" y="908720"/>
            <a:ext cx="9138208" cy="5949280"/>
          </a:xfrm>
        </p:spPr>
        <p:txBody>
          <a:bodyPr>
            <a:normAutofit/>
          </a:bodyPr>
          <a:lstStyle/>
          <a:p>
            <a:pPr>
              <a:buFont typeface="Wingdings" panose="05000000000000000000" pitchFamily="2" charset="2"/>
              <a:buChar char="ü"/>
            </a:pPr>
            <a:r>
              <a:rPr lang="fa-IR" sz="2000" dirty="0"/>
              <a:t>در ساختمان این نوع درجه </a:t>
            </a:r>
            <a:r>
              <a:rPr lang="fa-IR" sz="2000" dirty="0" smtClean="0"/>
              <a:t>آب،از </a:t>
            </a:r>
            <a:r>
              <a:rPr lang="fa-IR" sz="2000" dirty="0"/>
              <a:t>تیغه ی( نوار) بی متالی استفاده شده که در برابر حرارت حساس است و تغییر طول میدهد.سیم پیچ حرارتی نصب شده روی تیغه، تغییرات دمای لازم را برحسب مقدار جریان الکتریکی مصرفی ایجاد میکند</a:t>
            </a:r>
            <a:r>
              <a:rPr lang="en-US" sz="2000" dirty="0"/>
              <a:t>.</a:t>
            </a:r>
          </a:p>
          <a:p>
            <a:pPr>
              <a:buFont typeface="Wingdings" panose="05000000000000000000" pitchFamily="2" charset="2"/>
              <a:buChar char="ü"/>
            </a:pPr>
            <a:r>
              <a:rPr lang="fa-IR" sz="2000" dirty="0"/>
              <a:t>درحالت سرد بودن </a:t>
            </a:r>
            <a:r>
              <a:rPr lang="fa-IR" sz="2000" dirty="0" smtClean="0"/>
              <a:t>آب </a:t>
            </a:r>
            <a:r>
              <a:rPr lang="fa-IR" sz="2000" dirty="0"/>
              <a:t>موتور،به سبب مقاومت الکتریکی شمع </a:t>
            </a:r>
            <a:r>
              <a:rPr lang="fa-IR" sz="2000" dirty="0" smtClean="0"/>
              <a:t>آب</a:t>
            </a:r>
            <a:r>
              <a:rPr lang="fa-IR" sz="2000" dirty="0"/>
              <a:t>، جریان بسیار کمی از سیم پیچ حرارتی عبور میکند و تغییر طول تیغه ی بی متال در حدی است که عقربه نشان دهنده، روی </a:t>
            </a:r>
            <a:r>
              <a:rPr lang="en-US" sz="2000" dirty="0"/>
              <a:t>C </a:t>
            </a:r>
            <a:r>
              <a:rPr lang="en-US" sz="2000" dirty="0" smtClean="0"/>
              <a:t>) </a:t>
            </a:r>
            <a:r>
              <a:rPr lang="fa-IR" sz="2000" dirty="0"/>
              <a:t>سرد بودن اب ) قرار گیرد</a:t>
            </a:r>
            <a:r>
              <a:rPr lang="en-US" sz="2000" dirty="0"/>
              <a:t> .</a:t>
            </a:r>
          </a:p>
          <a:p>
            <a:pPr>
              <a:buFont typeface="Wingdings" panose="05000000000000000000" pitchFamily="2" charset="2"/>
              <a:buChar char="ü"/>
            </a:pPr>
            <a:r>
              <a:rPr lang="fa-IR" sz="2000" dirty="0"/>
              <a:t>افزایش گرمای </a:t>
            </a:r>
            <a:r>
              <a:rPr lang="fa-IR" sz="2000" dirty="0" smtClean="0"/>
              <a:t>آب </a:t>
            </a:r>
            <a:r>
              <a:rPr lang="fa-IR" sz="2000" dirty="0"/>
              <a:t>موتور  باعث کاهش مقاومت الکتریکی در شمع </a:t>
            </a:r>
            <a:r>
              <a:rPr lang="fa-IR" sz="2000" dirty="0" smtClean="0"/>
              <a:t>آب</a:t>
            </a:r>
            <a:r>
              <a:rPr lang="fa-IR" sz="2000" dirty="0"/>
              <a:t>( واحد روی موتور) میشود و متناسب با </a:t>
            </a:r>
            <a:r>
              <a:rPr lang="fa-IR" sz="2000" dirty="0" smtClean="0"/>
              <a:t>آن </a:t>
            </a:r>
            <a:r>
              <a:rPr lang="fa-IR" sz="2000" dirty="0"/>
              <a:t>جریان مصرفی دستگاه افزایش میابد. عبور  جریان الکتریکی از سیم پیچ تیغه ی بی متال باعث گرم شدن تیغه بی متال و در نتیجه افزایش طول ان میشود</a:t>
            </a:r>
            <a:r>
              <a:rPr lang="en-US" sz="2000" dirty="0"/>
              <a:t> .</a:t>
            </a:r>
          </a:p>
          <a:p>
            <a:pPr>
              <a:buFont typeface="Wingdings" panose="05000000000000000000" pitchFamily="2" charset="2"/>
              <a:buChar char="ü"/>
            </a:pPr>
            <a:r>
              <a:rPr lang="fa-IR" sz="2000" dirty="0"/>
              <a:t>افزایش طول تیغه باعث تغییر موقعیت عقربه دستگاه میشود و عقربه به سمت</a:t>
            </a:r>
            <a:r>
              <a:rPr lang="en-US" sz="2000" dirty="0"/>
              <a:t> H </a:t>
            </a:r>
            <a:r>
              <a:rPr lang="en-US" sz="2000" dirty="0" smtClean="0"/>
              <a:t>) </a:t>
            </a:r>
            <a:r>
              <a:rPr lang="fa-IR" sz="2000" dirty="0"/>
              <a:t>گرم شدن اب ) حرکت میکند</a:t>
            </a:r>
          </a:p>
        </p:txBody>
      </p:sp>
      <p:pic>
        <p:nvPicPr>
          <p:cNvPr id="5" name="Picture 4" descr="http://bayanbox.ir/preview/794076047234834269/PicsArt-1437725651013.jpg">
            <a:hlinkClick r:id="rId3" tgtFrame="&quot;_blank&quo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4293096"/>
            <a:ext cx="4427984" cy="2564904"/>
          </a:xfrm>
          <a:prstGeom prst="rect">
            <a:avLst/>
          </a:prstGeom>
          <a:noFill/>
          <a:ln>
            <a:noFill/>
          </a:ln>
        </p:spPr>
      </p:pic>
    </p:spTree>
    <p:extLst>
      <p:ext uri="{BB962C8B-B14F-4D97-AF65-F5344CB8AC3E}">
        <p14:creationId xmlns:p14="http://schemas.microsoft.com/office/powerpoint/2010/main" val="22172005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80728"/>
          </a:xfrm>
        </p:spPr>
        <p:txBody>
          <a:bodyPr>
            <a:normAutofit/>
          </a:bodyPr>
          <a:lstStyle/>
          <a:p>
            <a:r>
              <a:rPr lang="fa-IR" dirty="0" smtClean="0"/>
              <a:t>منابع</a:t>
            </a:r>
            <a:endParaRPr lang="fa-IR" dirty="0"/>
          </a:p>
        </p:txBody>
      </p:sp>
      <p:sp>
        <p:nvSpPr>
          <p:cNvPr id="3" name="Content Placeholder 2"/>
          <p:cNvSpPr>
            <a:spLocks noGrp="1"/>
          </p:cNvSpPr>
          <p:nvPr>
            <p:ph idx="1"/>
          </p:nvPr>
        </p:nvSpPr>
        <p:spPr>
          <a:xfrm>
            <a:off x="0" y="980728"/>
            <a:ext cx="9144000" cy="5877272"/>
          </a:xfrm>
        </p:spPr>
        <p:txBody>
          <a:bodyPr>
            <a:normAutofit fontScale="92500" lnSpcReduction="10000"/>
          </a:bodyPr>
          <a:lstStyle/>
          <a:p>
            <a:r>
              <a:rPr lang="fa-IR" dirty="0" smtClean="0"/>
              <a:t>اصول </a:t>
            </a:r>
            <a:r>
              <a:rPr lang="fa-IR" dirty="0"/>
              <a:t>الکترونیک، مولف: مهندس خرازی، ناشردیباگران ،</a:t>
            </a:r>
            <a:endParaRPr lang="en-US" dirty="0"/>
          </a:p>
          <a:p>
            <a:r>
              <a:rPr lang="fa-IR" dirty="0"/>
              <a:t>سال 1387</a:t>
            </a:r>
            <a:endParaRPr lang="en-US" dirty="0"/>
          </a:p>
          <a:p>
            <a:r>
              <a:rPr lang="fa-IR" dirty="0"/>
              <a:t>الکترونیک عمومی، مولف: مهندس خلج ونظریان،ناشر:آموزش و پرورش، سال 1365</a:t>
            </a:r>
            <a:endParaRPr lang="en-US" dirty="0"/>
          </a:p>
          <a:p>
            <a:r>
              <a:rPr lang="fa-IR" dirty="0"/>
              <a:t>الکترونیک صنعتی، مولف: سریل لندر، مترجم مهندس معتمدی، ناشر:خراسان سال 1393</a:t>
            </a:r>
            <a:endParaRPr lang="en-US" dirty="0"/>
          </a:p>
          <a:p>
            <a:r>
              <a:rPr lang="fa-IR" dirty="0"/>
              <a:t>قطعات ومدارات الکترونیکی، مولف نشلسکی، مترجم سپید نام ناشر:خراسان 1386</a:t>
            </a:r>
            <a:endParaRPr lang="en-US" dirty="0"/>
          </a:p>
          <a:p>
            <a:r>
              <a:rPr lang="fa-IR" dirty="0"/>
              <a:t>انواع سنسورها وعملگرها درخودرو، مولف: بهمن محمد حسین رحمتی، ناشر: پالارقلم،  سال1394</a:t>
            </a:r>
            <a:endParaRPr lang="en-US" dirty="0"/>
          </a:p>
          <a:p>
            <a:r>
              <a:rPr lang="fa-IR" dirty="0"/>
              <a:t>نقشه های الکترونیکی تراکتور، ماشینهای کشاورزی، لودر- </a:t>
            </a:r>
            <a:endParaRPr lang="en-US" dirty="0"/>
          </a:p>
          <a:p>
            <a:r>
              <a:rPr lang="fa-IR" dirty="0"/>
              <a:t>ناشر: شرکت سازنده</a:t>
            </a:r>
            <a:endParaRPr lang="en-US" dirty="0"/>
          </a:p>
          <a:p>
            <a:endParaRPr lang="fa-IR" dirty="0"/>
          </a:p>
        </p:txBody>
      </p:sp>
    </p:spTree>
    <p:extLst>
      <p:ext uri="{BB962C8B-B14F-4D97-AF65-F5344CB8AC3E}">
        <p14:creationId xmlns:p14="http://schemas.microsoft.com/office/powerpoint/2010/main" val="38093874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68760"/>
          </a:xfrm>
        </p:spPr>
        <p:txBody>
          <a:bodyPr>
            <a:normAutofit fontScale="90000"/>
          </a:bodyPr>
          <a:lstStyle/>
          <a:p>
            <a:pPr algn="r"/>
            <a:r>
              <a:rPr lang="fa-IR" b="1" dirty="0">
                <a:solidFill>
                  <a:srgbClr val="FF0000"/>
                </a:solidFill>
              </a:rPr>
              <a:t>انواع سنسورها خودرو ساختار و عملکرد سنسور ها</a:t>
            </a:r>
            <a:endParaRPr lang="fa-IR" dirty="0"/>
          </a:p>
        </p:txBody>
      </p:sp>
      <p:sp>
        <p:nvSpPr>
          <p:cNvPr id="3" name="Content Placeholder 2"/>
          <p:cNvSpPr>
            <a:spLocks noGrp="1"/>
          </p:cNvSpPr>
          <p:nvPr>
            <p:ph idx="1"/>
          </p:nvPr>
        </p:nvSpPr>
        <p:spPr>
          <a:xfrm>
            <a:off x="0" y="980728"/>
            <a:ext cx="9144000" cy="5877272"/>
          </a:xfrm>
        </p:spPr>
        <p:txBody>
          <a:bodyPr>
            <a:normAutofit/>
          </a:bodyPr>
          <a:lstStyle/>
          <a:p>
            <a:r>
              <a:rPr lang="fa-IR" sz="2400" b="1" dirty="0">
                <a:solidFill>
                  <a:srgbClr val="0070C0"/>
                </a:solidFill>
              </a:rPr>
              <a:t>از جمله سنسورهای مهم عبارتند از</a:t>
            </a:r>
            <a:r>
              <a:rPr lang="en-US" sz="2400" b="1" dirty="0"/>
              <a:t>:</a:t>
            </a:r>
            <a:endParaRPr lang="en-US" sz="2400" dirty="0"/>
          </a:p>
          <a:p>
            <a:endParaRPr lang="fa-IR" sz="2400" b="1" dirty="0" smtClean="0"/>
          </a:p>
          <a:p>
            <a:pPr marL="0" indent="0">
              <a:buNone/>
            </a:pPr>
            <a:r>
              <a:rPr lang="fa-IR" sz="2400" b="1" dirty="0"/>
              <a:t> </a:t>
            </a:r>
            <a:r>
              <a:rPr lang="fa-IR" sz="2400" b="1" dirty="0" smtClean="0"/>
              <a:t>سنسور </a:t>
            </a:r>
            <a:r>
              <a:rPr lang="fa-IR" sz="2400" b="1" dirty="0"/>
              <a:t>فشار داخل مانیفولد یا</a:t>
            </a:r>
            <a:r>
              <a:rPr lang="en-US" sz="2400" b="1" dirty="0"/>
              <a:t>  </a:t>
            </a:r>
            <a:r>
              <a:rPr lang="en-US" sz="2400" b="1" dirty="0" smtClean="0"/>
              <a:t>        MAP</a:t>
            </a:r>
            <a:endParaRPr lang="fa-IR" sz="2400" b="1" dirty="0" smtClean="0"/>
          </a:p>
          <a:p>
            <a:pPr marL="0" indent="0">
              <a:buNone/>
            </a:pPr>
            <a:r>
              <a:rPr lang="fa-IR" sz="2400" b="1" dirty="0"/>
              <a:t> </a:t>
            </a:r>
            <a:r>
              <a:rPr lang="fa-IR" sz="2400" b="1" dirty="0" smtClean="0"/>
              <a:t>سنسور </a:t>
            </a:r>
            <a:r>
              <a:rPr lang="fa-IR" sz="2400" b="1" dirty="0"/>
              <a:t>دور یا</a:t>
            </a:r>
            <a:r>
              <a:rPr lang="en-US" sz="2400" b="1" dirty="0"/>
              <a:t> </a:t>
            </a:r>
            <a:r>
              <a:rPr lang="en-US" sz="2400" b="1" dirty="0" smtClean="0"/>
              <a:t>RPM</a:t>
            </a:r>
            <a:endParaRPr lang="fa-IR" sz="2400" b="1" dirty="0" smtClean="0"/>
          </a:p>
          <a:p>
            <a:pPr marL="0" indent="0">
              <a:buNone/>
            </a:pPr>
            <a:r>
              <a:rPr lang="fa-IR" sz="2400" b="1" dirty="0" smtClean="0"/>
              <a:t> سنسور </a:t>
            </a:r>
            <a:r>
              <a:rPr lang="fa-IR" sz="2400" b="1" dirty="0"/>
              <a:t>دریچه گاز یا</a:t>
            </a:r>
            <a:r>
              <a:rPr lang="en-US" sz="2400" b="1" dirty="0"/>
              <a:t> </a:t>
            </a:r>
            <a:r>
              <a:rPr lang="en-US" sz="2400" b="1" dirty="0" smtClean="0"/>
              <a:t>TPS</a:t>
            </a:r>
            <a:endParaRPr lang="fa-IR" sz="2400" b="1" dirty="0" smtClean="0"/>
          </a:p>
          <a:p>
            <a:pPr marL="0" indent="0">
              <a:buNone/>
            </a:pPr>
            <a:r>
              <a:rPr lang="fa-IR" sz="2400" b="1" dirty="0" smtClean="0"/>
              <a:t> سنسور </a:t>
            </a:r>
            <a:r>
              <a:rPr lang="fa-IR" sz="2400" b="1" dirty="0"/>
              <a:t>دمای آب یا</a:t>
            </a:r>
            <a:r>
              <a:rPr lang="en-US" sz="2400" b="1" dirty="0"/>
              <a:t> </a:t>
            </a:r>
            <a:r>
              <a:rPr lang="en-US" sz="2400" b="1" dirty="0" smtClean="0"/>
              <a:t>CTS</a:t>
            </a:r>
            <a:endParaRPr lang="fa-IR" sz="2400" b="1" dirty="0" smtClean="0"/>
          </a:p>
          <a:p>
            <a:pPr marL="0" indent="0">
              <a:buNone/>
            </a:pPr>
            <a:r>
              <a:rPr lang="fa-IR" sz="2400" b="1" dirty="0" smtClean="0"/>
              <a:t> سنسور </a:t>
            </a:r>
            <a:r>
              <a:rPr lang="fa-IR" sz="2400" b="1" dirty="0"/>
              <a:t>دمای هوا</a:t>
            </a:r>
            <a:r>
              <a:rPr lang="en-US" sz="2400" b="1" dirty="0"/>
              <a:t> </a:t>
            </a:r>
            <a:r>
              <a:rPr lang="en-US" sz="2400" b="1" dirty="0" smtClean="0"/>
              <a:t>ATS</a:t>
            </a:r>
          </a:p>
          <a:p>
            <a:pPr marL="0" indent="0">
              <a:buNone/>
            </a:pPr>
            <a:r>
              <a:rPr lang="fa-IR" sz="2400" b="1" dirty="0" smtClean="0"/>
              <a:t> سنسور اکسیژن</a:t>
            </a:r>
            <a:endParaRPr lang="fa-IR" sz="2400" b="1" dirty="0"/>
          </a:p>
          <a:p>
            <a:pPr marL="0" indent="0">
              <a:buNone/>
            </a:pPr>
            <a:r>
              <a:rPr lang="fa-IR" sz="2400" b="1" dirty="0" smtClean="0"/>
              <a:t> سنسور ضربه</a:t>
            </a:r>
            <a:endParaRPr lang="fa-IR" sz="2400" b="1" dirty="0"/>
          </a:p>
          <a:p>
            <a:pPr marL="0" indent="0">
              <a:buNone/>
            </a:pPr>
            <a:r>
              <a:rPr lang="fa-IR" sz="2400" b="1" dirty="0" smtClean="0"/>
              <a:t> سنسور </a:t>
            </a:r>
            <a:r>
              <a:rPr lang="fa-IR" sz="2400" b="1" dirty="0"/>
              <a:t>استپر موتور</a:t>
            </a:r>
            <a:endParaRPr lang="en-US" sz="2400" dirty="0"/>
          </a:p>
          <a:p>
            <a:endParaRPr lang="fa-IR" dirty="0"/>
          </a:p>
        </p:txBody>
      </p:sp>
      <p:pic>
        <p:nvPicPr>
          <p:cNvPr id="4" name="Content Placeholder 3" descr="https://uploads.denaroid.com/uploads/2018/05/sensor.jpe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1484784"/>
            <a:ext cx="5292080" cy="5364020"/>
          </a:xfrm>
          <a:prstGeom prst="rect">
            <a:avLst/>
          </a:prstGeom>
          <a:noFill/>
          <a:ln>
            <a:noFill/>
          </a:ln>
        </p:spPr>
      </p:pic>
    </p:spTree>
    <p:extLst>
      <p:ext uri="{BB962C8B-B14F-4D97-AF65-F5344CB8AC3E}">
        <p14:creationId xmlns:p14="http://schemas.microsoft.com/office/powerpoint/2010/main" val="24378040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229600" cy="764704"/>
          </a:xfrm>
        </p:spPr>
        <p:txBody>
          <a:bodyPr>
            <a:normAutofit fontScale="90000"/>
          </a:bodyPr>
          <a:lstStyle/>
          <a:p>
            <a:r>
              <a:rPr lang="fa-IR" b="1" i="1" dirty="0" smtClean="0"/>
              <a:t/>
            </a:r>
            <a:br>
              <a:rPr lang="fa-IR" b="1" i="1" dirty="0" smtClean="0"/>
            </a:br>
            <a:r>
              <a:rPr lang="fa-IR" b="1" i="1" dirty="0" smtClean="0">
                <a:solidFill>
                  <a:srgbClr val="C00000"/>
                </a:solidFill>
              </a:rPr>
              <a:t>آشنایی </a:t>
            </a:r>
            <a:r>
              <a:rPr lang="fa-IR" b="1" i="1" dirty="0">
                <a:solidFill>
                  <a:srgbClr val="C00000"/>
                </a:solidFill>
              </a:rPr>
              <a:t>با</a:t>
            </a:r>
            <a:r>
              <a:rPr lang="en-US" b="1" i="1" dirty="0">
                <a:solidFill>
                  <a:srgbClr val="C00000"/>
                </a:solidFill>
              </a:rPr>
              <a:t> MAP </a:t>
            </a:r>
            <a:r>
              <a:rPr lang="fa-IR" b="1" i="1" dirty="0">
                <a:solidFill>
                  <a:srgbClr val="C00000"/>
                </a:solidFill>
              </a:rPr>
              <a:t>سنسور</a:t>
            </a:r>
            <a:r>
              <a:rPr lang="en-US" b="1" i="1" dirty="0"/>
              <a:t>:</a:t>
            </a:r>
            <a:r>
              <a:rPr lang="en-US" dirty="0"/>
              <a:t/>
            </a:r>
            <a:br>
              <a:rPr lang="en-US" dirty="0"/>
            </a:br>
            <a:endParaRPr lang="fa-IR" dirty="0"/>
          </a:p>
        </p:txBody>
      </p:sp>
      <p:sp>
        <p:nvSpPr>
          <p:cNvPr id="3" name="Content Placeholder 2"/>
          <p:cNvSpPr>
            <a:spLocks noGrp="1"/>
          </p:cNvSpPr>
          <p:nvPr>
            <p:ph idx="1"/>
          </p:nvPr>
        </p:nvSpPr>
        <p:spPr>
          <a:xfrm>
            <a:off x="0" y="764704"/>
            <a:ext cx="9144000" cy="6093296"/>
          </a:xfrm>
        </p:spPr>
        <p:txBody>
          <a:bodyPr>
            <a:normAutofit fontScale="55000" lnSpcReduction="20000"/>
          </a:bodyPr>
          <a:lstStyle/>
          <a:p>
            <a:r>
              <a:rPr lang="fa-IR" sz="4900" dirty="0"/>
              <a:t>قطعه ای به نام</a:t>
            </a:r>
            <a:r>
              <a:rPr lang="en-US" sz="4900" dirty="0"/>
              <a:t> </a:t>
            </a:r>
            <a:r>
              <a:rPr lang="en-US" sz="4900" dirty="0">
                <a:solidFill>
                  <a:srgbClr val="FF0000"/>
                </a:solidFill>
              </a:rPr>
              <a:t>MAP </a:t>
            </a:r>
            <a:r>
              <a:rPr lang="fa-IR" sz="4900" dirty="0"/>
              <a:t>سنسور وجود داره که یکی از قطعات کلیدی موتور های انژکتوره و مخفف</a:t>
            </a:r>
            <a:r>
              <a:rPr lang="en-US" sz="4900" dirty="0"/>
              <a:t> </a:t>
            </a:r>
            <a:r>
              <a:rPr lang="en-US" sz="4900" dirty="0">
                <a:solidFill>
                  <a:srgbClr val="FF0000"/>
                </a:solidFill>
              </a:rPr>
              <a:t>Manifold Absolute Pressure sensor </a:t>
            </a:r>
            <a:r>
              <a:rPr lang="fa-IR" sz="4900" dirty="0"/>
              <a:t>است</a:t>
            </a:r>
            <a:r>
              <a:rPr lang="en-US" sz="4900" dirty="0"/>
              <a:t/>
            </a:r>
            <a:br>
              <a:rPr lang="en-US" sz="4900" dirty="0"/>
            </a:br>
            <a:r>
              <a:rPr lang="fa-IR" sz="4900" dirty="0"/>
              <a:t>همانطور که از نام آن پیداست، وظیفه این قطعه گزارش فشار منیفولد ورودی هوا به</a:t>
            </a:r>
            <a:r>
              <a:rPr lang="en-US" sz="4900" dirty="0">
                <a:solidFill>
                  <a:srgbClr val="FF0000"/>
                </a:solidFill>
              </a:rPr>
              <a:t> ECU </a:t>
            </a:r>
            <a:r>
              <a:rPr lang="fa-IR" sz="4900" dirty="0"/>
              <a:t>هست و به این این صورت که وقتی گاز میدهیم یا گاز رو رها میکنیم، وقتی از شهری به شهر دیگه میرویم و… همه این ها باعث تغییرات فشار میشوند که به وسیله این سنسور و مدیریت</a:t>
            </a:r>
            <a:r>
              <a:rPr lang="en-US" sz="4900" dirty="0"/>
              <a:t> </a:t>
            </a:r>
            <a:r>
              <a:rPr lang="en-US" sz="4900" dirty="0">
                <a:solidFill>
                  <a:srgbClr val="FF0000"/>
                </a:solidFill>
              </a:rPr>
              <a:t>ECU</a:t>
            </a:r>
            <a:r>
              <a:rPr lang="en-US" sz="4900" dirty="0"/>
              <a:t> </a:t>
            </a:r>
            <a:r>
              <a:rPr lang="fa-IR" sz="4900" dirty="0"/>
              <a:t>، همیشه بهترین شرایط کاری برای موتور فراهم میشود</a:t>
            </a:r>
            <a:r>
              <a:rPr lang="en-US" sz="4900" dirty="0"/>
              <a:t>.</a:t>
            </a:r>
            <a:br>
              <a:rPr lang="en-US" sz="4900" dirty="0"/>
            </a:br>
            <a:r>
              <a:rPr lang="en-US" sz="4900" dirty="0">
                <a:solidFill>
                  <a:srgbClr val="FF0000"/>
                </a:solidFill>
              </a:rPr>
              <a:t>MAP </a:t>
            </a:r>
            <a:r>
              <a:rPr lang="fa-IR" sz="4900" dirty="0"/>
              <a:t>سنسور بعضی از خودروها علاوه بر</a:t>
            </a:r>
            <a:r>
              <a:rPr lang="en-US" sz="4900" dirty="0"/>
              <a:t> </a:t>
            </a:r>
            <a:r>
              <a:rPr lang="en-US" sz="4900" dirty="0">
                <a:solidFill>
                  <a:srgbClr val="FF0000"/>
                </a:solidFill>
              </a:rPr>
              <a:t>MAP </a:t>
            </a:r>
            <a:r>
              <a:rPr lang="fa-IR" sz="4900" dirty="0"/>
              <a:t>، سنسور دما هم دارند و دمای هوای ورودی به موتور را می سنجد این سنسور نقش کلیدی و مهمی دارد</a:t>
            </a:r>
            <a:r>
              <a:rPr lang="en-US" sz="4900" dirty="0"/>
              <a:t>.</a:t>
            </a:r>
            <a:br>
              <a:rPr lang="en-US" sz="4900" dirty="0"/>
            </a:br>
            <a:r>
              <a:rPr lang="fa-IR" sz="4900" dirty="0"/>
              <a:t>ورودی هوای موتور،منیفولد و تمام قطعات مربوطه از جمله این سنسور ها همیشه در معرض جریان هوای چرب به دلیل وجود لوله برگشت بخارات روغن در سر هواکش هستند و به این دلیل چرب میشوند</a:t>
            </a:r>
            <a:r>
              <a:rPr lang="en-US" sz="4900" dirty="0"/>
              <a:t/>
            </a:r>
            <a:br>
              <a:rPr lang="en-US" sz="4900" dirty="0"/>
            </a:br>
            <a:r>
              <a:rPr lang="fa-IR" sz="4900" dirty="0"/>
              <a:t>این چربی به مرور میتوند روی قطعات داخلی سنسور ها بنشیند و مانع کاراییی دقیق اون ها بشه، به همین دلیل باید سرویس و شستشو شوند</a:t>
            </a:r>
            <a:r>
              <a:rPr lang="en-US" sz="4900" dirty="0"/>
              <a:t/>
            </a:r>
            <a:br>
              <a:rPr lang="en-US" sz="4900" dirty="0"/>
            </a:br>
            <a:r>
              <a:rPr lang="fa-IR" sz="4900" dirty="0"/>
              <a:t>شستشوی سنسور برای رفع کپ و مکث موتور و همچنین عدم شتاب مناسب مفید (در موارد خاص) و همچنین به افزایش عمر این قطعه هم کمک میکند</a:t>
            </a:r>
            <a:r>
              <a:rPr lang="en-US" sz="4900" dirty="0"/>
              <a:t/>
            </a:r>
            <a:br>
              <a:rPr lang="en-US" sz="4900" dirty="0"/>
            </a:br>
            <a:r>
              <a:rPr lang="fa-IR" sz="4900" dirty="0"/>
              <a:t>برای انجام این کار نیاز به یک اسپری کانتاکت شور از نوع خشک  می باشد</a:t>
            </a:r>
            <a:endParaRPr lang="en-US" sz="4900" dirty="0"/>
          </a:p>
          <a:p>
            <a:endParaRPr lang="fa-IR" dirty="0"/>
          </a:p>
        </p:txBody>
      </p:sp>
    </p:spTree>
    <p:extLst>
      <p:ext uri="{BB962C8B-B14F-4D97-AF65-F5344CB8AC3E}">
        <p14:creationId xmlns:p14="http://schemas.microsoft.com/office/powerpoint/2010/main" val="14739575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80728"/>
          </a:xfrm>
        </p:spPr>
        <p:txBody>
          <a:bodyPr>
            <a:normAutofit fontScale="90000"/>
          </a:bodyPr>
          <a:lstStyle/>
          <a:p>
            <a:r>
              <a:rPr lang="fa-IR" sz="3100" dirty="0" smtClean="0">
                <a:solidFill>
                  <a:srgbClr val="FF0000"/>
                </a:solidFill>
              </a:rPr>
              <a:t/>
            </a:r>
            <a:br>
              <a:rPr lang="fa-IR" sz="3100" dirty="0" smtClean="0">
                <a:solidFill>
                  <a:srgbClr val="FF0000"/>
                </a:solidFill>
              </a:rPr>
            </a:br>
            <a:r>
              <a:rPr lang="fa-IR" sz="3100" dirty="0" smtClean="0">
                <a:solidFill>
                  <a:srgbClr val="FF0000"/>
                </a:solidFill>
              </a:rPr>
              <a:t>برای </a:t>
            </a:r>
            <a:r>
              <a:rPr lang="fa-IR" sz="3100" dirty="0">
                <a:solidFill>
                  <a:srgbClr val="FF0000"/>
                </a:solidFill>
              </a:rPr>
              <a:t>باز کردن پیچ اچار خور رو باز می کنیم و سوکت رو جدا می کنیم</a:t>
            </a:r>
            <a:r>
              <a:rPr lang="en-US" dirty="0"/>
              <a:t/>
            </a:r>
            <a:br>
              <a:rPr lang="en-US" dirty="0"/>
            </a:br>
            <a:endParaRPr lang="fa-IR" dirty="0"/>
          </a:p>
        </p:txBody>
      </p:sp>
      <p:sp>
        <p:nvSpPr>
          <p:cNvPr id="3" name="Content Placeholder 2"/>
          <p:cNvSpPr>
            <a:spLocks noGrp="1"/>
          </p:cNvSpPr>
          <p:nvPr>
            <p:ph idx="1"/>
          </p:nvPr>
        </p:nvSpPr>
        <p:spPr>
          <a:xfrm>
            <a:off x="0" y="1052736"/>
            <a:ext cx="9144000" cy="5805264"/>
          </a:xfrm>
        </p:spPr>
        <p:txBody>
          <a:bodyPr>
            <a:normAutofit fontScale="70000" lnSpcReduction="20000"/>
          </a:bodyPr>
          <a:lstStyle/>
          <a:p>
            <a:r>
              <a:rPr lang="fa-IR" sz="3400" dirty="0" smtClean="0"/>
              <a:t>سنسور </a:t>
            </a:r>
            <a:r>
              <a:rPr lang="fa-IR" sz="3400" dirty="0"/>
              <a:t>جای خودش محکم نشسته است و برای جدایی ان از منیفولد باید همزمان که به سمت خود میکشیم،</a:t>
            </a:r>
            <a:r>
              <a:rPr lang="en-US" sz="3400" dirty="0"/>
              <a:t/>
            </a:r>
            <a:br>
              <a:rPr lang="en-US" sz="3400" dirty="0"/>
            </a:br>
            <a:r>
              <a:rPr lang="fa-IR" sz="3400" dirty="0"/>
              <a:t>کمی هم به بالا و پایین و چپ راست بازی بدیم تا خارج شود</a:t>
            </a:r>
            <a:r>
              <a:rPr lang="en-US" sz="3400" dirty="0"/>
              <a:t/>
            </a:r>
            <a:br>
              <a:rPr lang="en-US" sz="3400" dirty="0"/>
            </a:br>
            <a:r>
              <a:rPr lang="fa-IR" sz="3400" dirty="0"/>
              <a:t>البته با دقت و ظرافت این که رو انجام می دهیم چون میتوند منجر به شکستن سنسور شود</a:t>
            </a:r>
            <a:r>
              <a:rPr lang="en-US" sz="3400" dirty="0"/>
              <a:t>.</a:t>
            </a:r>
            <a:br>
              <a:rPr lang="en-US" sz="3400" dirty="0"/>
            </a:br>
            <a:r>
              <a:rPr lang="fa-IR" sz="3400" dirty="0"/>
              <a:t>بعد از باز کردن سنسور رو اینطور می باشد</a:t>
            </a:r>
            <a:r>
              <a:rPr lang="en-US" sz="3400" dirty="0"/>
              <a:t>:</a:t>
            </a:r>
            <a:br>
              <a:rPr lang="en-US" sz="3400" dirty="0"/>
            </a:br>
            <a:r>
              <a:rPr lang="fa-IR" sz="3400" dirty="0"/>
              <a:t>قسمت زرد رنگ سنسور دما و خود</a:t>
            </a:r>
            <a:r>
              <a:rPr lang="en-US" sz="3400" dirty="0"/>
              <a:t> </a:t>
            </a:r>
            <a:r>
              <a:rPr lang="en-US" sz="3400" dirty="0">
                <a:solidFill>
                  <a:srgbClr val="FF0000"/>
                </a:solidFill>
              </a:rPr>
              <a:t>map </a:t>
            </a:r>
            <a:r>
              <a:rPr lang="fa-IR" sz="3400" dirty="0">
                <a:solidFill>
                  <a:srgbClr val="FF0000"/>
                </a:solidFill>
              </a:rPr>
              <a:t>د</a:t>
            </a:r>
            <a:r>
              <a:rPr lang="fa-IR" sz="3400" dirty="0"/>
              <a:t>اخل و در امتداد سنسور دما قرار دارد</a:t>
            </a:r>
            <a:r>
              <a:rPr lang="en-US" sz="3400" dirty="0"/>
              <a:t/>
            </a:r>
            <a:br>
              <a:rPr lang="en-US" sz="3400" dirty="0"/>
            </a:br>
            <a:r>
              <a:rPr lang="fa-IR" sz="3400" dirty="0"/>
              <a:t>با استفاده از اسپری کنتاکت شور سنسور دما رو تمیز می کنیم</a:t>
            </a:r>
            <a:r>
              <a:rPr lang="en-US" sz="3400" dirty="0"/>
              <a:t/>
            </a:r>
            <a:br>
              <a:rPr lang="en-US" sz="3400" dirty="0"/>
            </a:br>
            <a:r>
              <a:rPr lang="fa-IR" sz="3400" dirty="0"/>
              <a:t>برای تمیز کردن سر سنسور رو به سمت زمین می گیریم تا مایع چرک و کثیف داخل سنسور نرود و به بیرون چکه کند، با فشار اسپری به خوبی این سنسور رو تمیز می کنیم تا براق شود</a:t>
            </a:r>
            <a:r>
              <a:rPr lang="en-US" sz="3400" dirty="0"/>
              <a:t/>
            </a:r>
            <a:br>
              <a:rPr lang="en-US" sz="3400" dirty="0"/>
            </a:br>
            <a:r>
              <a:rPr lang="fa-IR" sz="3400" dirty="0"/>
              <a:t>به هیچ وجه به ان دست نمی زنیم یا هیچ وسیله ای رو به ان اتصال نمی دهم و کاری نمی کنیم که فشار اسپری ان رو جابجا کند</a:t>
            </a:r>
            <a:r>
              <a:rPr lang="en-US" sz="3400" dirty="0"/>
              <a:t/>
            </a:r>
            <a:br>
              <a:rPr lang="en-US" sz="3400" dirty="0"/>
            </a:br>
            <a:r>
              <a:rPr lang="fa-IR" sz="3400" dirty="0"/>
              <a:t>برای تمیز کردن خود</a:t>
            </a:r>
            <a:r>
              <a:rPr lang="en-US" sz="3400" dirty="0"/>
              <a:t> </a:t>
            </a:r>
            <a:r>
              <a:rPr lang="en-US" sz="3400" dirty="0">
                <a:solidFill>
                  <a:srgbClr val="FF0000"/>
                </a:solidFill>
              </a:rPr>
              <a:t>map </a:t>
            </a:r>
            <a:r>
              <a:rPr lang="fa-IR" sz="3400" dirty="0"/>
              <a:t>هم همینطور سنسور را به پایین نگه می داریم و اسپری را از پایین به سمت بالا(داخل سوراخ) اسپری می کنیم تا تمام کثیفی و چربی شسته شود و هم زمان به زمین بریزد(به همین دلیل باید سر آن به سمت پایین باشد تا مایع اسپری داخل </a:t>
            </a:r>
            <a:r>
              <a:rPr lang="fa-IR" sz="3400" dirty="0" smtClean="0"/>
              <a:t>نماند</a:t>
            </a:r>
            <a:r>
              <a:rPr lang="en-US" sz="3400" dirty="0" smtClean="0"/>
              <a:t>(</a:t>
            </a:r>
            <a:r>
              <a:rPr lang="fa-IR" sz="3400" dirty="0" smtClean="0"/>
              <a:t>برای۴-۵ </a:t>
            </a:r>
            <a:r>
              <a:rPr lang="fa-IR" sz="3400" dirty="0"/>
              <a:t>ثانیه اسپری کردن کافی است</a:t>
            </a:r>
            <a:r>
              <a:rPr lang="en-US" sz="3400" dirty="0"/>
              <a:t/>
            </a:r>
            <a:br>
              <a:rPr lang="en-US" sz="3400" dirty="0"/>
            </a:br>
            <a:r>
              <a:rPr lang="fa-IR" sz="3400" dirty="0"/>
              <a:t>بعد سنسور را همچنان سر و ته رو به پایین نگه می داریم و تکان میدهیم تا تمام مایع خارج شود و چند دقیقه صبر می کنیم تا کاملا خشک شود</a:t>
            </a:r>
            <a:endParaRPr lang="en-US" sz="3400" dirty="0"/>
          </a:p>
          <a:p>
            <a:endParaRPr lang="fa-IR" dirty="0"/>
          </a:p>
        </p:txBody>
      </p:sp>
    </p:spTree>
    <p:extLst>
      <p:ext uri="{BB962C8B-B14F-4D97-AF65-F5344CB8AC3E}">
        <p14:creationId xmlns:p14="http://schemas.microsoft.com/office/powerpoint/2010/main" val="40218878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p:spPr>
        <p:txBody>
          <a:bodyPr/>
          <a:lstStyle/>
          <a:p>
            <a:r>
              <a:rPr lang="fa-IR" b="1" dirty="0">
                <a:solidFill>
                  <a:srgbClr val="FF0000"/>
                </a:solidFill>
              </a:rPr>
              <a:t>سنسور دور موتور</a:t>
            </a:r>
            <a:endParaRPr lang="fa-IR" dirty="0">
              <a:solidFill>
                <a:srgbClr val="FF0000"/>
              </a:solidFill>
            </a:endParaRPr>
          </a:p>
        </p:txBody>
      </p:sp>
      <p:sp>
        <p:nvSpPr>
          <p:cNvPr id="3" name="Content Placeholder 2"/>
          <p:cNvSpPr>
            <a:spLocks noGrp="1"/>
          </p:cNvSpPr>
          <p:nvPr>
            <p:ph idx="1"/>
          </p:nvPr>
        </p:nvSpPr>
        <p:spPr>
          <a:xfrm>
            <a:off x="0" y="908720"/>
            <a:ext cx="9144000" cy="5949280"/>
          </a:xfrm>
        </p:spPr>
        <p:txBody>
          <a:bodyPr>
            <a:normAutofit fontScale="92500" lnSpcReduction="10000"/>
          </a:bodyPr>
          <a:lstStyle/>
          <a:p>
            <a:r>
              <a:rPr lang="fa-IR" dirty="0"/>
              <a:t>این سنسور یکی از مهمترین قطعات سیستم انژکتوری می باشد در صورت خرابی خودرو استارت می </a:t>
            </a:r>
            <a:r>
              <a:rPr lang="fa-IR" dirty="0" smtClean="0"/>
              <a:t>خورد </a:t>
            </a:r>
            <a:r>
              <a:rPr lang="fa-IR" dirty="0"/>
              <a:t>ولی روشن نمی شود</a:t>
            </a:r>
            <a:r>
              <a:rPr lang="en-US" dirty="0"/>
              <a:t/>
            </a:r>
            <a:br>
              <a:rPr lang="en-US" dirty="0"/>
            </a:br>
            <a:r>
              <a:rPr lang="fa-IR" dirty="0"/>
              <a:t>وظایف سنسور دور موتور</a:t>
            </a:r>
            <a:r>
              <a:rPr lang="en-US" dirty="0"/>
              <a:t/>
            </a:r>
            <a:br>
              <a:rPr lang="en-US" dirty="0"/>
            </a:br>
            <a:r>
              <a:rPr lang="fa-IR" dirty="0"/>
              <a:t>تشخیص نقطه مرگ بالا یا جرقه زنی سیلندر یک</a:t>
            </a:r>
            <a:r>
              <a:rPr lang="en-US" dirty="0"/>
              <a:t/>
            </a:r>
            <a:br>
              <a:rPr lang="en-US" dirty="0"/>
            </a:br>
            <a:r>
              <a:rPr lang="fa-IR" dirty="0"/>
              <a:t>تشخیص دور موتور</a:t>
            </a:r>
            <a:r>
              <a:rPr lang="en-US" dirty="0"/>
              <a:t/>
            </a:r>
            <a:br>
              <a:rPr lang="en-US" dirty="0"/>
            </a:br>
            <a:r>
              <a:rPr lang="fa-IR" dirty="0"/>
              <a:t>تنظیم آوانس جرقه</a:t>
            </a:r>
            <a:r>
              <a:rPr lang="en-US" dirty="0"/>
              <a:t/>
            </a:r>
            <a:br>
              <a:rPr lang="en-US" dirty="0"/>
            </a:br>
            <a:r>
              <a:rPr lang="fa-IR" dirty="0"/>
              <a:t>تنظیم دور آرام موتور</a:t>
            </a:r>
            <a:r>
              <a:rPr lang="en-US" dirty="0"/>
              <a:t/>
            </a:r>
            <a:br>
              <a:rPr lang="en-US" dirty="0"/>
            </a:br>
            <a:r>
              <a:rPr lang="fa-IR" dirty="0">
                <a:solidFill>
                  <a:srgbClr val="FF0000"/>
                </a:solidFill>
              </a:rPr>
              <a:t>محل قرارگیری سنسور</a:t>
            </a:r>
            <a:r>
              <a:rPr lang="en-US" dirty="0">
                <a:solidFill>
                  <a:srgbClr val="FF0000"/>
                </a:solidFill>
              </a:rPr>
              <a:t>:</a:t>
            </a:r>
            <a:r>
              <a:rPr lang="en-US" dirty="0"/>
              <a:t/>
            </a:r>
            <a:br>
              <a:rPr lang="en-US" dirty="0"/>
            </a:br>
            <a:r>
              <a:rPr lang="fa-IR" dirty="0"/>
              <a:t>محل قرار گیری سنسور دور موتور در روی پوسته کلاج مقابل فلایویل است که فاصله آن با فلایویل حدود ۱ تا۲ میلیمتر است</a:t>
            </a:r>
            <a:r>
              <a:rPr lang="en-US" dirty="0"/>
              <a:t/>
            </a:r>
            <a:br>
              <a:rPr lang="en-US" dirty="0"/>
            </a:br>
            <a:r>
              <a:rPr lang="en-US" dirty="0">
                <a:solidFill>
                  <a:srgbClr val="FF0000"/>
                </a:solidFill>
              </a:rPr>
              <a:t>ECU</a:t>
            </a:r>
            <a:r>
              <a:rPr lang="en-US" dirty="0"/>
              <a:t> </a:t>
            </a:r>
            <a:r>
              <a:rPr lang="fa-IR" dirty="0"/>
              <a:t>با دریافت دامنه پالس های ارسال شده از سنسور،موقعیت میل لنگ و زمان جرقه زنی سیلندر یک را تشخیص داده و دستورات لازم را به عملگر ها میدهد</a:t>
            </a:r>
            <a:r>
              <a:rPr lang="en-US" dirty="0"/>
              <a:t>.</a:t>
            </a:r>
            <a:br>
              <a:rPr lang="en-US" dirty="0"/>
            </a:br>
            <a:r>
              <a:rPr lang="en-US" dirty="0"/>
              <a:t> </a:t>
            </a:r>
          </a:p>
          <a:p>
            <a:endParaRPr lang="fa-IR" dirty="0"/>
          </a:p>
        </p:txBody>
      </p:sp>
    </p:spTree>
    <p:extLst>
      <p:ext uri="{BB962C8B-B14F-4D97-AF65-F5344CB8AC3E}">
        <p14:creationId xmlns:p14="http://schemas.microsoft.com/office/powerpoint/2010/main" val="41937817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p:spPr>
        <p:txBody>
          <a:bodyPr>
            <a:normAutofit fontScale="90000"/>
          </a:bodyPr>
          <a:lstStyle/>
          <a:p>
            <a:r>
              <a:rPr lang="fa-IR" dirty="0" smtClean="0">
                <a:solidFill>
                  <a:srgbClr val="FF0000"/>
                </a:solidFill>
              </a:rPr>
              <a:t/>
            </a:r>
            <a:br>
              <a:rPr lang="fa-IR" dirty="0" smtClean="0">
                <a:solidFill>
                  <a:srgbClr val="FF0000"/>
                </a:solidFill>
              </a:rPr>
            </a:br>
            <a:r>
              <a:rPr lang="fa-IR" dirty="0" smtClean="0">
                <a:solidFill>
                  <a:srgbClr val="FF0000"/>
                </a:solidFill>
              </a:rPr>
              <a:t>عیب </a:t>
            </a:r>
            <a:r>
              <a:rPr lang="fa-IR" dirty="0">
                <a:solidFill>
                  <a:srgbClr val="FF0000"/>
                </a:solidFill>
              </a:rPr>
              <a:t>یابی سنسور دور موتور</a:t>
            </a:r>
            <a:r>
              <a:rPr lang="en-US" dirty="0"/>
              <a:t/>
            </a:r>
            <a:br>
              <a:rPr lang="en-US" dirty="0"/>
            </a:br>
            <a:endParaRPr lang="fa-IR" dirty="0"/>
          </a:p>
        </p:txBody>
      </p:sp>
      <p:sp>
        <p:nvSpPr>
          <p:cNvPr id="3" name="Content Placeholder 2"/>
          <p:cNvSpPr>
            <a:spLocks noGrp="1"/>
          </p:cNvSpPr>
          <p:nvPr>
            <p:ph idx="1"/>
          </p:nvPr>
        </p:nvSpPr>
        <p:spPr>
          <a:xfrm>
            <a:off x="0" y="980728"/>
            <a:ext cx="9144000" cy="5877272"/>
          </a:xfrm>
        </p:spPr>
        <p:txBody>
          <a:bodyPr>
            <a:normAutofit fontScale="92500" lnSpcReduction="10000"/>
          </a:bodyPr>
          <a:lstStyle/>
          <a:p>
            <a:r>
              <a:rPr lang="fa-IR" dirty="0" smtClean="0"/>
              <a:t>در </a:t>
            </a:r>
            <a:r>
              <a:rPr lang="fa-IR" dirty="0"/>
              <a:t>صورت خرابی آن تحت هیچ شرایطی خودرو روشن نمی شود و اگر روشن باشد خاموش می شود گاهی مواقع به دلیل گرفتن براده و روغن و گریس اطراف موتورباعث اختلال در ارسال سیگنال به</a:t>
            </a:r>
            <a:r>
              <a:rPr lang="en-US" dirty="0"/>
              <a:t> (</a:t>
            </a:r>
            <a:r>
              <a:rPr lang="en-US" dirty="0">
                <a:solidFill>
                  <a:srgbClr val="FF0000"/>
                </a:solidFill>
              </a:rPr>
              <a:t>ECU) </a:t>
            </a:r>
            <a:r>
              <a:rPr lang="fa-IR" dirty="0"/>
              <a:t>می شود که اگر آن را تمیز کنید می توان دوباره خودرو را در صورت سالم بودن سنسور روشن کرد ولی کد خطا در حافظه</a:t>
            </a:r>
            <a:r>
              <a:rPr lang="en-US" dirty="0"/>
              <a:t> </a:t>
            </a:r>
            <a:r>
              <a:rPr lang="en-US" dirty="0">
                <a:solidFill>
                  <a:srgbClr val="FF0000"/>
                </a:solidFill>
              </a:rPr>
              <a:t>(ECU) </a:t>
            </a:r>
            <a:r>
              <a:rPr lang="fa-IR" dirty="0"/>
              <a:t>می ماند در صورتی که عقربه دور شمار خودرو شلاق بزند و یا دچار حالت</a:t>
            </a:r>
            <a:r>
              <a:rPr lang="en-US" dirty="0"/>
              <a:t> </a:t>
            </a:r>
            <a:r>
              <a:rPr lang="en-US" dirty="0">
                <a:solidFill>
                  <a:srgbClr val="FF0000"/>
                </a:solidFill>
              </a:rPr>
              <a:t>(CUT OFF) </a:t>
            </a:r>
            <a:r>
              <a:rPr lang="fa-IR" dirty="0"/>
              <a:t>در دور های بالا شود سنسور را باید چک شود</a:t>
            </a:r>
            <a:r>
              <a:rPr lang="en-US" dirty="0"/>
              <a:t>.</a:t>
            </a:r>
            <a:br>
              <a:rPr lang="en-US" dirty="0"/>
            </a:br>
            <a:r>
              <a:rPr lang="en-US" dirty="0">
                <a:solidFill>
                  <a:srgbClr val="FF0000"/>
                </a:solidFill>
              </a:rPr>
              <a:t>(CUT OFF) </a:t>
            </a:r>
            <a:r>
              <a:rPr lang="fa-IR" dirty="0"/>
              <a:t>به حالتی از موتور می گویند که در خودرو های انژکتوری و در افزایش دور موتور بیش از اندازه و یا در مواقعی که یهو یا آنی پا را از روی پدال گاز برداریم باعث قطع موقت سوخت می شود که باعث عدم خرابی موتور و کاهش مصرف سوخت و کاهش سریع دور موتور می گردد که این قطع جریان در مدت زمان خیلی کم صورت می گیرد</a:t>
            </a:r>
            <a:r>
              <a:rPr lang="en-US" dirty="0"/>
              <a:t>.</a:t>
            </a:r>
          </a:p>
          <a:p>
            <a:endParaRPr lang="fa-IR" dirty="0"/>
          </a:p>
        </p:txBody>
      </p:sp>
    </p:spTree>
    <p:extLst>
      <p:ext uri="{BB962C8B-B14F-4D97-AF65-F5344CB8AC3E}">
        <p14:creationId xmlns:p14="http://schemas.microsoft.com/office/powerpoint/2010/main" val="20572927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6712"/>
          </a:xfrm>
        </p:spPr>
        <p:txBody>
          <a:bodyPr>
            <a:normAutofit fontScale="90000"/>
          </a:bodyPr>
          <a:lstStyle/>
          <a:p>
            <a:r>
              <a:rPr lang="fa-IR" b="1" dirty="0" smtClean="0"/>
              <a:t/>
            </a:r>
            <a:br>
              <a:rPr lang="fa-IR" b="1" dirty="0" smtClean="0"/>
            </a:br>
            <a:r>
              <a:rPr lang="fa-IR" b="1" dirty="0" smtClean="0">
                <a:solidFill>
                  <a:srgbClr val="FF0000"/>
                </a:solidFill>
              </a:rPr>
              <a:t>سنسور </a:t>
            </a:r>
            <a:r>
              <a:rPr lang="fa-IR" b="1" dirty="0">
                <a:solidFill>
                  <a:srgbClr val="FF0000"/>
                </a:solidFill>
              </a:rPr>
              <a:t>اکسیژن</a:t>
            </a:r>
            <a:r>
              <a:rPr lang="en-US" b="1" dirty="0"/>
              <a:t>:</a:t>
            </a:r>
            <a:r>
              <a:rPr lang="en-US" dirty="0"/>
              <a:t/>
            </a:r>
            <a:br>
              <a:rPr lang="en-US" dirty="0"/>
            </a:br>
            <a:endParaRPr lang="fa-IR" dirty="0"/>
          </a:p>
        </p:txBody>
      </p:sp>
      <p:sp>
        <p:nvSpPr>
          <p:cNvPr id="3" name="Content Placeholder 2"/>
          <p:cNvSpPr>
            <a:spLocks noGrp="1"/>
          </p:cNvSpPr>
          <p:nvPr>
            <p:ph idx="1"/>
          </p:nvPr>
        </p:nvSpPr>
        <p:spPr>
          <a:xfrm>
            <a:off x="0" y="692696"/>
            <a:ext cx="9144000" cy="6264696"/>
          </a:xfrm>
        </p:spPr>
        <p:txBody>
          <a:bodyPr>
            <a:normAutofit fontScale="85000" lnSpcReduction="20000"/>
          </a:bodyPr>
          <a:lstStyle/>
          <a:p>
            <a:pPr algn="r"/>
            <a:r>
              <a:rPr lang="fa-IR" dirty="0"/>
              <a:t>دارای دو نوع است تک سیم و یا یک سوکت چهار سیم است</a:t>
            </a:r>
            <a:r>
              <a:rPr lang="en-US" dirty="0"/>
              <a:t/>
            </a:r>
            <a:br>
              <a:rPr lang="en-US" dirty="0"/>
            </a:br>
            <a:r>
              <a:rPr lang="fa-IR" dirty="0"/>
              <a:t>مدل تک سیم در پراید مدل کیا استفاده می شود که بدون گرمکن می باشد</a:t>
            </a:r>
            <a:r>
              <a:rPr lang="en-US" dirty="0"/>
              <a:t/>
            </a:r>
            <a:br>
              <a:rPr lang="en-US" dirty="0"/>
            </a:br>
            <a:r>
              <a:rPr lang="fa-IR" dirty="0"/>
              <a:t>مدل سوکت دار در اکثر خودرو های جدید بدلیل دارا بودن گرمکن و دقت بالا استفاده می شود و فقط دارای پایه کوتاه و پایه بلند است و نوع سوکت آنها فرق دارد</a:t>
            </a:r>
            <a:r>
              <a:rPr lang="en-US" dirty="0"/>
              <a:t>.</a:t>
            </a:r>
            <a:br>
              <a:rPr lang="en-US" dirty="0"/>
            </a:br>
            <a:r>
              <a:rPr lang="fa-IR" dirty="0"/>
              <a:t>وظایف سنسور اکسیژن</a:t>
            </a:r>
            <a:r>
              <a:rPr lang="en-US" dirty="0"/>
              <a:t/>
            </a:r>
            <a:br>
              <a:rPr lang="en-US" dirty="0"/>
            </a:br>
            <a:r>
              <a:rPr lang="fa-IR" dirty="0"/>
              <a:t>سنسور اکسیژن مقدار اکسیژن در گازهای خروجی را سنجیده و آنرا تبدیل به ولتاژ و اطلاعات را به</a:t>
            </a:r>
            <a:r>
              <a:rPr lang="en-US" dirty="0"/>
              <a:t> </a:t>
            </a:r>
            <a:r>
              <a:rPr lang="en-US" dirty="0">
                <a:solidFill>
                  <a:srgbClr val="FF0000"/>
                </a:solidFill>
              </a:rPr>
              <a:t>(ECU) </a:t>
            </a:r>
            <a:r>
              <a:rPr lang="fa-IR" dirty="0"/>
              <a:t>میدهد این سنسور اولا نسبت سوخت و هوا را سنجیده و نسبت را تصحیح می کند و ثانیا تعدیل غنی و رقیق بودن سوخت و هوا را انجام می دهد</a:t>
            </a:r>
            <a:r>
              <a:rPr lang="en-US" dirty="0"/>
              <a:t>.</a:t>
            </a:r>
          </a:p>
          <a:p>
            <a:pPr algn="r"/>
            <a:r>
              <a:rPr lang="fa-IR" dirty="0"/>
              <a:t>محل نسب سنسور اکسیژن</a:t>
            </a:r>
            <a:r>
              <a:rPr lang="en-US" dirty="0"/>
              <a:t>:</a:t>
            </a:r>
            <a:br>
              <a:rPr lang="en-US" dirty="0"/>
            </a:br>
            <a:r>
              <a:rPr lang="fa-IR" dirty="0"/>
              <a:t>در روی اگزوز در قبل از کاتالیست و در بعضی خودروها که دو سنسور اکسیژن دارند یکی در قبل از کاتالیست وبعد از آن قرار دارد</a:t>
            </a:r>
            <a:r>
              <a:rPr lang="en-US" dirty="0"/>
              <a:t>.</a:t>
            </a:r>
            <a:br>
              <a:rPr lang="en-US" dirty="0"/>
            </a:br>
            <a:r>
              <a:rPr lang="fa-IR" dirty="0"/>
              <a:t>ساختار سنسور اکسیژن</a:t>
            </a:r>
            <a:r>
              <a:rPr lang="en-US" dirty="0"/>
              <a:t>:</a:t>
            </a:r>
            <a:br>
              <a:rPr lang="en-US" dirty="0"/>
            </a:br>
            <a:r>
              <a:rPr lang="fa-IR" dirty="0"/>
              <a:t>از بدنه سرامیکی (چینی) و الکترودهایی از جنس پلاتینیوم و غلاف آن از جنس دی اکسید زیر کونیم و دارای یک المنت گرم شونده می باشدکه دمای سنسور را تا </a:t>
            </a:r>
            <a:r>
              <a:rPr lang="fa-IR" dirty="0">
                <a:solidFill>
                  <a:srgbClr val="FF0000"/>
                </a:solidFill>
              </a:rPr>
              <a:t>۳۰۰</a:t>
            </a:r>
            <a:r>
              <a:rPr lang="fa-IR" dirty="0"/>
              <a:t> الی </a:t>
            </a:r>
            <a:r>
              <a:rPr lang="fa-IR" dirty="0">
                <a:solidFill>
                  <a:srgbClr val="FF0000"/>
                </a:solidFill>
              </a:rPr>
              <a:t>۸۰۰</a:t>
            </a:r>
            <a:r>
              <a:rPr lang="fa-IR" dirty="0"/>
              <a:t> درجه سانتی گراد می رساند</a:t>
            </a:r>
            <a:r>
              <a:rPr lang="en-US" dirty="0"/>
              <a:t/>
            </a:r>
            <a:br>
              <a:rPr lang="en-US" dirty="0"/>
            </a:br>
            <a:endParaRPr lang="fa-IR" dirty="0"/>
          </a:p>
        </p:txBody>
      </p:sp>
    </p:spTree>
    <p:extLst>
      <p:ext uri="{BB962C8B-B14F-4D97-AF65-F5344CB8AC3E}">
        <p14:creationId xmlns:p14="http://schemas.microsoft.com/office/powerpoint/2010/main" val="7454242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92696"/>
          </a:xfrm>
        </p:spPr>
        <p:txBody>
          <a:bodyPr>
            <a:normAutofit fontScale="90000"/>
          </a:bodyPr>
          <a:lstStyle/>
          <a:p>
            <a:r>
              <a:rPr lang="fa-IR" b="1" dirty="0" smtClean="0">
                <a:solidFill>
                  <a:srgbClr val="FF0000"/>
                </a:solidFill>
              </a:rPr>
              <a:t/>
            </a:r>
            <a:br>
              <a:rPr lang="fa-IR" b="1" dirty="0" smtClean="0">
                <a:solidFill>
                  <a:srgbClr val="FF0000"/>
                </a:solidFill>
              </a:rPr>
            </a:br>
            <a:r>
              <a:rPr lang="fa-IR" b="1" dirty="0" smtClean="0">
                <a:solidFill>
                  <a:srgbClr val="FF0000"/>
                </a:solidFill>
              </a:rPr>
              <a:t>عیب یابی</a:t>
            </a:r>
            <a:r>
              <a:rPr lang="en-US" dirty="0"/>
              <a:t/>
            </a:r>
            <a:br>
              <a:rPr lang="en-US" dirty="0"/>
            </a:br>
            <a:endParaRPr lang="fa-IR" dirty="0"/>
          </a:p>
        </p:txBody>
      </p:sp>
      <p:sp>
        <p:nvSpPr>
          <p:cNvPr id="3" name="Content Placeholder 2"/>
          <p:cNvSpPr>
            <a:spLocks noGrp="1"/>
          </p:cNvSpPr>
          <p:nvPr>
            <p:ph idx="1"/>
          </p:nvPr>
        </p:nvSpPr>
        <p:spPr>
          <a:xfrm>
            <a:off x="0" y="764704"/>
            <a:ext cx="9144000" cy="6093296"/>
          </a:xfrm>
        </p:spPr>
        <p:txBody>
          <a:bodyPr>
            <a:normAutofit fontScale="92500" lnSpcReduction="20000"/>
          </a:bodyPr>
          <a:lstStyle/>
          <a:p>
            <a:r>
              <a:rPr lang="fa-IR" dirty="0" smtClean="0"/>
              <a:t>گرمکن </a:t>
            </a:r>
            <a:r>
              <a:rPr lang="fa-IR" dirty="0"/>
              <a:t>سنسور اکسیژن در دمای </a:t>
            </a:r>
            <a:r>
              <a:rPr lang="fa-IR" dirty="0">
                <a:solidFill>
                  <a:srgbClr val="FF0000"/>
                </a:solidFill>
              </a:rPr>
              <a:t>۲۴</a:t>
            </a:r>
            <a:r>
              <a:rPr lang="fa-IR" dirty="0"/>
              <a:t> درجه سانتی گراد حدود</a:t>
            </a:r>
            <a:r>
              <a:rPr lang="en-US" dirty="0"/>
              <a:t> </a:t>
            </a:r>
            <a:r>
              <a:rPr lang="en-US" dirty="0">
                <a:solidFill>
                  <a:srgbClr val="FF0000"/>
                </a:solidFill>
              </a:rPr>
              <a:t>Ω</a:t>
            </a:r>
            <a:r>
              <a:rPr lang="fa-IR" dirty="0">
                <a:solidFill>
                  <a:srgbClr val="FF0000"/>
                </a:solidFill>
              </a:rPr>
              <a:t>۴</a:t>
            </a:r>
            <a:r>
              <a:rPr lang="fa-IR" dirty="0"/>
              <a:t> اهم است (دو سیم سفید </a:t>
            </a:r>
            <a:r>
              <a:rPr lang="fa-IR" dirty="0" smtClean="0"/>
              <a:t>رنگ</a:t>
            </a:r>
            <a:r>
              <a:rPr lang="en-US" dirty="0"/>
              <a:t>(</a:t>
            </a:r>
            <a:br>
              <a:rPr lang="en-US" dirty="0"/>
            </a:br>
            <a:r>
              <a:rPr lang="fa-IR" dirty="0"/>
              <a:t>از پایه های </a:t>
            </a:r>
            <a:r>
              <a:rPr lang="fa-IR" dirty="0">
                <a:solidFill>
                  <a:srgbClr val="FF0000"/>
                </a:solidFill>
              </a:rPr>
              <a:t>۳و۴</a:t>
            </a:r>
            <a:r>
              <a:rPr lang="fa-IR" dirty="0"/>
              <a:t> دو سیم اتصال و سوکت را جا بزنید دو  سیم را به ولت متر متصل کرده و مقدار ولتاژ بین </a:t>
            </a:r>
            <a:r>
              <a:rPr lang="fa-IR" dirty="0">
                <a:solidFill>
                  <a:srgbClr val="FF0000"/>
                </a:solidFill>
              </a:rPr>
              <a:t>۰ تا ۹/۰</a:t>
            </a:r>
            <a:r>
              <a:rPr lang="fa-IR" dirty="0"/>
              <a:t> ولت باید متغییر باشد</a:t>
            </a:r>
            <a:r>
              <a:rPr lang="en-US" dirty="0"/>
              <a:t>.</a:t>
            </a:r>
            <a:br>
              <a:rPr lang="en-US" dirty="0"/>
            </a:br>
            <a:r>
              <a:rPr lang="fa-IR" dirty="0"/>
              <a:t>نکته این که اگر المنت سوخته باشد خام سوزی و نسبت صحیح سوخت و هوا تنظیم نمی شود چون فعالیت دقیق سنسور در دمای </a:t>
            </a:r>
            <a:r>
              <a:rPr lang="fa-IR" dirty="0">
                <a:solidFill>
                  <a:srgbClr val="FF0000"/>
                </a:solidFill>
              </a:rPr>
              <a:t>۳۰۰ تا ۸۰۰</a:t>
            </a:r>
            <a:r>
              <a:rPr lang="fa-IR" dirty="0"/>
              <a:t> درجه سانتی گراد است</a:t>
            </a:r>
            <a:r>
              <a:rPr lang="en-US" dirty="0"/>
              <a:t>.</a:t>
            </a:r>
            <a:br>
              <a:rPr lang="en-US" dirty="0"/>
            </a:br>
            <a:r>
              <a:rPr lang="fa-IR" dirty="0"/>
              <a:t>خرابی سنسور مساوی مصرف صوخت بیشتر</a:t>
            </a:r>
            <a:r>
              <a:rPr lang="en-US" dirty="0"/>
              <a:t/>
            </a:r>
            <a:br>
              <a:rPr lang="en-US" dirty="0"/>
            </a:br>
            <a:r>
              <a:rPr lang="fa-IR" dirty="0">
                <a:solidFill>
                  <a:srgbClr val="FF0000"/>
                </a:solidFill>
              </a:rPr>
              <a:t>نکته مهم اینکه سنسور اکسیژن دارای مواد رادیو اکتیو بوده </a:t>
            </a:r>
            <a:r>
              <a:rPr lang="fa-IR" dirty="0"/>
              <a:t>که در تشخیص گاز های موجود در اگزوز تاثیر بسزایی دارد که در هنگام تعمیرات باید دقت شود که از تماس نوک سنسور با بدن مخصوصا در زمانی که آن نو است جلوگیری کنید این اثر به مرور زمان در مدت تقریبا یک سال از بین و یا کاهش میابد</a:t>
            </a:r>
            <a:r>
              <a:rPr lang="en-US" dirty="0"/>
              <a:t>.</a:t>
            </a:r>
            <a:br>
              <a:rPr lang="en-US" dirty="0"/>
            </a:br>
            <a:r>
              <a:rPr lang="fa-IR" dirty="0"/>
              <a:t>خودرو هایی که دارای سنسور اکسیژن هستند نیاز به تنظیم موتور ندارند</a:t>
            </a:r>
          </a:p>
        </p:txBody>
      </p:sp>
    </p:spTree>
    <p:extLst>
      <p:ext uri="{BB962C8B-B14F-4D97-AF65-F5344CB8AC3E}">
        <p14:creationId xmlns:p14="http://schemas.microsoft.com/office/powerpoint/2010/main" val="27616915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4704"/>
          </a:xfrm>
        </p:spPr>
        <p:txBody>
          <a:bodyPr>
            <a:normAutofit fontScale="90000"/>
          </a:bodyPr>
          <a:lstStyle/>
          <a:p>
            <a:r>
              <a:rPr lang="en-US" b="1" dirty="0"/>
              <a:t/>
            </a:r>
            <a:br>
              <a:rPr lang="en-US" b="1" dirty="0"/>
            </a:br>
            <a:r>
              <a:rPr lang="en-US" b="1" dirty="0" smtClean="0">
                <a:solidFill>
                  <a:srgbClr val="FF0000"/>
                </a:solidFill>
              </a:rPr>
              <a:t> </a:t>
            </a:r>
            <a:r>
              <a:rPr lang="fa-IR" sz="3100" b="1" dirty="0">
                <a:solidFill>
                  <a:srgbClr val="FF0000"/>
                </a:solidFill>
              </a:rPr>
              <a:t>سنسور دمای آب</a:t>
            </a:r>
            <a:r>
              <a:rPr lang="en-US" sz="3100" b="1" dirty="0">
                <a:solidFill>
                  <a:srgbClr val="FF0000"/>
                </a:solidFill>
              </a:rPr>
              <a:t> (WTS) (WATER TEMPERATURE SENSOR</a:t>
            </a:r>
            <a:r>
              <a:rPr lang="en-US" sz="3600" b="1" dirty="0">
                <a:solidFill>
                  <a:srgbClr val="FF0000"/>
                </a:solidFill>
              </a:rPr>
              <a:t>)</a:t>
            </a:r>
            <a:r>
              <a:rPr lang="en-US" sz="3600" dirty="0">
                <a:solidFill>
                  <a:srgbClr val="FF0000"/>
                </a:solidFill>
              </a:rPr>
              <a:t/>
            </a:r>
            <a:br>
              <a:rPr lang="en-US" sz="3600" dirty="0">
                <a:solidFill>
                  <a:srgbClr val="FF0000"/>
                </a:solidFill>
              </a:rPr>
            </a:br>
            <a:endParaRPr lang="fa-IR" sz="3600" dirty="0">
              <a:solidFill>
                <a:srgbClr val="FF0000"/>
              </a:solidFill>
            </a:endParaRPr>
          </a:p>
        </p:txBody>
      </p:sp>
      <p:sp>
        <p:nvSpPr>
          <p:cNvPr id="4" name="Content Placeholder 3"/>
          <p:cNvSpPr>
            <a:spLocks noGrp="1"/>
          </p:cNvSpPr>
          <p:nvPr>
            <p:ph idx="1"/>
          </p:nvPr>
        </p:nvSpPr>
        <p:spPr>
          <a:xfrm>
            <a:off x="0" y="764704"/>
            <a:ext cx="9144000" cy="6093296"/>
          </a:xfrm>
        </p:spPr>
        <p:txBody>
          <a:bodyPr>
            <a:noAutofit/>
          </a:bodyPr>
          <a:lstStyle/>
          <a:p>
            <a:r>
              <a:rPr lang="fa-IR" sz="2800" dirty="0"/>
              <a:t>ساختار داخلی سنسور: سنسور دمای آب از نوع</a:t>
            </a:r>
            <a:r>
              <a:rPr lang="en-US" sz="2800" dirty="0"/>
              <a:t> </a:t>
            </a:r>
            <a:r>
              <a:rPr lang="en-US" sz="2800" dirty="0">
                <a:solidFill>
                  <a:srgbClr val="FF0000"/>
                </a:solidFill>
              </a:rPr>
              <a:t>(NTC)</a:t>
            </a:r>
            <a:r>
              <a:rPr lang="en-US" sz="2800" dirty="0"/>
              <a:t> </a:t>
            </a:r>
            <a:r>
              <a:rPr lang="fa-IR" sz="2800" dirty="0">
                <a:solidFill>
                  <a:srgbClr val="FF0000"/>
                </a:solidFill>
              </a:rPr>
              <a:t>بوده(یعنی مقاومت متغیر با ضریب حرارتی منفی) </a:t>
            </a:r>
            <a:r>
              <a:rPr lang="fa-IR" sz="2800" dirty="0"/>
              <a:t>و داخل آن دو عدد سنسور مقاومتی طراحی شده که یکی از آنها برای ارسال سیگنال به</a:t>
            </a:r>
            <a:r>
              <a:rPr lang="en-US" sz="2800" dirty="0"/>
              <a:t> </a:t>
            </a:r>
            <a:r>
              <a:rPr lang="en-US" sz="2800" dirty="0">
                <a:solidFill>
                  <a:srgbClr val="FF0000"/>
                </a:solidFill>
              </a:rPr>
              <a:t>ECU</a:t>
            </a:r>
            <a:r>
              <a:rPr lang="en-US" sz="2800" dirty="0"/>
              <a:t> </a:t>
            </a:r>
            <a:r>
              <a:rPr lang="fa-IR" sz="2800" dirty="0"/>
              <a:t>و دیگری به پشت آمپر آب میرود</a:t>
            </a:r>
            <a:r>
              <a:rPr lang="fa-IR" sz="2800" dirty="0">
                <a:solidFill>
                  <a:srgbClr val="0070C0"/>
                </a:solidFill>
              </a:rPr>
              <a:t>.(در خودروی پراید دو تا سنسور جداگانه طراحی شده </a:t>
            </a:r>
            <a:r>
              <a:rPr lang="fa-IR" sz="2800" dirty="0" smtClean="0">
                <a:solidFill>
                  <a:srgbClr val="0070C0"/>
                </a:solidFill>
              </a:rPr>
              <a:t>است</a:t>
            </a:r>
            <a:r>
              <a:rPr lang="en-US" sz="2800" dirty="0">
                <a:solidFill>
                  <a:srgbClr val="0070C0"/>
                </a:solidFill>
              </a:rPr>
              <a:t>(</a:t>
            </a:r>
            <a:br>
              <a:rPr lang="en-US" sz="2800" dirty="0">
                <a:solidFill>
                  <a:srgbClr val="0070C0"/>
                </a:solidFill>
              </a:rPr>
            </a:br>
            <a:r>
              <a:rPr lang="fa-IR" sz="2800" dirty="0"/>
              <a:t>سنسور دمای آب کار های زیر را انجام می دهد</a:t>
            </a:r>
            <a:r>
              <a:rPr lang="en-US" sz="2800" dirty="0"/>
              <a:t> :</a:t>
            </a:r>
            <a:br>
              <a:rPr lang="en-US" sz="2800" dirty="0"/>
            </a:br>
            <a:r>
              <a:rPr lang="fa-IR" sz="2800" dirty="0"/>
              <a:t>ایجاد حالت ساسات در حالت سرد بودن خودرو</a:t>
            </a:r>
            <a:r>
              <a:rPr lang="en-US" sz="2800" dirty="0"/>
              <a:t/>
            </a:r>
            <a:br>
              <a:rPr lang="en-US" sz="2800" dirty="0"/>
            </a:br>
            <a:r>
              <a:rPr lang="fa-IR" sz="2800" dirty="0"/>
              <a:t>تنظیم زمان پاشش و آدوانس جرقه در موقع گرم شدن خودرو</a:t>
            </a:r>
            <a:r>
              <a:rPr lang="en-US" sz="2800" dirty="0"/>
              <a:t/>
            </a:r>
            <a:br>
              <a:rPr lang="en-US" sz="2800" dirty="0"/>
            </a:br>
            <a:r>
              <a:rPr lang="fa-IR" sz="2800" dirty="0"/>
              <a:t>در بعضی از مدل ها فن سیستم خنک کننده را فعال می کند</a:t>
            </a:r>
            <a:r>
              <a:rPr lang="en-US" sz="2800" dirty="0"/>
              <a:t/>
            </a:r>
            <a:br>
              <a:rPr lang="en-US" sz="2800" dirty="0"/>
            </a:br>
            <a:r>
              <a:rPr lang="fa-IR" sz="2800" dirty="0"/>
              <a:t>انتقال دمای آب به پشت آمپر آب</a:t>
            </a:r>
            <a:r>
              <a:rPr lang="en-US" sz="2800" dirty="0"/>
              <a:t/>
            </a:r>
            <a:br>
              <a:rPr lang="en-US" sz="2800" dirty="0"/>
            </a:br>
            <a:r>
              <a:rPr lang="fa-IR" sz="2800" dirty="0"/>
              <a:t>تامین سوخت بیشتر برای حالت ساسات خودرو سریع تر روشن شود</a:t>
            </a:r>
            <a:r>
              <a:rPr lang="en-US" sz="2800" dirty="0"/>
              <a:t/>
            </a:r>
            <a:br>
              <a:rPr lang="en-US" sz="2800" dirty="0"/>
            </a:br>
            <a:r>
              <a:rPr lang="fa-IR" sz="2800" dirty="0"/>
              <a:t>با بالا رفتن دمای موتور و گرم شدن خودرو دور موتور را کاهش تا به دور نرمال برسد</a:t>
            </a:r>
            <a:r>
              <a:rPr lang="en-US" sz="2800" dirty="0"/>
              <a:t/>
            </a:r>
            <a:br>
              <a:rPr lang="en-US" sz="2800" dirty="0"/>
            </a:br>
            <a:r>
              <a:rPr lang="fa-IR" sz="2800" dirty="0"/>
              <a:t>محل قرارگیری سنسور دمای آب معمولا در اکثر خودرو ها در روی محفظه ترموستات </a:t>
            </a:r>
            <a:r>
              <a:rPr lang="fa-IR" sz="2800" dirty="0" smtClean="0"/>
              <a:t>است</a:t>
            </a:r>
            <a:endParaRPr lang="en-US" sz="2800" dirty="0"/>
          </a:p>
        </p:txBody>
      </p:sp>
    </p:spTree>
    <p:extLst>
      <p:ext uri="{BB962C8B-B14F-4D97-AF65-F5344CB8AC3E}">
        <p14:creationId xmlns:p14="http://schemas.microsoft.com/office/powerpoint/2010/main" val="142217818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720080"/>
          </a:xfrm>
        </p:spPr>
        <p:txBody>
          <a:bodyPr>
            <a:normAutofit fontScale="90000"/>
          </a:bodyPr>
          <a:lstStyle/>
          <a:p>
            <a:r>
              <a:rPr lang="fa-IR" dirty="0">
                <a:solidFill>
                  <a:srgbClr val="FF0000"/>
                </a:solidFill>
              </a:rPr>
              <a:t>مدار الکتریکی سنسور دمای آب</a:t>
            </a:r>
            <a:r>
              <a:rPr lang="en-US" dirty="0">
                <a:solidFill>
                  <a:srgbClr val="FF0000"/>
                </a:solidFill>
              </a:rPr>
              <a:t> :</a:t>
            </a:r>
            <a:endParaRPr lang="fa-IR" dirty="0"/>
          </a:p>
        </p:txBody>
      </p:sp>
      <p:sp>
        <p:nvSpPr>
          <p:cNvPr id="3" name="Content Placeholder 2"/>
          <p:cNvSpPr>
            <a:spLocks noGrp="1"/>
          </p:cNvSpPr>
          <p:nvPr>
            <p:ph idx="1"/>
          </p:nvPr>
        </p:nvSpPr>
        <p:spPr>
          <a:xfrm>
            <a:off x="0" y="836712"/>
            <a:ext cx="9144000" cy="6021288"/>
          </a:xfrm>
        </p:spPr>
        <p:txBody>
          <a:bodyPr>
            <a:normAutofit/>
          </a:bodyPr>
          <a:lstStyle/>
          <a:p>
            <a:pPr marL="0" indent="0">
              <a:buNone/>
            </a:pPr>
            <a:r>
              <a:rPr lang="fa-IR" dirty="0" smtClean="0"/>
              <a:t>پایه </a:t>
            </a:r>
            <a:r>
              <a:rPr lang="fa-IR" dirty="0"/>
              <a:t>۱ اتصال بدنه</a:t>
            </a:r>
            <a:r>
              <a:rPr lang="en-US" dirty="0"/>
              <a:t/>
            </a:r>
            <a:br>
              <a:rPr lang="en-US" dirty="0"/>
            </a:br>
            <a:r>
              <a:rPr lang="fa-IR" dirty="0"/>
              <a:t>پایه ۲ ارسال سیگنال به</a:t>
            </a:r>
            <a:r>
              <a:rPr lang="en-US" dirty="0"/>
              <a:t> ECU</a:t>
            </a:r>
            <a:br>
              <a:rPr lang="en-US" dirty="0"/>
            </a:br>
            <a:r>
              <a:rPr lang="fa-IR" dirty="0"/>
              <a:t>پایه ۳ ارسال سیگنال به پشت آمپر آب</a:t>
            </a:r>
            <a:r>
              <a:rPr lang="en-US" dirty="0"/>
              <a:t/>
            </a:r>
            <a:br>
              <a:rPr lang="en-US" dirty="0"/>
            </a:br>
            <a:r>
              <a:rPr lang="fa-IR" dirty="0">
                <a:solidFill>
                  <a:srgbClr val="FF0000"/>
                </a:solidFill>
              </a:rPr>
              <a:t>تعریف مقاومت</a:t>
            </a:r>
            <a:r>
              <a:rPr lang="en-US" dirty="0">
                <a:solidFill>
                  <a:srgbClr val="FF0000"/>
                </a:solidFill>
              </a:rPr>
              <a:t> (NTC) </a:t>
            </a:r>
            <a:r>
              <a:rPr lang="en-US" dirty="0"/>
              <a:t>: </a:t>
            </a:r>
            <a:r>
              <a:rPr lang="fa-IR" dirty="0"/>
              <a:t>این نوع مقاومت با افزایش دما ، مقاومت آنها کم می شود و ولتاژ افزایش می یابد این عمل در سنسور باعث ارسال سوخت کمتر به موتور می شود</a:t>
            </a:r>
            <a:r>
              <a:rPr lang="en-US" dirty="0"/>
              <a:t>.</a:t>
            </a:r>
            <a:br>
              <a:rPr lang="en-US" dirty="0"/>
            </a:br>
            <a:r>
              <a:rPr lang="fa-IR" dirty="0">
                <a:solidFill>
                  <a:srgbClr val="FF0000"/>
                </a:solidFill>
              </a:rPr>
              <a:t>شرح کار سنسور دمای آب</a:t>
            </a:r>
            <a:r>
              <a:rPr lang="en-US" dirty="0">
                <a:solidFill>
                  <a:srgbClr val="FF0000"/>
                </a:solidFill>
              </a:rPr>
              <a:t> (WTC)</a:t>
            </a:r>
            <a:r>
              <a:rPr lang="en-US" dirty="0"/>
              <a:t> :</a:t>
            </a:r>
            <a:br>
              <a:rPr lang="en-US" dirty="0"/>
            </a:br>
            <a:r>
              <a:rPr lang="fa-IR" dirty="0"/>
              <a:t>با ارسال دمای آب به</a:t>
            </a:r>
            <a:r>
              <a:rPr lang="en-US" dirty="0">
                <a:solidFill>
                  <a:srgbClr val="FF0000"/>
                </a:solidFill>
              </a:rPr>
              <a:t> ECU </a:t>
            </a:r>
            <a:r>
              <a:rPr lang="fa-IR" dirty="0"/>
              <a:t>و با توجه به دمای موتور یا مایع خنک کننده نسبت سوخت و هوا را تصحیح و حالت هایی مثل ساسات را بوجود می آورد برای بهتر روشن شدن خودرو به کمک سنسور دور آرام می شتابد.و در بعضی از مدل ها سیستم یونیت فن را و آمپر آب روی پنل را نیز فعال می کند</a:t>
            </a:r>
            <a:endParaRPr lang="en-US" dirty="0"/>
          </a:p>
        </p:txBody>
      </p:sp>
    </p:spTree>
    <p:extLst>
      <p:ext uri="{BB962C8B-B14F-4D97-AF65-F5344CB8AC3E}">
        <p14:creationId xmlns:p14="http://schemas.microsoft.com/office/powerpoint/2010/main" val="8952521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562074"/>
          </a:xfrm>
        </p:spPr>
        <p:txBody>
          <a:bodyPr>
            <a:normAutofit fontScale="90000"/>
          </a:bodyPr>
          <a:lstStyle/>
          <a:p>
            <a:r>
              <a:rPr lang="fa-IR" dirty="0">
                <a:solidFill>
                  <a:srgbClr val="FF0000"/>
                </a:solidFill>
              </a:rPr>
              <a:t>عیب یابی سنسور دمای آب</a:t>
            </a:r>
            <a:r>
              <a:rPr lang="en-US" dirty="0">
                <a:solidFill>
                  <a:srgbClr val="FF0000"/>
                </a:solidFill>
              </a:rPr>
              <a:t> (WTC</a:t>
            </a:r>
            <a:r>
              <a:rPr lang="en-US" dirty="0" smtClean="0">
                <a:solidFill>
                  <a:srgbClr val="FF0000"/>
                </a:solidFill>
              </a:rPr>
              <a:t>)</a:t>
            </a:r>
            <a:endParaRPr lang="fa-IR" dirty="0"/>
          </a:p>
        </p:txBody>
      </p:sp>
      <p:sp>
        <p:nvSpPr>
          <p:cNvPr id="3" name="Content Placeholder 2"/>
          <p:cNvSpPr>
            <a:spLocks noGrp="1"/>
          </p:cNvSpPr>
          <p:nvPr>
            <p:ph idx="1"/>
          </p:nvPr>
        </p:nvSpPr>
        <p:spPr>
          <a:xfrm>
            <a:off x="0" y="548680"/>
            <a:ext cx="9144000" cy="6309320"/>
          </a:xfrm>
        </p:spPr>
        <p:txBody>
          <a:bodyPr>
            <a:normAutofit fontScale="55000" lnSpcReduction="20000"/>
          </a:bodyPr>
          <a:lstStyle/>
          <a:p>
            <a:r>
              <a:rPr lang="fa-IR" sz="4900" dirty="0"/>
              <a:t>در صرت خرابی اگر سنسور دمای زیاد را گزارش کند خودرو در هوای سرد روشن نمی شود</a:t>
            </a:r>
            <a:r>
              <a:rPr lang="en-US" sz="4900" dirty="0"/>
              <a:t>.</a:t>
            </a:r>
            <a:br>
              <a:rPr lang="en-US" sz="4900" dirty="0"/>
            </a:br>
            <a:r>
              <a:rPr lang="fa-IR" sz="4900" dirty="0"/>
              <a:t>در صورت خرابی اگر سنسور دمای پایین را گزارش کند خودرو به راحتی روشن می شود ولی بعد از گرم شدن خودرو بد کار میکند چون گزارش دمای پایین باعث قرار گیری بیشتر در حالت ساسات بوده و در موقع گرم بودن خودرو باعث خام سوزی و مصرف بیشتر سوخت می شود و در نتیجه موتور بد کار می کند و دوده سیاه در اطراف شمع را می گیرد</a:t>
            </a:r>
            <a:r>
              <a:rPr lang="en-US" sz="4900" dirty="0"/>
              <a:t>.</a:t>
            </a:r>
            <a:br>
              <a:rPr lang="en-US" sz="4900" dirty="0"/>
            </a:br>
            <a:r>
              <a:rPr lang="fa-IR" sz="4900" dirty="0">
                <a:solidFill>
                  <a:srgbClr val="FF0000"/>
                </a:solidFill>
              </a:rPr>
              <a:t>روش تست اهمی سنسور دمای آب</a:t>
            </a:r>
            <a:r>
              <a:rPr lang="en-US" sz="4900" dirty="0">
                <a:solidFill>
                  <a:srgbClr val="FF0000"/>
                </a:solidFill>
              </a:rPr>
              <a:t> (WTC):</a:t>
            </a:r>
            <a:r>
              <a:rPr lang="en-US" sz="4900" dirty="0"/>
              <a:t/>
            </a:r>
            <a:br>
              <a:rPr lang="en-US" sz="4900" dirty="0"/>
            </a:br>
            <a:r>
              <a:rPr lang="fa-IR" sz="4900" dirty="0"/>
              <a:t>سنسور را از خودرو خارج و اهم متر را به دوسر آن متصل و سنسور را در ظرف آب گرمی می گذاریم و با دماسنج دمای آب را مشخص کنیم</a:t>
            </a:r>
            <a:r>
              <a:rPr lang="en-US" sz="4900" dirty="0"/>
              <a:t>.</a:t>
            </a:r>
            <a:br>
              <a:rPr lang="en-US" sz="4900" dirty="0"/>
            </a:br>
            <a:r>
              <a:rPr lang="fa-IR" sz="4900" dirty="0"/>
              <a:t>سنسور را خارج و آن را در دست گرفته تا دمای آن با دمای بدن مان یکی شود در این صورت دمای </a:t>
            </a:r>
            <a:r>
              <a:rPr lang="fa-IR" sz="4900" dirty="0">
                <a:solidFill>
                  <a:srgbClr val="FF0000"/>
                </a:solidFill>
              </a:rPr>
              <a:t>۴۰ </a:t>
            </a:r>
            <a:r>
              <a:rPr lang="fa-IR" sz="4900" dirty="0"/>
              <a:t>درجه سانتی گراد ، مقاومت تقریبی </a:t>
            </a:r>
            <a:r>
              <a:rPr lang="fa-IR" sz="4900" dirty="0">
                <a:solidFill>
                  <a:srgbClr val="FF0000"/>
                </a:solidFill>
              </a:rPr>
              <a:t>۱.۱۵</a:t>
            </a:r>
            <a:r>
              <a:rPr lang="fa-IR" sz="4900" dirty="0"/>
              <a:t>  کیلو اهم را نشان می دهد</a:t>
            </a:r>
            <a:r>
              <a:rPr lang="en-US" sz="4900" dirty="0"/>
              <a:t>.</a:t>
            </a:r>
            <a:br>
              <a:rPr lang="en-US" sz="4900" dirty="0"/>
            </a:br>
            <a:r>
              <a:rPr lang="fa-IR" sz="4900" dirty="0"/>
              <a:t>در حالت سرد بودن مقاومت در سنسور نسبت به حالت گرم بودن بیشتر است</a:t>
            </a:r>
            <a:r>
              <a:rPr lang="en-US" sz="4900" dirty="0"/>
              <a:t>.</a:t>
            </a:r>
            <a:br>
              <a:rPr lang="en-US" sz="4900" dirty="0"/>
            </a:br>
            <a:r>
              <a:rPr lang="fa-IR" sz="4900" dirty="0"/>
              <a:t>در هنگام چک کردن خودرو با دستگاه دیاگ اگر میزان دما را  </a:t>
            </a:r>
            <a:r>
              <a:rPr lang="fa-IR" sz="4900" dirty="0">
                <a:solidFill>
                  <a:srgbClr val="FF0000"/>
                </a:solidFill>
              </a:rPr>
              <a:t>۴۰- </a:t>
            </a:r>
            <a:r>
              <a:rPr lang="fa-IR" sz="4900" dirty="0"/>
              <a:t> نشان داد سنسور خراب است</a:t>
            </a:r>
            <a:r>
              <a:rPr lang="en-US" sz="4900" dirty="0"/>
              <a:t>.</a:t>
            </a:r>
            <a:br>
              <a:rPr lang="en-US" sz="4900" dirty="0"/>
            </a:br>
            <a:endParaRPr lang="fa-IR" dirty="0"/>
          </a:p>
        </p:txBody>
      </p:sp>
    </p:spTree>
    <p:extLst>
      <p:ext uri="{BB962C8B-B14F-4D97-AF65-F5344CB8AC3E}">
        <p14:creationId xmlns:p14="http://schemas.microsoft.com/office/powerpoint/2010/main" val="28438107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dirty="0"/>
              <a:t>ارزش یابی</a:t>
            </a:r>
            <a:r>
              <a:rPr lang="en-US" dirty="0"/>
              <a:t/>
            </a:r>
            <a:br>
              <a:rPr lang="en-US" dirty="0"/>
            </a:br>
            <a:endParaRPr lang="fa-IR" dirty="0"/>
          </a:p>
        </p:txBody>
      </p:sp>
      <p:sp>
        <p:nvSpPr>
          <p:cNvPr id="3" name="Content Placeholder 2"/>
          <p:cNvSpPr>
            <a:spLocks noGrp="1"/>
          </p:cNvSpPr>
          <p:nvPr>
            <p:ph idx="1"/>
          </p:nvPr>
        </p:nvSpPr>
        <p:spPr/>
        <p:txBody>
          <a:bodyPr>
            <a:normAutofit fontScale="77500" lnSpcReduction="20000"/>
          </a:bodyPr>
          <a:lstStyle/>
          <a:p>
            <a:r>
              <a:rPr lang="fa-IR" dirty="0" smtClean="0"/>
              <a:t>امتحان </a:t>
            </a:r>
            <a:r>
              <a:rPr lang="fa-IR" dirty="0"/>
              <a:t>کتبی 10نمره، فصلهای نظری</a:t>
            </a:r>
            <a:endParaRPr lang="en-US" dirty="0"/>
          </a:p>
          <a:p>
            <a:r>
              <a:rPr lang="fa-IR" dirty="0"/>
              <a:t>کارگاه وتحقیق وکارعملی 10 نمره به شرح </a:t>
            </a:r>
            <a:endParaRPr lang="en-US" dirty="0"/>
          </a:p>
          <a:p>
            <a:r>
              <a:rPr lang="fa-IR" dirty="0"/>
              <a:t>1-  </a:t>
            </a:r>
            <a:r>
              <a:rPr lang="fa-IR" dirty="0" smtClean="0"/>
              <a:t>نشان دهنده ها وسنسورها ماشین </a:t>
            </a:r>
            <a:r>
              <a:rPr lang="fa-IR" dirty="0"/>
              <a:t>های کشاورزی بصورت </a:t>
            </a:r>
            <a:r>
              <a:rPr lang="en-US" dirty="0"/>
              <a:t>word</a:t>
            </a:r>
            <a:r>
              <a:rPr lang="fa-IR" dirty="0"/>
              <a:t> ومنبع </a:t>
            </a:r>
            <a:endParaRPr lang="en-US" dirty="0"/>
          </a:p>
          <a:p>
            <a:r>
              <a:rPr lang="fa-IR" dirty="0"/>
              <a:t>2- </a:t>
            </a:r>
            <a:r>
              <a:rPr lang="fa-IR" dirty="0" smtClean="0"/>
              <a:t>کنترل یونیت ها، </a:t>
            </a:r>
            <a:r>
              <a:rPr lang="en-US" dirty="0" smtClean="0"/>
              <a:t>ECU</a:t>
            </a:r>
            <a:r>
              <a:rPr lang="fa-IR" dirty="0" smtClean="0"/>
              <a:t>ها در ماشین آلات  بصورت </a:t>
            </a:r>
            <a:r>
              <a:rPr lang="en-US" dirty="0" smtClean="0"/>
              <a:t> </a:t>
            </a:r>
            <a:r>
              <a:rPr lang="en-US" dirty="0"/>
              <a:t>word</a:t>
            </a:r>
            <a:r>
              <a:rPr lang="fa-IR" dirty="0"/>
              <a:t>ومنبع </a:t>
            </a:r>
            <a:endParaRPr lang="en-US" dirty="0"/>
          </a:p>
          <a:p>
            <a:r>
              <a:rPr lang="fa-IR" dirty="0"/>
              <a:t>3- </a:t>
            </a:r>
            <a:r>
              <a:rPr lang="fa-IR" dirty="0" smtClean="0"/>
              <a:t>دیاکاسکنرها بصورت </a:t>
            </a:r>
            <a:r>
              <a:rPr lang="en-US" dirty="0"/>
              <a:t>word </a:t>
            </a:r>
            <a:r>
              <a:rPr lang="fa-IR" dirty="0"/>
              <a:t> ومنبع</a:t>
            </a:r>
            <a:endParaRPr lang="en-US" dirty="0"/>
          </a:p>
          <a:p>
            <a:r>
              <a:rPr lang="fa-IR" dirty="0"/>
              <a:t>4- آلترناتورها واستارترها درماشین آلات بصورت </a:t>
            </a:r>
            <a:r>
              <a:rPr lang="en-US" dirty="0"/>
              <a:t>word</a:t>
            </a:r>
            <a:r>
              <a:rPr lang="fa-IR" dirty="0"/>
              <a:t> ومنبع</a:t>
            </a:r>
            <a:endParaRPr lang="en-US" dirty="0"/>
          </a:p>
          <a:p>
            <a:r>
              <a:rPr lang="fa-IR" dirty="0"/>
              <a:t>5- باطریها وشارژرها بصورت </a:t>
            </a:r>
            <a:r>
              <a:rPr lang="en-US" dirty="0"/>
              <a:t>word </a:t>
            </a:r>
            <a:r>
              <a:rPr lang="fa-IR" dirty="0"/>
              <a:t>ومنبع</a:t>
            </a:r>
            <a:endParaRPr lang="en-US" dirty="0"/>
          </a:p>
          <a:p>
            <a:r>
              <a:rPr lang="fa-IR" dirty="0"/>
              <a:t>6-ساخت </a:t>
            </a:r>
            <a:r>
              <a:rPr lang="fa-IR" dirty="0" smtClean="0"/>
              <a:t>فلاشر،تایمر برای برف پاکن</a:t>
            </a:r>
            <a:endParaRPr lang="en-US" dirty="0"/>
          </a:p>
          <a:p>
            <a:r>
              <a:rPr lang="fa-IR" dirty="0"/>
              <a:t>7- ساخت </a:t>
            </a:r>
            <a:r>
              <a:rPr lang="fa-IR" dirty="0" smtClean="0"/>
              <a:t>بوق الکترونیکی،کنترل دمای داخل کابین</a:t>
            </a:r>
            <a:endParaRPr lang="en-US" dirty="0"/>
          </a:p>
          <a:p>
            <a:r>
              <a:rPr lang="fa-IR" dirty="0"/>
              <a:t>8-طراحی مدارات ماشین آلات</a:t>
            </a:r>
            <a:endParaRPr lang="en-US" dirty="0"/>
          </a:p>
          <a:p>
            <a:r>
              <a:rPr lang="fa-IR" dirty="0"/>
              <a:t>9- ساخت هر قطعه برقی در ماشین آلات به رفته</a:t>
            </a:r>
            <a:endParaRPr lang="en-US" dirty="0"/>
          </a:p>
          <a:p>
            <a:endParaRPr lang="fa-IR" dirty="0"/>
          </a:p>
        </p:txBody>
      </p:sp>
    </p:spTree>
    <p:extLst>
      <p:ext uri="{BB962C8B-B14F-4D97-AF65-F5344CB8AC3E}">
        <p14:creationId xmlns:p14="http://schemas.microsoft.com/office/powerpoint/2010/main" val="78213142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80728"/>
          </a:xfrm>
        </p:spPr>
        <p:txBody>
          <a:bodyPr/>
          <a:lstStyle/>
          <a:p>
            <a:r>
              <a:rPr lang="fa-IR" dirty="0">
                <a:solidFill>
                  <a:srgbClr val="FF0000"/>
                </a:solidFill>
              </a:rPr>
              <a:t>نکته هایی در مورد سنسور دمای آب</a:t>
            </a:r>
            <a:r>
              <a:rPr lang="en-US" dirty="0">
                <a:solidFill>
                  <a:srgbClr val="FF0000"/>
                </a:solidFill>
              </a:rPr>
              <a:t> (WTC):</a:t>
            </a:r>
            <a:endParaRPr lang="fa-IR" dirty="0"/>
          </a:p>
        </p:txBody>
      </p:sp>
      <p:sp>
        <p:nvSpPr>
          <p:cNvPr id="3" name="Content Placeholder 2"/>
          <p:cNvSpPr>
            <a:spLocks noGrp="1"/>
          </p:cNvSpPr>
          <p:nvPr>
            <p:ph idx="1"/>
          </p:nvPr>
        </p:nvSpPr>
        <p:spPr>
          <a:xfrm>
            <a:off x="0" y="1052736"/>
            <a:ext cx="9144000" cy="5783493"/>
          </a:xfrm>
        </p:spPr>
        <p:txBody>
          <a:bodyPr>
            <a:normAutofit fontScale="77500" lnSpcReduction="20000"/>
          </a:bodyPr>
          <a:lstStyle/>
          <a:p>
            <a:pPr marL="0" indent="0">
              <a:buNone/>
            </a:pPr>
            <a:r>
              <a:rPr lang="fa-IR" dirty="0" smtClean="0"/>
              <a:t>دمای </a:t>
            </a:r>
            <a:r>
              <a:rPr lang="fa-IR" dirty="0"/>
              <a:t>آب موتور در حالت دور آرام خودرو های فن دار در حیطه دمای فشنگی فن است</a:t>
            </a:r>
            <a:r>
              <a:rPr lang="en-US" dirty="0"/>
              <a:t>.</a:t>
            </a:r>
            <a:br>
              <a:rPr lang="en-US" dirty="0"/>
            </a:br>
            <a:r>
              <a:rPr lang="fa-IR" dirty="0"/>
              <a:t>اگر در هوای سرد خودرو روشن نشد و فشنگی آب سالم بود به سراغ استپر موتور بروید</a:t>
            </a:r>
            <a:r>
              <a:rPr lang="en-US" dirty="0"/>
              <a:t>.</a:t>
            </a:r>
            <a:br>
              <a:rPr lang="en-US" dirty="0"/>
            </a:br>
            <a:r>
              <a:rPr lang="fa-IR" dirty="0"/>
              <a:t>سنسور کمکی سنسور دمای آب</a:t>
            </a:r>
            <a:r>
              <a:rPr lang="en-US" dirty="0">
                <a:solidFill>
                  <a:srgbClr val="FF0000"/>
                </a:solidFill>
              </a:rPr>
              <a:t> (WTC) </a:t>
            </a:r>
            <a:r>
              <a:rPr lang="fa-IR" dirty="0"/>
              <a:t>سنسور دمای هوا</a:t>
            </a:r>
            <a:r>
              <a:rPr lang="en-US" dirty="0"/>
              <a:t> </a:t>
            </a:r>
            <a:r>
              <a:rPr lang="en-US" dirty="0">
                <a:solidFill>
                  <a:srgbClr val="FF0000"/>
                </a:solidFill>
              </a:rPr>
              <a:t>(ATC) </a:t>
            </a:r>
            <a:r>
              <a:rPr lang="fa-IR" dirty="0"/>
              <a:t>است</a:t>
            </a:r>
            <a:r>
              <a:rPr lang="en-US" dirty="0"/>
              <a:t>.</a:t>
            </a:r>
            <a:br>
              <a:rPr lang="en-US" dirty="0"/>
            </a:br>
            <a:r>
              <a:rPr lang="fa-IR" dirty="0"/>
              <a:t>سنسور دمای آب</a:t>
            </a:r>
            <a:r>
              <a:rPr lang="en-US" dirty="0"/>
              <a:t> </a:t>
            </a:r>
            <a:r>
              <a:rPr lang="en-US" dirty="0">
                <a:solidFill>
                  <a:srgbClr val="FF0000"/>
                </a:solidFill>
              </a:rPr>
              <a:t>(WTC</a:t>
            </a:r>
            <a:r>
              <a:rPr lang="en-US" dirty="0"/>
              <a:t>) </a:t>
            </a:r>
            <a:r>
              <a:rPr lang="fa-IR" dirty="0"/>
              <a:t>در خودرو های کاربراتوری کار یک سوئیچ را انجام میدهد یعنی جریان را قطع یا وصل میکند ولی در خودرو های انژکتوری بصورت یک رئوستا یامقاومت متغییر نسبت به دما است</a:t>
            </a:r>
            <a:r>
              <a:rPr lang="en-US" dirty="0"/>
              <a:t> .</a:t>
            </a:r>
            <a:br>
              <a:rPr lang="en-US" dirty="0"/>
            </a:br>
            <a:r>
              <a:rPr lang="fa-IR" dirty="0"/>
              <a:t>در خودرو های پژو و سمند وقتی که حرارت بالای </a:t>
            </a:r>
            <a:r>
              <a:rPr lang="fa-IR" dirty="0">
                <a:solidFill>
                  <a:srgbClr val="FF0000"/>
                </a:solidFill>
              </a:rPr>
              <a:t>۱۱۰</a:t>
            </a:r>
            <a:r>
              <a:rPr lang="fa-IR" dirty="0"/>
              <a:t> درجه برود لامپ استپ روشن میشود که نشان از دمای بالای موتور دارد</a:t>
            </a:r>
            <a:r>
              <a:rPr lang="en-US" dirty="0"/>
              <a:t>.</a:t>
            </a:r>
            <a:br>
              <a:rPr lang="en-US" dirty="0"/>
            </a:br>
            <a:r>
              <a:rPr lang="fa-IR" dirty="0"/>
              <a:t>در دمای بالای موتور موقعی که خودرو گرم است</a:t>
            </a:r>
            <a:r>
              <a:rPr lang="en-US" dirty="0"/>
              <a:t> ECU </a:t>
            </a:r>
            <a:r>
              <a:rPr lang="fa-IR" dirty="0"/>
              <a:t>بهتر می تواند میزان پاشش را کاهش دهد همچنان سوخت بهینه و احتراق را کاملتر می کند</a:t>
            </a:r>
            <a:r>
              <a:rPr lang="en-US" dirty="0"/>
              <a:t>.</a:t>
            </a:r>
            <a:br>
              <a:rPr lang="en-US" dirty="0"/>
            </a:br>
            <a:r>
              <a:rPr lang="fa-IR" dirty="0"/>
              <a:t>در خودرو های ۴۰۵ و پارس و سمند سه عدد سنسور آب</a:t>
            </a:r>
            <a:r>
              <a:rPr lang="en-US" dirty="0"/>
              <a:t> </a:t>
            </a:r>
            <a:r>
              <a:rPr lang="en-US" dirty="0">
                <a:solidFill>
                  <a:srgbClr val="FF0000"/>
                </a:solidFill>
              </a:rPr>
              <a:t>(WTC) </a:t>
            </a:r>
            <a:r>
              <a:rPr lang="fa-IR" dirty="0"/>
              <a:t>وجود دارد</a:t>
            </a:r>
            <a:r>
              <a:rPr lang="en-US" dirty="0"/>
              <a:t/>
            </a:r>
            <a:br>
              <a:rPr lang="en-US" dirty="0"/>
            </a:br>
            <a:r>
              <a:rPr lang="fa-IR" dirty="0"/>
              <a:t>۱</a:t>
            </a:r>
            <a:r>
              <a:rPr lang="en-US" dirty="0"/>
              <a:t>- </a:t>
            </a:r>
            <a:r>
              <a:rPr lang="fa-IR" dirty="0"/>
              <a:t>رنگ قهوه ای برای کنترل یونیت فن که دارای دو سیم است</a:t>
            </a:r>
            <a:r>
              <a:rPr lang="en-US" dirty="0"/>
              <a:t>.</a:t>
            </a:r>
            <a:br>
              <a:rPr lang="en-US" dirty="0"/>
            </a:br>
            <a:r>
              <a:rPr lang="fa-IR" dirty="0"/>
              <a:t>۲</a:t>
            </a:r>
            <a:r>
              <a:rPr lang="en-US" dirty="0"/>
              <a:t>- </a:t>
            </a:r>
            <a:r>
              <a:rPr lang="fa-IR" dirty="0"/>
              <a:t>رنگ سبز برای</a:t>
            </a:r>
            <a:r>
              <a:rPr lang="en-US" dirty="0"/>
              <a:t> ECU   </a:t>
            </a:r>
            <a:r>
              <a:rPr lang="fa-IR" dirty="0"/>
              <a:t>موتور که دارای دو سیم است</a:t>
            </a:r>
            <a:r>
              <a:rPr lang="en-US" dirty="0"/>
              <a:t>.</a:t>
            </a:r>
            <a:br>
              <a:rPr lang="en-US" dirty="0"/>
            </a:br>
            <a:r>
              <a:rPr lang="fa-IR" dirty="0"/>
              <a:t>۳</a:t>
            </a:r>
            <a:r>
              <a:rPr lang="en-US" dirty="0"/>
              <a:t>- </a:t>
            </a:r>
            <a:r>
              <a:rPr lang="fa-IR" dirty="0"/>
              <a:t>رنگ آبی برای پشت آمپر که دارای یک سیم است</a:t>
            </a:r>
            <a:r>
              <a:rPr lang="en-US" dirty="0"/>
              <a:t>.</a:t>
            </a:r>
            <a:br>
              <a:rPr lang="en-US" dirty="0"/>
            </a:br>
            <a:r>
              <a:rPr lang="fa-IR" dirty="0"/>
              <a:t>سنسور دمای آب پراید نوک مشکی و کانکتور سبز است</a:t>
            </a:r>
            <a:r>
              <a:rPr lang="en-US" dirty="0"/>
              <a:t>.</a:t>
            </a:r>
            <a:br>
              <a:rPr lang="en-US" dirty="0"/>
            </a:br>
            <a:r>
              <a:rPr lang="fa-IR" dirty="0"/>
              <a:t>در خودرو های</a:t>
            </a:r>
            <a:r>
              <a:rPr lang="en-US" dirty="0"/>
              <a:t> RD </a:t>
            </a:r>
            <a:r>
              <a:rPr lang="fa-IR" dirty="0"/>
              <a:t>و پیکان سنسور دمای آب به رنگ آبی است که دارای سه سیم است دو سیم اول برای</a:t>
            </a:r>
            <a:r>
              <a:rPr lang="en-US" dirty="0"/>
              <a:t> ECU </a:t>
            </a:r>
            <a:r>
              <a:rPr lang="fa-IR" dirty="0"/>
              <a:t>گزارش و سیم سوم برای پشت آمپر اطلاع رسانی می کند</a:t>
            </a:r>
            <a:r>
              <a:rPr lang="en-US" dirty="0"/>
              <a:t>.</a:t>
            </a:r>
          </a:p>
          <a:p>
            <a:pPr marL="0" indent="0">
              <a:buNone/>
            </a:pPr>
            <a:endParaRPr lang="en-US" sz="2000" dirty="0"/>
          </a:p>
          <a:p>
            <a:endParaRPr lang="fa-IR" dirty="0"/>
          </a:p>
          <a:p>
            <a:endParaRPr lang="fa-IR" dirty="0"/>
          </a:p>
        </p:txBody>
      </p:sp>
    </p:spTree>
    <p:extLst>
      <p:ext uri="{BB962C8B-B14F-4D97-AF65-F5344CB8AC3E}">
        <p14:creationId xmlns:p14="http://schemas.microsoft.com/office/powerpoint/2010/main" val="35975250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80728"/>
          </a:xfrm>
        </p:spPr>
        <p:txBody>
          <a:bodyPr>
            <a:normAutofit fontScale="90000"/>
          </a:bodyPr>
          <a:lstStyle/>
          <a:p>
            <a:r>
              <a:rPr lang="fa-IR" sz="3200" b="1" dirty="0">
                <a:solidFill>
                  <a:srgbClr val="FF0000"/>
                </a:solidFill>
              </a:rPr>
              <a:t>سنسور سرعت خودرو( کیلومتر </a:t>
            </a:r>
            <a:r>
              <a:rPr lang="fa-IR" sz="3200" b="1" dirty="0" smtClean="0">
                <a:solidFill>
                  <a:srgbClr val="FF0000"/>
                </a:solidFill>
              </a:rPr>
              <a:t>شمار</a:t>
            </a:r>
            <a:r>
              <a:rPr lang="en-US" sz="3200" b="1" dirty="0" smtClean="0">
                <a:solidFill>
                  <a:srgbClr val="FF0000"/>
                </a:solidFill>
              </a:rPr>
              <a:t> (VSS</a:t>
            </a:r>
            <a:r>
              <a:rPr lang="en-US" sz="3200" b="1" dirty="0">
                <a:solidFill>
                  <a:srgbClr val="FF0000"/>
                </a:solidFill>
              </a:rPr>
              <a:t> </a:t>
            </a:r>
            <a:r>
              <a:rPr lang="en-US" sz="3200" dirty="0">
                <a:solidFill>
                  <a:srgbClr val="FF0000"/>
                </a:solidFill>
              </a:rPr>
              <a:t/>
            </a:r>
            <a:br>
              <a:rPr lang="en-US" sz="3200" dirty="0">
                <a:solidFill>
                  <a:srgbClr val="FF0000"/>
                </a:solidFill>
              </a:rPr>
            </a:br>
            <a:endParaRPr lang="fa-IR" sz="3200" dirty="0">
              <a:solidFill>
                <a:srgbClr val="FF0000"/>
              </a:solidFill>
            </a:endParaRPr>
          </a:p>
        </p:txBody>
      </p:sp>
      <p:sp>
        <p:nvSpPr>
          <p:cNvPr id="3" name="Content Placeholder 2"/>
          <p:cNvSpPr>
            <a:spLocks noGrp="1"/>
          </p:cNvSpPr>
          <p:nvPr>
            <p:ph idx="1"/>
          </p:nvPr>
        </p:nvSpPr>
        <p:spPr>
          <a:xfrm>
            <a:off x="0" y="620688"/>
            <a:ext cx="9144000" cy="6237312"/>
          </a:xfrm>
        </p:spPr>
        <p:txBody>
          <a:bodyPr>
            <a:normAutofit fontScale="92500" lnSpcReduction="20000"/>
          </a:bodyPr>
          <a:lstStyle/>
          <a:p>
            <a:r>
              <a:rPr lang="fa-IR" dirty="0">
                <a:solidFill>
                  <a:srgbClr val="FF0000"/>
                </a:solidFill>
              </a:rPr>
              <a:t>وظایف سنسور سرعت</a:t>
            </a:r>
            <a:r>
              <a:rPr lang="en-US" dirty="0">
                <a:solidFill>
                  <a:srgbClr val="FF0000"/>
                </a:solidFill>
              </a:rPr>
              <a:t> :</a:t>
            </a:r>
            <a:r>
              <a:rPr lang="en-US" dirty="0"/>
              <a:t/>
            </a:r>
            <a:br>
              <a:rPr lang="en-US" dirty="0"/>
            </a:br>
            <a:r>
              <a:rPr lang="fa-IR" dirty="0"/>
              <a:t>۱</a:t>
            </a:r>
            <a:r>
              <a:rPr lang="en-US" dirty="0"/>
              <a:t>- </a:t>
            </a:r>
            <a:r>
              <a:rPr lang="fa-IR" dirty="0"/>
              <a:t>مشخص کردن سرعت وسیله نقلیه</a:t>
            </a:r>
            <a:r>
              <a:rPr lang="en-US" dirty="0"/>
              <a:t/>
            </a:r>
            <a:br>
              <a:rPr lang="en-US" dirty="0"/>
            </a:br>
            <a:r>
              <a:rPr lang="fa-IR" dirty="0"/>
              <a:t>۲</a:t>
            </a:r>
            <a:r>
              <a:rPr lang="en-US" dirty="0"/>
              <a:t>- </a:t>
            </a:r>
            <a:r>
              <a:rPr lang="fa-IR" dirty="0"/>
              <a:t>تثبیت کردن دور آرام موتور در هنگام حرکت خودرو</a:t>
            </a:r>
            <a:r>
              <a:rPr lang="en-US" dirty="0"/>
              <a:t/>
            </a:r>
            <a:br>
              <a:rPr lang="en-US" dirty="0"/>
            </a:br>
            <a:r>
              <a:rPr lang="fa-IR" dirty="0"/>
              <a:t>۳</a:t>
            </a:r>
            <a:r>
              <a:rPr lang="en-US" dirty="0"/>
              <a:t>- </a:t>
            </a:r>
            <a:r>
              <a:rPr lang="fa-IR" dirty="0"/>
              <a:t>بهینه کردن شتاب خودرو</a:t>
            </a:r>
            <a:r>
              <a:rPr lang="en-US" dirty="0"/>
              <a:t/>
            </a:r>
            <a:br>
              <a:rPr lang="en-US" dirty="0"/>
            </a:br>
            <a:r>
              <a:rPr lang="fa-IR" dirty="0"/>
              <a:t>۴</a:t>
            </a:r>
            <a:r>
              <a:rPr lang="en-US" dirty="0"/>
              <a:t>- </a:t>
            </a:r>
            <a:r>
              <a:rPr lang="fa-IR" dirty="0"/>
              <a:t>کاهش دادن نوسانات موتور</a:t>
            </a:r>
            <a:r>
              <a:rPr lang="en-US" dirty="0"/>
              <a:t/>
            </a:r>
            <a:br>
              <a:rPr lang="en-US" dirty="0"/>
            </a:br>
            <a:r>
              <a:rPr lang="fa-IR" dirty="0"/>
              <a:t>ساختار داخلی سنسور سرعت : این قطعه شامل یک شافت که با دنده کیلومتر ترکیب می شود با گردش شافت خروجی گیربکس گردش پینیون دنده کیلومتر این شافت شروع به گردش کرده و با اثر مغناطیسی هال کار میکند (هر دور گردش شافت ۸ پالس می دهد و شروع این پالس ها از سرعت ۲ کیلومتر در ساعت به بالا شروع می شود که فرکانس ایجاد شده به</a:t>
            </a:r>
            <a:r>
              <a:rPr lang="en-US" dirty="0"/>
              <a:t> (ECU) </a:t>
            </a:r>
            <a:r>
              <a:rPr lang="fa-IR" dirty="0"/>
              <a:t>ارسال می شود</a:t>
            </a:r>
            <a:r>
              <a:rPr lang="en-US" dirty="0"/>
              <a:t>.</a:t>
            </a:r>
            <a:br>
              <a:rPr lang="en-US" dirty="0"/>
            </a:br>
            <a:r>
              <a:rPr lang="fa-IR" dirty="0">
                <a:solidFill>
                  <a:srgbClr val="FF0000"/>
                </a:solidFill>
              </a:rPr>
              <a:t>مدار الکتریکی سنسور سرعت</a:t>
            </a:r>
            <a:r>
              <a:rPr lang="en-US" dirty="0"/>
              <a:t/>
            </a:r>
            <a:br>
              <a:rPr lang="en-US" dirty="0"/>
            </a:br>
            <a:r>
              <a:rPr lang="fa-IR" dirty="0"/>
              <a:t>پایه ۱ تغذیه ۱۲ ولت مثبت از رله دوبل</a:t>
            </a:r>
            <a:r>
              <a:rPr lang="en-US" dirty="0"/>
              <a:t/>
            </a:r>
            <a:br>
              <a:rPr lang="en-US" dirty="0"/>
            </a:br>
            <a:r>
              <a:rPr lang="fa-IR" dirty="0"/>
              <a:t>پایه ۲ سیم منفی به بدنه</a:t>
            </a:r>
            <a:r>
              <a:rPr lang="en-US" dirty="0"/>
              <a:t/>
            </a:r>
            <a:br>
              <a:rPr lang="en-US" dirty="0"/>
            </a:br>
            <a:r>
              <a:rPr lang="fa-IR" dirty="0"/>
              <a:t>پایه ۳ ارسال یگنال به</a:t>
            </a:r>
            <a:r>
              <a:rPr lang="en-US" dirty="0"/>
              <a:t> (ECU)</a:t>
            </a:r>
            <a:br>
              <a:rPr lang="en-US" dirty="0"/>
            </a:br>
            <a:endParaRPr lang="fa-IR" dirty="0"/>
          </a:p>
        </p:txBody>
      </p:sp>
    </p:spTree>
    <p:extLst>
      <p:ext uri="{BB962C8B-B14F-4D97-AF65-F5344CB8AC3E}">
        <p14:creationId xmlns:p14="http://schemas.microsoft.com/office/powerpoint/2010/main" val="15728381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215"/>
            <a:ext cx="9140350" cy="908720"/>
          </a:xfrm>
        </p:spPr>
        <p:txBody>
          <a:bodyPr>
            <a:normAutofit/>
          </a:bodyPr>
          <a:lstStyle/>
          <a:p>
            <a:r>
              <a:rPr lang="fa-IR" dirty="0">
                <a:solidFill>
                  <a:srgbClr val="FF0000"/>
                </a:solidFill>
              </a:rPr>
              <a:t>شرح کار سنسور سرعت</a:t>
            </a:r>
            <a:endParaRPr lang="fa-IR" dirty="0"/>
          </a:p>
        </p:txBody>
      </p:sp>
      <p:sp>
        <p:nvSpPr>
          <p:cNvPr id="3" name="Content Placeholder 2"/>
          <p:cNvSpPr>
            <a:spLocks noGrp="1"/>
          </p:cNvSpPr>
          <p:nvPr>
            <p:ph idx="1"/>
          </p:nvPr>
        </p:nvSpPr>
        <p:spPr>
          <a:xfrm>
            <a:off x="0" y="908720"/>
            <a:ext cx="9144000" cy="5949280"/>
          </a:xfrm>
        </p:spPr>
        <p:txBody>
          <a:bodyPr>
            <a:normAutofit fontScale="77500" lnSpcReduction="20000"/>
          </a:bodyPr>
          <a:lstStyle/>
          <a:p>
            <a:pPr marL="0" indent="0">
              <a:buNone/>
            </a:pPr>
            <a:r>
              <a:rPr lang="fa-IR" dirty="0" smtClean="0"/>
              <a:t>این </a:t>
            </a:r>
            <a:r>
              <a:rPr lang="fa-IR" dirty="0"/>
              <a:t>قطعه بعد از دریافت ولتاژ ۱۲ ولت از رله دوبل و حرکت خودرو و گردش پینیون شروع به فرکانس های متناسب با سرعت خودرو می کند و</a:t>
            </a:r>
            <a:r>
              <a:rPr lang="en-US" dirty="0"/>
              <a:t> (ECU) </a:t>
            </a:r>
            <a:r>
              <a:rPr lang="fa-IR" dirty="0"/>
              <a:t>از سرعت خودرو اطلاع یافته و با استفاده از اطلاعات رسیده از این سنسور وضعیت پاشش سوخت خودرو را در سرعت مختلف مشخص می کند</a:t>
            </a:r>
            <a:r>
              <a:rPr lang="en-US" dirty="0"/>
              <a:t>.</a:t>
            </a:r>
            <a:br>
              <a:rPr lang="en-US" dirty="0"/>
            </a:br>
            <a:r>
              <a:rPr lang="fa-IR" dirty="0">
                <a:solidFill>
                  <a:srgbClr val="FF0000"/>
                </a:solidFill>
              </a:rPr>
              <a:t>روش عیب یابی سنسور سرعت</a:t>
            </a:r>
            <a:r>
              <a:rPr lang="en-US" dirty="0">
                <a:solidFill>
                  <a:srgbClr val="FF0000"/>
                </a:solidFill>
              </a:rPr>
              <a:t>:</a:t>
            </a:r>
            <a:r>
              <a:rPr lang="en-US" dirty="0"/>
              <a:t/>
            </a:r>
            <a:br>
              <a:rPr lang="en-US" dirty="0"/>
            </a:br>
            <a:r>
              <a:rPr lang="fa-IR" dirty="0"/>
              <a:t>در صورت خرابی سنسور سرعت در توقف آنی خودرو ، خاموش می کند و در هنگام سر بالایی و دنده معکوس موتور ریپ می زند</a:t>
            </a:r>
            <a:r>
              <a:rPr lang="en-US" dirty="0"/>
              <a:t>.</a:t>
            </a:r>
            <a:br>
              <a:rPr lang="en-US" dirty="0"/>
            </a:br>
            <a:r>
              <a:rPr lang="fa-IR" dirty="0"/>
              <a:t>تست ولتاژی سنسور سرعت : سوکت سنسور را کشیده و دو سر ولت متر را به پایه های ۱ و ۲ زده باید ولتاژ نشان داده شده ۱۲ ولت باشد در غیر این صورت مسیر برق تا رله دوبل را تست کنید</a:t>
            </a:r>
            <a:r>
              <a:rPr lang="en-US" dirty="0"/>
              <a:t>.</a:t>
            </a:r>
            <a:br>
              <a:rPr lang="en-US" dirty="0"/>
            </a:br>
            <a:r>
              <a:rPr lang="fa-IR" dirty="0"/>
              <a:t>تست اهمی سنسور سرعت : به وسیله اهم متر سیم پایه ۳ را از سوکت تا</a:t>
            </a:r>
            <a:r>
              <a:rPr lang="en-US" dirty="0"/>
              <a:t> (ECU) </a:t>
            </a:r>
            <a:r>
              <a:rPr lang="fa-IR" dirty="0"/>
              <a:t>چک کنید که مقاومت آن باید کمتر از یک اهم باید باشد در غیر این صورت خراب است</a:t>
            </a:r>
            <a:r>
              <a:rPr lang="en-US" dirty="0"/>
              <a:t>.</a:t>
            </a:r>
            <a:br>
              <a:rPr lang="en-US" dirty="0"/>
            </a:br>
            <a:r>
              <a:rPr lang="fa-IR" dirty="0">
                <a:solidFill>
                  <a:srgbClr val="FF0000"/>
                </a:solidFill>
              </a:rPr>
              <a:t>تست دنده کیلومتر</a:t>
            </a:r>
            <a:r>
              <a:rPr lang="en-US" dirty="0">
                <a:solidFill>
                  <a:srgbClr val="FF0000"/>
                </a:solidFill>
              </a:rPr>
              <a:t> :</a:t>
            </a:r>
            <a:r>
              <a:rPr lang="en-US" dirty="0"/>
              <a:t/>
            </a:r>
            <a:br>
              <a:rPr lang="en-US" dirty="0"/>
            </a:br>
            <a:r>
              <a:rPr lang="fa-IR" dirty="0"/>
              <a:t>سنسور را از جای خود باز کرده و موتور را روشن نموده و با دست پینیون را چرخانده و در نتیجه اگر عقربه کیلومتر تغییری کرد سنسور درست است و اگر تغییری نکرد سنسور معیوب است. اگر درست بود دنده فیبری روی کیلومتر و دنده کرانویل را چک کنید</a:t>
            </a:r>
            <a:r>
              <a:rPr lang="en-US" dirty="0"/>
              <a:t>.</a:t>
            </a:r>
          </a:p>
          <a:p>
            <a:endParaRPr lang="fa-IR" dirty="0"/>
          </a:p>
        </p:txBody>
      </p:sp>
    </p:spTree>
    <p:extLst>
      <p:ext uri="{BB962C8B-B14F-4D97-AF65-F5344CB8AC3E}">
        <p14:creationId xmlns:p14="http://schemas.microsoft.com/office/powerpoint/2010/main" val="6371814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92696"/>
          </a:xfrm>
        </p:spPr>
        <p:txBody>
          <a:bodyPr>
            <a:normAutofit fontScale="90000"/>
          </a:bodyPr>
          <a:lstStyle/>
          <a:p>
            <a:r>
              <a:rPr lang="fa-IR" b="1" dirty="0" smtClean="0"/>
              <a:t/>
            </a:r>
            <a:br>
              <a:rPr lang="fa-IR" b="1" dirty="0" smtClean="0"/>
            </a:br>
            <a:r>
              <a:rPr lang="fa-IR" b="1" dirty="0" smtClean="0">
                <a:solidFill>
                  <a:srgbClr val="FF0000"/>
                </a:solidFill>
              </a:rPr>
              <a:t>سنسور میل سوپاپ</a:t>
            </a:r>
            <a:r>
              <a:rPr lang="en-US" dirty="0"/>
              <a:t/>
            </a:r>
            <a:br>
              <a:rPr lang="en-US" dirty="0"/>
            </a:br>
            <a:endParaRPr lang="fa-IR" dirty="0"/>
          </a:p>
        </p:txBody>
      </p:sp>
      <p:sp>
        <p:nvSpPr>
          <p:cNvPr id="3" name="Content Placeholder 2"/>
          <p:cNvSpPr>
            <a:spLocks noGrp="1"/>
          </p:cNvSpPr>
          <p:nvPr>
            <p:ph idx="1"/>
          </p:nvPr>
        </p:nvSpPr>
        <p:spPr>
          <a:xfrm>
            <a:off x="0" y="692696"/>
            <a:ext cx="9144000" cy="6165304"/>
          </a:xfrm>
        </p:spPr>
        <p:txBody>
          <a:bodyPr>
            <a:normAutofit fontScale="77500" lnSpcReduction="20000"/>
          </a:bodyPr>
          <a:lstStyle/>
          <a:p>
            <a:r>
              <a:rPr lang="fa-IR" sz="3400" dirty="0">
                <a:solidFill>
                  <a:srgbClr val="FF0000"/>
                </a:solidFill>
              </a:rPr>
              <a:t>وظایف سنسور میل سوپاپ</a:t>
            </a:r>
            <a:r>
              <a:rPr lang="en-US" sz="3400" dirty="0"/>
              <a:t>:</a:t>
            </a:r>
            <a:br>
              <a:rPr lang="en-US" sz="3400" dirty="0"/>
            </a:br>
            <a:r>
              <a:rPr lang="fa-IR" sz="3400" dirty="0"/>
              <a:t>تفکیک موقعیت سیلندر یک در نقطه مرگ بالا نسبت به موقعیت اعلام شده توسط سنسور دور </a:t>
            </a:r>
            <a:r>
              <a:rPr lang="fa-IR" sz="3400" dirty="0" smtClean="0"/>
              <a:t>موتورکوئل </a:t>
            </a:r>
            <a:r>
              <a:rPr lang="fa-IR" sz="3400" dirty="0"/>
              <a:t>و انژکتور ها را کنترل تا در مد ترتیبی عمل کنند</a:t>
            </a:r>
            <a:r>
              <a:rPr lang="en-US" sz="3400" dirty="0"/>
              <a:t/>
            </a:r>
            <a:br>
              <a:rPr lang="en-US" sz="3400" dirty="0"/>
            </a:br>
            <a:r>
              <a:rPr lang="fa-IR" sz="3400" dirty="0"/>
              <a:t>مقدار آوانس جرقه را برای جلوگیری از پدیده ضربه یا کوبش کنترل می </a:t>
            </a:r>
            <a:r>
              <a:rPr lang="fa-IR" sz="3400" dirty="0" smtClean="0"/>
              <a:t>کندشناسایی </a:t>
            </a:r>
            <a:r>
              <a:rPr lang="fa-IR" sz="3400" dirty="0"/>
              <a:t>سیلندر ها برای جرقه و پاشش در مرحله های </a:t>
            </a:r>
            <a:r>
              <a:rPr lang="fa-IR" sz="3400" dirty="0" smtClean="0"/>
              <a:t>مختلف</a:t>
            </a:r>
            <a:r>
              <a:rPr lang="fa-IR" sz="3400" dirty="0"/>
              <a:t> </a:t>
            </a:r>
            <a:r>
              <a:rPr lang="fa-IR" sz="3400" dirty="0" smtClean="0"/>
              <a:t>احتراق </a:t>
            </a:r>
            <a:r>
              <a:rPr lang="fa-IR" sz="3400" dirty="0"/>
              <a:t>ناقص را مشخص می کند</a:t>
            </a:r>
            <a:r>
              <a:rPr lang="en-US" sz="3400" dirty="0"/>
              <a:t/>
            </a:r>
            <a:br>
              <a:rPr lang="en-US" sz="3400" dirty="0"/>
            </a:br>
            <a:r>
              <a:rPr lang="fa-IR" sz="3400" dirty="0">
                <a:solidFill>
                  <a:srgbClr val="FF0000"/>
                </a:solidFill>
              </a:rPr>
              <a:t>محل قرار گیری سنسور موقعیت میل سوپاپ</a:t>
            </a:r>
            <a:r>
              <a:rPr lang="en-US" sz="3400" dirty="0">
                <a:solidFill>
                  <a:srgbClr val="FF0000"/>
                </a:solidFill>
              </a:rPr>
              <a:t> </a:t>
            </a:r>
            <a:r>
              <a:rPr lang="en-US" sz="3400" dirty="0"/>
              <a:t>:</a:t>
            </a:r>
            <a:br>
              <a:rPr lang="en-US" sz="3400" dirty="0"/>
            </a:br>
            <a:r>
              <a:rPr lang="fa-IR" sz="3400" dirty="0"/>
              <a:t>این سنسور در قسمت انتهای میل سوپاپ و در مقابل یک زائده دایره ای شکل قراردارد ( که این زائده ۱۸۰ درجه برجسته و ۱۸۰ درجه تو </a:t>
            </a:r>
            <a:r>
              <a:rPr lang="fa-IR" sz="3400" dirty="0" smtClean="0"/>
              <a:t>رفته</a:t>
            </a:r>
            <a:r>
              <a:rPr lang="en-US" sz="3400" dirty="0"/>
              <a:t>(</a:t>
            </a:r>
            <a:br>
              <a:rPr lang="en-US" sz="3400" dirty="0"/>
            </a:br>
            <a:r>
              <a:rPr lang="fa-IR" sz="3400" dirty="0">
                <a:solidFill>
                  <a:srgbClr val="FF0000"/>
                </a:solidFill>
              </a:rPr>
              <a:t>ساختار داخلی سنسور موقعیت میل سوپاپ</a:t>
            </a:r>
            <a:r>
              <a:rPr lang="en-US" sz="3400" dirty="0">
                <a:solidFill>
                  <a:srgbClr val="FF0000"/>
                </a:solidFill>
              </a:rPr>
              <a:t> </a:t>
            </a:r>
            <a:r>
              <a:rPr lang="en-US" sz="3400" dirty="0"/>
              <a:t>:</a:t>
            </a:r>
            <a:br>
              <a:rPr lang="en-US" sz="3400" dirty="0"/>
            </a:br>
            <a:r>
              <a:rPr lang="fa-IR" sz="3400" dirty="0"/>
              <a:t>این سنسور شامل یک المنت سنسو رهال و یک قطعه نیمه هادی می باشد که جریان ار آن عبور می کند</a:t>
            </a:r>
            <a:r>
              <a:rPr lang="en-US" sz="3400" dirty="0"/>
              <a:t>.</a:t>
            </a:r>
            <a:br>
              <a:rPr lang="en-US" sz="3400" dirty="0"/>
            </a:br>
            <a:r>
              <a:rPr lang="fa-IR" sz="3400" dirty="0"/>
              <a:t>مدار الکتریکی سنسور موقعیت میل سوپاپ : این سنسور دارای یک سوکت سه پایه می باشد</a:t>
            </a:r>
            <a:r>
              <a:rPr lang="en-US" sz="3400" dirty="0"/>
              <a:t/>
            </a:r>
            <a:br>
              <a:rPr lang="en-US" sz="3400" dirty="0"/>
            </a:br>
            <a:r>
              <a:rPr lang="fa-IR" sz="3400" dirty="0"/>
              <a:t>پایه ۱ تغذیه ولتاژ ۱۲ ولت یا ۵ ولت مثبت</a:t>
            </a:r>
            <a:r>
              <a:rPr lang="en-US" sz="3400" dirty="0"/>
              <a:t/>
            </a:r>
            <a:br>
              <a:rPr lang="en-US" sz="3400" dirty="0"/>
            </a:br>
            <a:r>
              <a:rPr lang="fa-IR" sz="3400" dirty="0"/>
              <a:t>پایه ۲ ارسال سیگنال با دامنه مربعی شکل ( برای شناسایی سیلندر </a:t>
            </a:r>
            <a:r>
              <a:rPr lang="fa-IR" sz="3400" dirty="0" smtClean="0"/>
              <a:t>ها</a:t>
            </a:r>
            <a:r>
              <a:rPr lang="en-US" sz="3400" dirty="0"/>
              <a:t>(</a:t>
            </a:r>
            <a:br>
              <a:rPr lang="en-US" sz="3400" dirty="0"/>
            </a:br>
            <a:r>
              <a:rPr lang="fa-IR" sz="3400" dirty="0"/>
              <a:t>پایه ۳ سیم اتصال بدنه</a:t>
            </a:r>
            <a:r>
              <a:rPr lang="en-US" sz="3400" dirty="0"/>
              <a:t/>
            </a:r>
            <a:br>
              <a:rPr lang="en-US" sz="3400" dirty="0"/>
            </a:br>
            <a:r>
              <a:rPr lang="en-US" dirty="0"/>
              <a:t> </a:t>
            </a:r>
          </a:p>
          <a:p>
            <a:endParaRPr lang="fa-IR" dirty="0"/>
          </a:p>
        </p:txBody>
      </p:sp>
    </p:spTree>
    <p:extLst>
      <p:ext uri="{BB962C8B-B14F-4D97-AF65-F5344CB8AC3E}">
        <p14:creationId xmlns:p14="http://schemas.microsoft.com/office/powerpoint/2010/main" val="32126058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80728"/>
          </a:xfrm>
        </p:spPr>
        <p:txBody>
          <a:bodyPr>
            <a:normAutofit/>
          </a:bodyPr>
          <a:lstStyle/>
          <a:p>
            <a:r>
              <a:rPr lang="fa-IR" dirty="0">
                <a:solidFill>
                  <a:srgbClr val="FF0000"/>
                </a:solidFill>
              </a:rPr>
              <a:t>شرح کار سنسور موقعیت میل سوپاپ</a:t>
            </a:r>
            <a:endParaRPr lang="fa-IR" dirty="0"/>
          </a:p>
        </p:txBody>
      </p:sp>
      <p:sp>
        <p:nvSpPr>
          <p:cNvPr id="3" name="Content Placeholder 2"/>
          <p:cNvSpPr>
            <a:spLocks noGrp="1"/>
          </p:cNvSpPr>
          <p:nvPr>
            <p:ph idx="1"/>
          </p:nvPr>
        </p:nvSpPr>
        <p:spPr>
          <a:xfrm>
            <a:off x="0" y="1052736"/>
            <a:ext cx="9144000" cy="5904656"/>
          </a:xfrm>
        </p:spPr>
        <p:txBody>
          <a:bodyPr>
            <a:normAutofit fontScale="77500" lnSpcReduction="20000"/>
          </a:bodyPr>
          <a:lstStyle/>
          <a:p>
            <a:pPr marL="0" indent="0">
              <a:buNone/>
            </a:pPr>
            <a:r>
              <a:rPr lang="fa-IR" dirty="0" smtClean="0"/>
              <a:t>این </a:t>
            </a:r>
            <a:r>
              <a:rPr lang="fa-IR" dirty="0"/>
              <a:t>سنسور با اثر الکتریکی مغناطیسی هال کار می کند بدین ترتیب که جریان در داخل این سنسور توسط یک میدان مغناطیسی منحرف می شود و ولتاژ دو سر سنسور تغییر و باعث ایجاد پالس های مربعی شکل می گردد هر گاه بر آمده گی انتهای میل سوپاپ از جلوی این سنسور عبور کند به علت ولتاژ منفی سطح فاز میدان تغییر کرده و سیگنال ارسال شده به</a:t>
            </a:r>
            <a:r>
              <a:rPr lang="en-US" dirty="0"/>
              <a:t> (ECU) </a:t>
            </a:r>
            <a:r>
              <a:rPr lang="fa-IR" dirty="0"/>
              <a:t>صفر می شود در زمانی که بر آمده گی میل سوپاپ روبروی سنسور قرارندارد سیگنال ارسالی ۱۲ ولت مثبت می باشد</a:t>
            </a:r>
            <a:r>
              <a:rPr lang="en-US" dirty="0"/>
              <a:t>.</a:t>
            </a:r>
            <a:br>
              <a:rPr lang="en-US" dirty="0"/>
            </a:br>
            <a:r>
              <a:rPr lang="fa-IR" dirty="0"/>
              <a:t>عیب یابی سنسور موقعیت میل سوپاپ : در صورت خرابی این سنسور ، خودرو ریتارد کار می کند لازم به ذکر است که این سنسور در خودرو های با انژکتور ترتیبی استفاده می شود در صورت خرابی این سنسور پاشش سوخت از حالت ترتیبی به حالت پاشش سوخت نیمه ترتیبی تبدیل می شود و مصرف سوخت بالا می رود</a:t>
            </a:r>
            <a:r>
              <a:rPr lang="en-US" dirty="0"/>
              <a:t/>
            </a:r>
            <a:br>
              <a:rPr lang="en-US" dirty="0"/>
            </a:br>
            <a:r>
              <a:rPr lang="fa-IR" dirty="0"/>
              <a:t>این سنسور در خودرو های پارس</a:t>
            </a:r>
            <a:r>
              <a:rPr lang="en-US" dirty="0"/>
              <a:t> ELX </a:t>
            </a:r>
            <a:r>
              <a:rPr lang="fa-IR" dirty="0"/>
              <a:t>و سمند سریر و زانتیا و پژو ۲۰۶ تیپ ۵ و۶ و پراید مدل</a:t>
            </a:r>
            <a:r>
              <a:rPr lang="en-US" dirty="0"/>
              <a:t> S2000 </a:t>
            </a:r>
            <a:r>
              <a:rPr lang="fa-IR" dirty="0"/>
              <a:t>استفاده شده است</a:t>
            </a:r>
            <a:r>
              <a:rPr lang="en-US" dirty="0"/>
              <a:t>.</a:t>
            </a:r>
            <a:br>
              <a:rPr lang="en-US" dirty="0"/>
            </a:br>
            <a:r>
              <a:rPr lang="fa-IR" dirty="0"/>
              <a:t>این سنسور سرویس خاصی ندارد</a:t>
            </a:r>
            <a:r>
              <a:rPr lang="en-US" dirty="0"/>
              <a:t>.</a:t>
            </a:r>
            <a:br>
              <a:rPr lang="en-US" dirty="0"/>
            </a:br>
            <a:r>
              <a:rPr lang="fa-IR" dirty="0">
                <a:solidFill>
                  <a:srgbClr val="FF0000"/>
                </a:solidFill>
              </a:rPr>
              <a:t>سنسور کمکی سنسور میل سوپاپ ، سنسور دور موتور می باشد</a:t>
            </a:r>
            <a:r>
              <a:rPr lang="en-US" dirty="0"/>
              <a:t>.</a:t>
            </a:r>
            <a:br>
              <a:rPr lang="en-US" dirty="0"/>
            </a:br>
            <a:r>
              <a:rPr lang="fa-IR" dirty="0"/>
              <a:t>در بعضی مواقع فیلر نبودن صحیح سوپاپ ها باعث ایجاد آدوانس یا ریتارد جرقه در سیستم انژکتوری می شود</a:t>
            </a:r>
            <a:r>
              <a:rPr lang="en-US" dirty="0"/>
              <a:t>.</a:t>
            </a:r>
            <a:br>
              <a:rPr lang="en-US" dirty="0"/>
            </a:br>
            <a:r>
              <a:rPr lang="fa-IR" dirty="0"/>
              <a:t>آوانس جرقه بر اساس موارد زیر تعیین می گردد</a:t>
            </a:r>
            <a:r>
              <a:rPr lang="en-US" dirty="0"/>
              <a:t/>
            </a:r>
            <a:br>
              <a:rPr lang="en-US" dirty="0"/>
            </a:br>
            <a:r>
              <a:rPr lang="fa-IR" dirty="0"/>
              <a:t>۱</a:t>
            </a:r>
            <a:r>
              <a:rPr lang="en-US" dirty="0"/>
              <a:t>- </a:t>
            </a:r>
            <a:r>
              <a:rPr lang="fa-IR" dirty="0"/>
              <a:t>دور موتور  ۲- بار موتور  ۳- دمای موتور</a:t>
            </a:r>
            <a:endParaRPr lang="en-US" dirty="0"/>
          </a:p>
          <a:p>
            <a:endParaRPr lang="fa-IR" dirty="0"/>
          </a:p>
        </p:txBody>
      </p:sp>
    </p:spTree>
    <p:extLst>
      <p:ext uri="{BB962C8B-B14F-4D97-AF65-F5344CB8AC3E}">
        <p14:creationId xmlns:p14="http://schemas.microsoft.com/office/powerpoint/2010/main" val="393195984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20688"/>
          </a:xfrm>
        </p:spPr>
        <p:txBody>
          <a:bodyPr>
            <a:normAutofit fontScale="90000"/>
          </a:bodyPr>
          <a:lstStyle/>
          <a:p>
            <a:r>
              <a:rPr lang="fa-IR" b="1" dirty="0" smtClean="0"/>
              <a:t/>
            </a:r>
            <a:br>
              <a:rPr lang="fa-IR" b="1" dirty="0" smtClean="0"/>
            </a:br>
            <a:r>
              <a:rPr lang="fa-IR" b="1" dirty="0" smtClean="0">
                <a:solidFill>
                  <a:srgbClr val="FF0000"/>
                </a:solidFill>
              </a:rPr>
              <a:t>پتانسیومتر </a:t>
            </a:r>
            <a:r>
              <a:rPr lang="fa-IR" b="1" dirty="0">
                <a:solidFill>
                  <a:srgbClr val="FF0000"/>
                </a:solidFill>
              </a:rPr>
              <a:t>دریچه </a:t>
            </a:r>
            <a:r>
              <a:rPr lang="fa-IR" b="1" dirty="0" smtClean="0">
                <a:solidFill>
                  <a:srgbClr val="FF0000"/>
                </a:solidFill>
              </a:rPr>
              <a:t>گاز</a:t>
            </a:r>
            <a:r>
              <a:rPr lang="en-US" dirty="0"/>
              <a:t/>
            </a:r>
            <a:br>
              <a:rPr lang="en-US" dirty="0"/>
            </a:br>
            <a:endParaRPr lang="fa-IR" dirty="0"/>
          </a:p>
        </p:txBody>
      </p:sp>
      <p:sp>
        <p:nvSpPr>
          <p:cNvPr id="3" name="Content Placeholder 2"/>
          <p:cNvSpPr>
            <a:spLocks noGrp="1"/>
          </p:cNvSpPr>
          <p:nvPr>
            <p:ph idx="1"/>
          </p:nvPr>
        </p:nvSpPr>
        <p:spPr>
          <a:xfrm>
            <a:off x="0" y="620688"/>
            <a:ext cx="9144000" cy="6237312"/>
          </a:xfrm>
        </p:spPr>
        <p:txBody>
          <a:bodyPr>
            <a:normAutofit fontScale="85000" lnSpcReduction="20000"/>
          </a:bodyPr>
          <a:lstStyle/>
          <a:p>
            <a:r>
              <a:rPr lang="fa-IR" dirty="0" smtClean="0"/>
              <a:t>وظایف </a:t>
            </a:r>
            <a:r>
              <a:rPr lang="fa-IR" dirty="0"/>
              <a:t>پتانسیومتر دریچه گاز</a:t>
            </a:r>
            <a:r>
              <a:rPr lang="en-US" dirty="0"/>
              <a:t> :</a:t>
            </a:r>
            <a:br>
              <a:rPr lang="en-US" dirty="0"/>
            </a:br>
            <a:r>
              <a:rPr lang="fa-IR" dirty="0"/>
              <a:t>این قطعه موقعیت دریچه گاز را به ولتاژ تبدیل کرده و به</a:t>
            </a:r>
            <a:r>
              <a:rPr lang="en-US" dirty="0"/>
              <a:t> (ECU) </a:t>
            </a:r>
            <a:r>
              <a:rPr lang="fa-IR" dirty="0"/>
              <a:t>ارسال می کند و</a:t>
            </a:r>
            <a:r>
              <a:rPr lang="en-US" dirty="0"/>
              <a:t> (ECU) </a:t>
            </a:r>
            <a:r>
              <a:rPr lang="fa-IR" dirty="0"/>
              <a:t>طبق معلومات و اطلاعات دیگر جرم سوخت ارسالی را کنترل می کند</a:t>
            </a:r>
            <a:r>
              <a:rPr lang="en-US" dirty="0"/>
              <a:t>.</a:t>
            </a:r>
            <a:br>
              <a:rPr lang="en-US" dirty="0"/>
            </a:br>
            <a:r>
              <a:rPr lang="fa-IR" dirty="0">
                <a:solidFill>
                  <a:srgbClr val="FF0000"/>
                </a:solidFill>
              </a:rPr>
              <a:t>اطلاعات ارسالی از پتانسیومتر در موارد ذیل بکار می </a:t>
            </a:r>
            <a:r>
              <a:rPr lang="fa-IR" dirty="0" smtClean="0">
                <a:solidFill>
                  <a:srgbClr val="FF0000"/>
                </a:solidFill>
              </a:rPr>
              <a:t>رود:</a:t>
            </a:r>
          </a:p>
          <a:p>
            <a:pPr marL="0" indent="0">
              <a:buNone/>
            </a:pPr>
            <a:r>
              <a:rPr lang="fa-IR" dirty="0" smtClean="0"/>
              <a:t> </a:t>
            </a:r>
            <a:r>
              <a:rPr lang="fa-IR" dirty="0"/>
              <a:t>۱- حالت های بسته بودن دریچه گاز یا دور آرام و نیمه باز بودن و باز بودن کامل دریچه گاز </a:t>
            </a:r>
            <a:endParaRPr lang="fa-IR" dirty="0" smtClean="0"/>
          </a:p>
          <a:p>
            <a:pPr marL="0" indent="0">
              <a:buNone/>
            </a:pPr>
            <a:r>
              <a:rPr lang="fa-IR" dirty="0" smtClean="0"/>
              <a:t>۲- </a:t>
            </a:r>
            <a:r>
              <a:rPr lang="fa-IR" dirty="0"/>
              <a:t>وضعیت های مختلف از قبیل </a:t>
            </a:r>
            <a:r>
              <a:rPr lang="fa-IR" dirty="0" smtClean="0"/>
              <a:t>افزایش </a:t>
            </a:r>
            <a:r>
              <a:rPr lang="fa-IR" dirty="0"/>
              <a:t>شتاب و قطع پاشش سوخت را مشخص می کند</a:t>
            </a:r>
            <a:r>
              <a:rPr lang="en-US" dirty="0" smtClean="0"/>
              <a:t>.</a:t>
            </a:r>
            <a:r>
              <a:rPr lang="fa-IR" dirty="0"/>
              <a:t> </a:t>
            </a:r>
            <a:endParaRPr lang="fa-IR" dirty="0" smtClean="0"/>
          </a:p>
          <a:p>
            <a:pPr marL="0" indent="0">
              <a:buNone/>
            </a:pPr>
            <a:r>
              <a:rPr lang="fa-IR" dirty="0" smtClean="0">
                <a:solidFill>
                  <a:srgbClr val="FF0000"/>
                </a:solidFill>
              </a:rPr>
              <a:t>ساختار </a:t>
            </a:r>
            <a:r>
              <a:rPr lang="fa-IR" dirty="0">
                <a:solidFill>
                  <a:srgbClr val="FF0000"/>
                </a:solidFill>
              </a:rPr>
              <a:t>داخلی : </a:t>
            </a:r>
            <a:endParaRPr lang="fa-IR" dirty="0" smtClean="0">
              <a:solidFill>
                <a:srgbClr val="FF0000"/>
              </a:solidFill>
            </a:endParaRPr>
          </a:p>
          <a:p>
            <a:pPr marL="0" indent="0">
              <a:buNone/>
            </a:pPr>
            <a:r>
              <a:rPr lang="fa-IR" dirty="0" smtClean="0"/>
              <a:t>این </a:t>
            </a:r>
            <a:r>
              <a:rPr lang="fa-IR" dirty="0"/>
              <a:t>سنسور عنصری مقاومتی است که مقاومت آن وابسته به یک حرکت مکانیکی است</a:t>
            </a:r>
            <a:r>
              <a:rPr lang="en-US" dirty="0"/>
              <a:t>.</a:t>
            </a:r>
            <a:br>
              <a:rPr lang="en-US" dirty="0"/>
            </a:br>
            <a:r>
              <a:rPr lang="fa-IR" dirty="0">
                <a:solidFill>
                  <a:srgbClr val="FF0000"/>
                </a:solidFill>
              </a:rPr>
              <a:t>مدار الکتریکی پتانسیومتر دریچه گاز: </a:t>
            </a:r>
            <a:endParaRPr lang="fa-IR" dirty="0" smtClean="0">
              <a:solidFill>
                <a:srgbClr val="FF0000"/>
              </a:solidFill>
            </a:endParaRPr>
          </a:p>
          <a:p>
            <a:pPr marL="0" indent="0">
              <a:buNone/>
            </a:pPr>
            <a:r>
              <a:rPr lang="fa-IR" dirty="0" smtClean="0"/>
              <a:t>از </a:t>
            </a:r>
            <a:r>
              <a:rPr lang="fa-IR" dirty="0"/>
              <a:t>یک سوکت ۳ پایه به رنگ مشکی درست شده که</a:t>
            </a:r>
            <a:r>
              <a:rPr lang="en-US" dirty="0"/>
              <a:t/>
            </a:r>
            <a:br>
              <a:rPr lang="en-US" dirty="0"/>
            </a:br>
            <a:r>
              <a:rPr lang="fa-IR" dirty="0"/>
              <a:t>پایه ۱ تغذیه ۵ ولت مثبت</a:t>
            </a:r>
            <a:r>
              <a:rPr lang="en-US" dirty="0"/>
              <a:t/>
            </a:r>
            <a:br>
              <a:rPr lang="en-US" dirty="0"/>
            </a:br>
            <a:r>
              <a:rPr lang="fa-IR" dirty="0"/>
              <a:t>پایه ۲ ارسال سیگنال یا ولتاژ به</a:t>
            </a:r>
            <a:r>
              <a:rPr lang="en-US" dirty="0"/>
              <a:t> (ECU)</a:t>
            </a:r>
            <a:br>
              <a:rPr lang="en-US" dirty="0"/>
            </a:br>
            <a:r>
              <a:rPr lang="fa-IR" dirty="0"/>
              <a:t>پایه ۳ اتصال بدنه</a:t>
            </a:r>
            <a:endParaRPr lang="en-US" dirty="0"/>
          </a:p>
          <a:p>
            <a:pPr marL="0" indent="0">
              <a:buNone/>
            </a:pPr>
            <a:endParaRPr lang="fa-IR" dirty="0"/>
          </a:p>
        </p:txBody>
      </p:sp>
    </p:spTree>
    <p:extLst>
      <p:ext uri="{BB962C8B-B14F-4D97-AF65-F5344CB8AC3E}">
        <p14:creationId xmlns:p14="http://schemas.microsoft.com/office/powerpoint/2010/main" val="381823212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48680"/>
          </a:xfrm>
        </p:spPr>
        <p:txBody>
          <a:bodyPr>
            <a:normAutofit fontScale="90000"/>
          </a:bodyPr>
          <a:lstStyle/>
          <a:p>
            <a:r>
              <a:rPr lang="fa-IR" dirty="0">
                <a:solidFill>
                  <a:srgbClr val="FF0000"/>
                </a:solidFill>
              </a:rPr>
              <a:t>روش های عیب یابی پتانسیومتر دریچه </a:t>
            </a:r>
            <a:r>
              <a:rPr lang="fa-IR" dirty="0" smtClean="0">
                <a:solidFill>
                  <a:srgbClr val="FF0000"/>
                </a:solidFill>
              </a:rPr>
              <a:t>گاز</a:t>
            </a:r>
            <a:endParaRPr lang="fa-IR" dirty="0"/>
          </a:p>
        </p:txBody>
      </p:sp>
      <p:sp>
        <p:nvSpPr>
          <p:cNvPr id="3" name="Content Placeholder 2"/>
          <p:cNvSpPr>
            <a:spLocks noGrp="1"/>
          </p:cNvSpPr>
          <p:nvPr>
            <p:ph idx="1"/>
          </p:nvPr>
        </p:nvSpPr>
        <p:spPr>
          <a:xfrm>
            <a:off x="-32974" y="548680"/>
            <a:ext cx="9176973" cy="6309320"/>
          </a:xfrm>
        </p:spPr>
        <p:txBody>
          <a:bodyPr>
            <a:normAutofit fontScale="70000" lnSpcReduction="20000"/>
          </a:bodyPr>
          <a:lstStyle/>
          <a:p>
            <a:pPr marL="0" indent="0">
              <a:buNone/>
            </a:pPr>
            <a:r>
              <a:rPr lang="en-US" dirty="0"/>
              <a:t/>
            </a:r>
            <a:br>
              <a:rPr lang="en-US" dirty="0"/>
            </a:br>
            <a:r>
              <a:rPr lang="fa-IR" dirty="0"/>
              <a:t>در صورت خرابی باعث قطع سوخت پاش و نوسان در دور های بالا می شود که ممکن است بخاطر کثیفی یا آب خورده گی سنسور باشد</a:t>
            </a:r>
            <a:r>
              <a:rPr lang="en-US" dirty="0"/>
              <a:t>.</a:t>
            </a:r>
            <a:br>
              <a:rPr lang="en-US" dirty="0"/>
            </a:br>
            <a:r>
              <a:rPr lang="fa-IR" dirty="0"/>
              <a:t>در صورت خرابی و سرد بودن خودرو دور موتور تا حد نرمال و در موقع گرم شدن خودرو دور موتور تا حالت</a:t>
            </a:r>
            <a:r>
              <a:rPr lang="en-US" dirty="0"/>
              <a:t> (CAT OFF) </a:t>
            </a:r>
            <a:r>
              <a:rPr lang="fa-IR" dirty="0"/>
              <a:t>بالا می رود</a:t>
            </a:r>
            <a:r>
              <a:rPr lang="en-US" dirty="0"/>
              <a:t>.</a:t>
            </a:r>
          </a:p>
          <a:p>
            <a:r>
              <a:rPr lang="fa-IR" dirty="0">
                <a:solidFill>
                  <a:srgbClr val="FF0000"/>
                </a:solidFill>
              </a:rPr>
              <a:t>تست اهمی پتانسیومتر</a:t>
            </a:r>
            <a:r>
              <a:rPr lang="en-US" dirty="0">
                <a:solidFill>
                  <a:srgbClr val="FF0000"/>
                </a:solidFill>
              </a:rPr>
              <a:t>:</a:t>
            </a:r>
            <a:r>
              <a:rPr lang="en-US" dirty="0"/>
              <a:t/>
            </a:r>
            <a:br>
              <a:rPr lang="en-US" dirty="0"/>
            </a:br>
            <a:r>
              <a:rPr lang="fa-IR" dirty="0"/>
              <a:t>دستگاه مولتی تستر را در وضعیت اهم متر قرار داده و دو سر پروپ را به دو پایه بیرونی وصل میکنیم باید مقاومتی حدود ۴ اهم را نمایش دهد حال با دست اهرم گاز را بچرخانید مقاومت قطعه باید تغییر کند در غیر این صورت سنسور خراب است</a:t>
            </a:r>
            <a:r>
              <a:rPr lang="en-US" dirty="0"/>
              <a:t>.</a:t>
            </a:r>
            <a:br>
              <a:rPr lang="en-US" dirty="0"/>
            </a:br>
            <a:r>
              <a:rPr lang="fa-IR" dirty="0">
                <a:solidFill>
                  <a:srgbClr val="FF0000"/>
                </a:solidFill>
              </a:rPr>
              <a:t>تست ولتاژی</a:t>
            </a:r>
            <a:r>
              <a:rPr lang="en-US" dirty="0">
                <a:solidFill>
                  <a:srgbClr val="FF0000"/>
                </a:solidFill>
              </a:rPr>
              <a:t> :</a:t>
            </a:r>
            <a:r>
              <a:rPr lang="en-US" dirty="0"/>
              <a:t/>
            </a:r>
            <a:br>
              <a:rPr lang="en-US" dirty="0"/>
            </a:br>
            <a:r>
              <a:rPr lang="fa-IR" dirty="0"/>
              <a:t>دستگاه مولتی تستر را در وضعیت ولت متر قرارداده</a:t>
            </a:r>
            <a:r>
              <a:rPr lang="en-US" dirty="0"/>
              <a:t> (DC) (</a:t>
            </a:r>
            <a:r>
              <a:rPr lang="fa-IR" dirty="0"/>
              <a:t>مستقیم)قرارداده و خودرو را روشن می کنیم دو سوزن را یکی به پایه ۱ و دیگری به پایه ۳ متصل می کنیم دو سر ولت متر را به دو سوزن وصل می کنیم و به خودرو گاز می دهیم ولتاژ باید ۵ ولت باشد و تغییر نکندسپس سوزن و پروپ ها را به تغذیه ۵ ولت (پایه ۱ ) و دیگری را به ارسال سیگنال (پایه ۲ ) وصل باید جریان بین ۰ تا ۵ ولت با چرخاندن دریچه گاز تغییر نماید</a:t>
            </a:r>
            <a:r>
              <a:rPr lang="en-US" dirty="0"/>
              <a:t>.</a:t>
            </a:r>
            <a:br>
              <a:rPr lang="en-US" dirty="0"/>
            </a:br>
            <a:r>
              <a:rPr lang="fa-IR" dirty="0">
                <a:solidFill>
                  <a:srgbClr val="FF0000"/>
                </a:solidFill>
              </a:rPr>
              <a:t>نکات مهم در مورد پتانسیومتر دریچه گاز</a:t>
            </a:r>
            <a:r>
              <a:rPr lang="en-US" dirty="0">
                <a:solidFill>
                  <a:srgbClr val="FF0000"/>
                </a:solidFill>
              </a:rPr>
              <a:t>:</a:t>
            </a:r>
            <a:r>
              <a:rPr lang="en-US" dirty="0"/>
              <a:t/>
            </a:r>
            <a:br>
              <a:rPr lang="en-US" dirty="0"/>
            </a:br>
            <a:r>
              <a:rPr lang="fa-IR" dirty="0"/>
              <a:t>در بعضی خودروها به این سنسور حسگر می گویند نه </a:t>
            </a:r>
            <a:r>
              <a:rPr lang="fa-IR" dirty="0" smtClean="0"/>
              <a:t>پتانسیومتر،این </a:t>
            </a:r>
            <a:r>
              <a:rPr lang="fa-IR" dirty="0"/>
              <a:t>سنسور سرویس خاصی ندارد</a:t>
            </a:r>
            <a:r>
              <a:rPr lang="en-US" dirty="0"/>
              <a:t>.</a:t>
            </a:r>
            <a:br>
              <a:rPr lang="en-US" dirty="0"/>
            </a:br>
            <a:r>
              <a:rPr lang="fa-IR" dirty="0">
                <a:solidFill>
                  <a:schemeClr val="accent1"/>
                </a:solidFill>
              </a:rPr>
              <a:t>سنسور کمکی پتانسیومتر سنسور مپ</a:t>
            </a:r>
            <a:r>
              <a:rPr lang="en-US" dirty="0">
                <a:solidFill>
                  <a:schemeClr val="accent1"/>
                </a:solidFill>
              </a:rPr>
              <a:t> (MAP) </a:t>
            </a:r>
            <a:r>
              <a:rPr lang="fa-IR" dirty="0">
                <a:solidFill>
                  <a:schemeClr val="accent1"/>
                </a:solidFill>
              </a:rPr>
              <a:t>است</a:t>
            </a:r>
            <a:r>
              <a:rPr lang="en-US" dirty="0">
                <a:solidFill>
                  <a:schemeClr val="accent1"/>
                </a:solidFill>
              </a:rPr>
              <a:t>.</a:t>
            </a:r>
            <a:r>
              <a:rPr lang="en-US" dirty="0"/>
              <a:t/>
            </a:r>
            <a:br>
              <a:rPr lang="en-US" dirty="0"/>
            </a:br>
            <a:r>
              <a:rPr lang="fa-IR" dirty="0"/>
              <a:t>حسگر دریچه گاز در بعضی خودروها قابل تنظیم است در صورتی که دریچه آن از تنظیم خارج شده باشد که در قسمت پارامتر های دستگاه دیاگ زاویه دریچه گاز باید صفر باشد در غیر این صورت با ابزار مخصوص باید دریچه را تنظیم کرد</a:t>
            </a:r>
            <a:r>
              <a:rPr lang="en-US" dirty="0"/>
              <a:t>.</a:t>
            </a:r>
          </a:p>
          <a:p>
            <a:endParaRPr lang="fa-IR" dirty="0"/>
          </a:p>
        </p:txBody>
      </p:sp>
    </p:spTree>
    <p:extLst>
      <p:ext uri="{BB962C8B-B14F-4D97-AF65-F5344CB8AC3E}">
        <p14:creationId xmlns:p14="http://schemas.microsoft.com/office/powerpoint/2010/main" val="229121540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92696"/>
          </a:xfrm>
        </p:spPr>
        <p:txBody>
          <a:bodyPr>
            <a:normAutofit fontScale="90000"/>
          </a:bodyPr>
          <a:lstStyle/>
          <a:p>
            <a:r>
              <a:rPr lang="fa-IR" b="1" dirty="0" smtClean="0"/>
              <a:t/>
            </a:r>
            <a:br>
              <a:rPr lang="fa-IR" b="1" dirty="0" smtClean="0"/>
            </a:br>
            <a:r>
              <a:rPr lang="fa-IR" b="1" dirty="0" smtClean="0">
                <a:solidFill>
                  <a:srgbClr val="FF0000"/>
                </a:solidFill>
              </a:rPr>
              <a:t>سنسور</a:t>
            </a:r>
            <a:r>
              <a:rPr lang="en-US" b="1" dirty="0" smtClean="0">
                <a:solidFill>
                  <a:srgbClr val="FF0000"/>
                </a:solidFill>
              </a:rPr>
              <a:t> </a:t>
            </a:r>
            <a:r>
              <a:rPr lang="en-US" b="1" dirty="0">
                <a:solidFill>
                  <a:srgbClr val="FF0000"/>
                </a:solidFill>
              </a:rPr>
              <a:t>IAT</a:t>
            </a:r>
            <a:r>
              <a:rPr lang="en-US" dirty="0"/>
              <a:t/>
            </a:r>
            <a:br>
              <a:rPr lang="en-US" dirty="0"/>
            </a:br>
            <a:endParaRPr lang="fa-IR" dirty="0"/>
          </a:p>
        </p:txBody>
      </p:sp>
      <p:sp>
        <p:nvSpPr>
          <p:cNvPr id="3" name="Content Placeholder 2"/>
          <p:cNvSpPr>
            <a:spLocks noGrp="1"/>
          </p:cNvSpPr>
          <p:nvPr>
            <p:ph idx="1"/>
          </p:nvPr>
        </p:nvSpPr>
        <p:spPr>
          <a:xfrm>
            <a:off x="0" y="692696"/>
            <a:ext cx="9144000" cy="6165304"/>
          </a:xfrm>
        </p:spPr>
        <p:txBody>
          <a:bodyPr/>
          <a:lstStyle/>
          <a:p>
            <a:r>
              <a:rPr lang="fa-IR" sz="2800" dirty="0"/>
              <a:t>سنسور دمای هوای ورودی یا</a:t>
            </a:r>
            <a:r>
              <a:rPr lang="en-US" sz="2800" dirty="0"/>
              <a:t> IAT </a:t>
            </a:r>
            <a:r>
              <a:rPr lang="fa-IR" sz="2800" dirty="0"/>
              <a:t>که مخفف</a:t>
            </a:r>
            <a:r>
              <a:rPr lang="en-US" sz="2800" dirty="0"/>
              <a:t> Intake Air Temperature Sensor </a:t>
            </a:r>
            <a:r>
              <a:rPr lang="fa-IR" sz="2800" dirty="0"/>
              <a:t>می باشد دمای هوای ورودی به موتور را بررسی می کند. کامپیوتر موتور یا</a:t>
            </a:r>
            <a:r>
              <a:rPr lang="en-US" sz="2800" dirty="0"/>
              <a:t> ECU </a:t>
            </a:r>
            <a:r>
              <a:rPr lang="fa-IR" sz="2800" dirty="0"/>
              <a:t>به این اطلاعات نیاز دارد تا بر اساس آن چگالی هوا را تخمین بزنید و بتواند نسبت بنزین و هوا را متعادل کند. از آنجایی هوای سرد چگالی بیشتری نسبت به هوای گرم دارد نیاز به بنزین بیشتری دارد تا نسبت آنها (بنزین و هوا) یکسان باقی بماند. کامپیوتر موتور با تغییر مدت زمان (پالس) پاشش انژکتورها نسبت بنزین و هوا را تغییر می دهد. این سنسور در خودروهای قبل از سال ۱۹۹۵ که مجهز به سیستم</a:t>
            </a:r>
            <a:r>
              <a:rPr lang="en-US" sz="2800" dirty="0"/>
              <a:t> OBD-II </a:t>
            </a:r>
            <a:r>
              <a:rPr lang="fa-IR" sz="2800" dirty="0"/>
              <a:t>نبودند ممکن است اسم هایی مانند</a:t>
            </a:r>
            <a:r>
              <a:rPr lang="en-US" sz="2800" dirty="0"/>
              <a:t> ACT</a:t>
            </a:r>
            <a:r>
              <a:rPr lang="fa-IR" sz="2800" dirty="0"/>
              <a:t>، </a:t>
            </a:r>
            <a:r>
              <a:rPr lang="en-US" sz="2800" dirty="0"/>
              <a:t>VAT</a:t>
            </a:r>
            <a:r>
              <a:rPr lang="fa-IR" sz="2800" dirty="0"/>
              <a:t>، </a:t>
            </a:r>
            <a:r>
              <a:rPr lang="en-US" sz="2800" dirty="0"/>
              <a:t>MCT</a:t>
            </a:r>
            <a:r>
              <a:rPr lang="fa-IR" sz="2800" dirty="0"/>
              <a:t>، </a:t>
            </a:r>
            <a:r>
              <a:rPr lang="en-US" sz="2800" dirty="0"/>
              <a:t>MAT </a:t>
            </a:r>
            <a:r>
              <a:rPr lang="fa-IR" sz="2800" dirty="0"/>
              <a:t>یا</a:t>
            </a:r>
            <a:r>
              <a:rPr lang="en-US" sz="2800" dirty="0"/>
              <a:t> CTS </a:t>
            </a:r>
            <a:r>
              <a:rPr lang="fa-IR" sz="2800" dirty="0"/>
              <a:t>داشته باشد</a:t>
            </a:r>
            <a:r>
              <a:rPr lang="en-US" sz="2800" dirty="0"/>
              <a:t>.</a:t>
            </a:r>
            <a:r>
              <a:rPr lang="en-US" dirty="0"/>
              <a:t/>
            </a:r>
            <a:br>
              <a:rPr lang="en-US" dirty="0"/>
            </a:br>
            <a:endParaRPr lang="fa-IR" dirty="0"/>
          </a:p>
        </p:txBody>
      </p:sp>
    </p:spTree>
    <p:extLst>
      <p:ext uri="{BB962C8B-B14F-4D97-AF65-F5344CB8AC3E}">
        <p14:creationId xmlns:p14="http://schemas.microsoft.com/office/powerpoint/2010/main" val="205082883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80728"/>
          </a:xfrm>
        </p:spPr>
        <p:txBody>
          <a:bodyPr>
            <a:normAutofit/>
          </a:bodyPr>
          <a:lstStyle/>
          <a:p>
            <a:r>
              <a:rPr lang="fa-IR" dirty="0">
                <a:solidFill>
                  <a:srgbClr val="FF0000"/>
                </a:solidFill>
              </a:rPr>
              <a:t>چگونگی عملکرد</a:t>
            </a:r>
            <a:r>
              <a:rPr lang="en-US" dirty="0">
                <a:solidFill>
                  <a:srgbClr val="FF0000"/>
                </a:solidFill>
              </a:rPr>
              <a:t>IAT</a:t>
            </a:r>
            <a:endParaRPr lang="fa-IR" dirty="0">
              <a:solidFill>
                <a:srgbClr val="FF0000"/>
              </a:solidFill>
            </a:endParaRPr>
          </a:p>
        </p:txBody>
      </p:sp>
      <p:sp>
        <p:nvSpPr>
          <p:cNvPr id="3" name="Content Placeholder 2"/>
          <p:cNvSpPr>
            <a:spLocks noGrp="1"/>
          </p:cNvSpPr>
          <p:nvPr>
            <p:ph idx="1"/>
          </p:nvPr>
        </p:nvSpPr>
        <p:spPr>
          <a:xfrm>
            <a:off x="0" y="1268760"/>
            <a:ext cx="9144000" cy="5589240"/>
          </a:xfrm>
        </p:spPr>
        <p:txBody>
          <a:bodyPr>
            <a:normAutofit fontScale="70000" lnSpcReduction="20000"/>
          </a:bodyPr>
          <a:lstStyle/>
          <a:p>
            <a:r>
              <a:rPr lang="en-US" dirty="0"/>
              <a:t/>
            </a:r>
            <a:br>
              <a:rPr lang="en-US" dirty="0"/>
            </a:br>
            <a:r>
              <a:rPr lang="fa-IR" dirty="0"/>
              <a:t>سنسور</a:t>
            </a:r>
            <a:r>
              <a:rPr lang="en-US" dirty="0"/>
              <a:t> IAT </a:t>
            </a:r>
            <a:r>
              <a:rPr lang="fa-IR" dirty="0"/>
              <a:t>معمولا در منیفولد هوا یا دریچه گاز نصب می شود بنابراین نوک سنسور با هوای ورودی به منیفولد در تماس است. در موتورهایی که از سنسور</a:t>
            </a:r>
            <a:r>
              <a:rPr lang="en-US" dirty="0"/>
              <a:t> MAF (</a:t>
            </a:r>
            <a:r>
              <a:rPr lang="fa-IR" dirty="0"/>
              <a:t>سنجش حجم هوای ورودی) استفاده می کنند در سنسور</a:t>
            </a:r>
            <a:r>
              <a:rPr lang="en-US" dirty="0"/>
              <a:t> MAP (</a:t>
            </a:r>
            <a:r>
              <a:rPr lang="fa-IR" dirty="0"/>
              <a:t>سنجش فشار منیفولد) نیز یک سنسور دمای هوا جاسازی شده است. بعضی از موتورها ممکن است بیش از یک سنسور</a:t>
            </a:r>
            <a:r>
              <a:rPr lang="en-US" dirty="0"/>
              <a:t> IAT </a:t>
            </a:r>
            <a:r>
              <a:rPr lang="fa-IR" dirty="0"/>
              <a:t>داشته باشند. (مثلا در موتورهای</a:t>
            </a:r>
            <a:r>
              <a:rPr lang="en-US" dirty="0"/>
              <a:t> V6 </a:t>
            </a:r>
            <a:r>
              <a:rPr lang="fa-IR" dirty="0"/>
              <a:t>و</a:t>
            </a:r>
            <a:r>
              <a:rPr lang="en-US" dirty="0"/>
              <a:t> V8 </a:t>
            </a:r>
            <a:r>
              <a:rPr lang="fa-IR" dirty="0"/>
              <a:t>که دو عدد منیفولد هوا دارند</a:t>
            </a:r>
            <a:r>
              <a:rPr lang="en-US" dirty="0"/>
              <a:t>(.</a:t>
            </a:r>
            <a:br>
              <a:rPr lang="en-US" dirty="0"/>
            </a:br>
            <a:r>
              <a:rPr lang="fa-IR" dirty="0"/>
              <a:t>سنسور</a:t>
            </a:r>
            <a:r>
              <a:rPr lang="en-US" dirty="0"/>
              <a:t> IAT </a:t>
            </a:r>
            <a:r>
              <a:rPr lang="fa-IR" dirty="0"/>
              <a:t>یک نوع دستگاه ترمیستور (حرارت سنج) است به این معنا که مقاومت الکتریکی آن در واکنش با نوسانات دمایی تغییر می کند. از این نظر سنسور</a:t>
            </a:r>
            <a:r>
              <a:rPr lang="en-US" dirty="0"/>
              <a:t> IAT </a:t>
            </a:r>
            <a:r>
              <a:rPr lang="fa-IR" dirty="0"/>
              <a:t>مانند سنسور دمای آب عمل می کند. کامپیوتر موتور یک ولتاژ مرجع (معمولا ۵ ولت) به سنسور</a:t>
            </a:r>
            <a:r>
              <a:rPr lang="en-US" dirty="0"/>
              <a:t> IAT </a:t>
            </a:r>
            <a:r>
              <a:rPr lang="fa-IR" dirty="0"/>
              <a:t>میفرستد و سپس به سیگنال ولتاژی که از طرف این سنسور دریافت می کند توجه کرده و بر اساس آن دمای هوا را محاسبه می کند. این سیگنال ولتاژ برگشتی به</a:t>
            </a:r>
            <a:r>
              <a:rPr lang="en-US" dirty="0"/>
              <a:t> ECU </a:t>
            </a:r>
            <a:r>
              <a:rPr lang="fa-IR" dirty="0"/>
              <a:t>نسبت به تغییرات دمای هوا تغییر می کند. بیشتر سنسورهای</a:t>
            </a:r>
            <a:r>
              <a:rPr lang="en-US" dirty="0"/>
              <a:t> IAT </a:t>
            </a:r>
            <a:r>
              <a:rPr lang="fa-IR" dirty="0"/>
              <a:t>از نوع حرارت سنج های ضریب دمایی منفی</a:t>
            </a:r>
            <a:r>
              <a:rPr lang="en-US" dirty="0"/>
              <a:t> NTC </a:t>
            </a:r>
            <a:r>
              <a:rPr lang="fa-IR" dirty="0"/>
              <a:t>هستند که هنگام سرد بودن مقاومت الکتریکی آنها بالاست و بالا رفتن دما مقاومت آنها کاهش می یابد. ولی بعضی از این سنسورها بر عکس عمل می کنند و حرارت سنج های ضریب دمایی مثبت</a:t>
            </a:r>
            <a:r>
              <a:rPr lang="en-US" dirty="0"/>
              <a:t> PTC </a:t>
            </a:r>
            <a:r>
              <a:rPr lang="fa-IR" dirty="0"/>
              <a:t>هستند که هنگام سرد بودن مقاومت کمی دارند و هنگامی که گرم می شوند مقاومت آنها افزایش می یابد. این نوسانات مقاومت در سنسور در ولتاژ برگشتی به</a:t>
            </a:r>
            <a:r>
              <a:rPr lang="en-US" dirty="0"/>
              <a:t> ECU </a:t>
            </a:r>
            <a:r>
              <a:rPr lang="fa-IR" dirty="0"/>
              <a:t>تغییر ایجاد می کند. در خودروهای قبل از سال ۱۹۹۵ ممکن است سیگنال حاصل از سنسور دمای هوا برای فعال کردن انژکتور مخصوص استارت هوای سرد نیز استفاده شود. (در صورتی که هوای محیط سرد باشد</a:t>
            </a:r>
            <a:r>
              <a:rPr lang="en-US" dirty="0"/>
              <a:t>(.</a:t>
            </a:r>
            <a:br>
              <a:rPr lang="en-US" dirty="0"/>
            </a:br>
            <a:endParaRPr lang="fa-IR" dirty="0"/>
          </a:p>
        </p:txBody>
      </p:sp>
    </p:spTree>
    <p:extLst>
      <p:ext uri="{BB962C8B-B14F-4D97-AF65-F5344CB8AC3E}">
        <p14:creationId xmlns:p14="http://schemas.microsoft.com/office/powerpoint/2010/main" val="27917470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92696"/>
          </a:xfrm>
        </p:spPr>
        <p:txBody>
          <a:bodyPr>
            <a:normAutofit fontScale="90000"/>
          </a:bodyPr>
          <a:lstStyle/>
          <a:p>
            <a:r>
              <a:rPr lang="fa-IR" sz="4000" dirty="0">
                <a:solidFill>
                  <a:srgbClr val="FF0000"/>
                </a:solidFill>
              </a:rPr>
              <a:t>عوامل خرابی سنسور</a:t>
            </a:r>
            <a:r>
              <a:rPr lang="en-US" sz="4000" dirty="0">
                <a:solidFill>
                  <a:srgbClr val="FF0000"/>
                </a:solidFill>
              </a:rPr>
              <a:t> IAT</a:t>
            </a:r>
            <a:endParaRPr lang="fa-IR" sz="4000" dirty="0">
              <a:solidFill>
                <a:srgbClr val="FF0000"/>
              </a:solidFill>
            </a:endParaRPr>
          </a:p>
        </p:txBody>
      </p:sp>
      <p:sp>
        <p:nvSpPr>
          <p:cNvPr id="3" name="Content Placeholder 2"/>
          <p:cNvSpPr>
            <a:spLocks noGrp="1"/>
          </p:cNvSpPr>
          <p:nvPr>
            <p:ph idx="1"/>
          </p:nvPr>
        </p:nvSpPr>
        <p:spPr>
          <a:xfrm>
            <a:off x="107504" y="692696"/>
            <a:ext cx="9036496" cy="6336704"/>
          </a:xfrm>
        </p:spPr>
        <p:txBody>
          <a:bodyPr>
            <a:normAutofit/>
          </a:bodyPr>
          <a:lstStyle/>
          <a:p>
            <a:r>
              <a:rPr lang="en-US" dirty="0"/>
              <a:t/>
            </a:r>
            <a:br>
              <a:rPr lang="en-US" dirty="0"/>
            </a:br>
            <a:r>
              <a:rPr lang="fa-IR" dirty="0"/>
              <a:t>گاهی اوقات نفوذ احتراق ناقص به منیفولد هوا، کربن گرفتگی یا روغنی شدن منیفولد هوا می تواند باعث آغشته شدن نوک سنسور</a:t>
            </a:r>
            <a:r>
              <a:rPr lang="en-US" dirty="0"/>
              <a:t> IAT </a:t>
            </a:r>
            <a:r>
              <a:rPr lang="fa-IR" dirty="0"/>
              <a:t>شود که باعث می شود واکنش آن نسبت به تغییرات ناگهانی دما کند شود. حرارت و عمر زیاد از عوامل دیگری هستند که باعث تاخیر واکنش این سنسور یا حتی از کار افتادن کامل آن می شوند. اتصال الکتریکی ضعیف در سنسور نیز خود عامل دیگری در ایجاد مشکل برای سنسور</a:t>
            </a:r>
            <a:r>
              <a:rPr lang="en-US" dirty="0"/>
              <a:t> IAT </a:t>
            </a:r>
            <a:r>
              <a:rPr lang="fa-IR" dirty="0"/>
              <a:t>است. خورده شدن یا شل شدن سوکت سنسور یا آسیب دیدن سیمکشی از سنسور تا</a:t>
            </a:r>
            <a:r>
              <a:rPr lang="en-US" dirty="0"/>
              <a:t> ECU </a:t>
            </a:r>
            <a:r>
              <a:rPr lang="fa-IR" dirty="0"/>
              <a:t>در ولتاژ خروجی سنسور</a:t>
            </a:r>
            <a:r>
              <a:rPr lang="en-US" dirty="0"/>
              <a:t> IAT </a:t>
            </a:r>
            <a:r>
              <a:rPr lang="fa-IR" dirty="0"/>
              <a:t>تاثیر می گذارد</a:t>
            </a:r>
            <a:r>
              <a:rPr lang="en-US" dirty="0"/>
              <a:t>.</a:t>
            </a:r>
            <a:br>
              <a:rPr lang="en-US" dirty="0"/>
            </a:br>
            <a:endParaRPr lang="fa-IR" dirty="0"/>
          </a:p>
        </p:txBody>
      </p:sp>
    </p:spTree>
    <p:extLst>
      <p:ext uri="{BB962C8B-B14F-4D97-AF65-F5344CB8AC3E}">
        <p14:creationId xmlns:p14="http://schemas.microsoft.com/office/powerpoint/2010/main" val="4429922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dirty="0" smtClean="0"/>
              <a:t>الکتریسته</a:t>
            </a:r>
            <a:r>
              <a:rPr lang="en-US" dirty="0"/>
              <a:t/>
            </a:r>
            <a:br>
              <a:rPr lang="en-US" dirty="0"/>
            </a:br>
            <a:endParaRPr lang="fa-IR" dirty="0"/>
          </a:p>
        </p:txBody>
      </p:sp>
      <p:sp>
        <p:nvSpPr>
          <p:cNvPr id="3" name="Content Placeholder 2"/>
          <p:cNvSpPr>
            <a:spLocks noGrp="1"/>
          </p:cNvSpPr>
          <p:nvPr>
            <p:ph idx="1"/>
          </p:nvPr>
        </p:nvSpPr>
        <p:spPr>
          <a:xfrm>
            <a:off x="0" y="908720"/>
            <a:ext cx="9144000" cy="5949280"/>
          </a:xfrm>
        </p:spPr>
        <p:txBody>
          <a:bodyPr>
            <a:normAutofit/>
          </a:bodyPr>
          <a:lstStyle/>
          <a:p>
            <a:r>
              <a:rPr lang="fa-IR" dirty="0" smtClean="0"/>
              <a:t>به </a:t>
            </a:r>
            <a:r>
              <a:rPr lang="fa-IR" dirty="0"/>
              <a:t>بارهای الکتریکی که درجسم وجود دارند الکتریسیته گویند. الکتریسیته بردونوع است: ساکن وجاری</a:t>
            </a:r>
            <a:endParaRPr lang="en-US" dirty="0"/>
          </a:p>
          <a:p>
            <a:r>
              <a:rPr lang="fa-IR" dirty="0"/>
              <a:t>الکتریسیته ساکن: به بارهای الکتریکی در جسم که هیچگونه حرکتی ندارد وبطورساکن روی اجسام می باشند الکتریسیته ساکن </a:t>
            </a:r>
            <a:r>
              <a:rPr lang="fa-IR" dirty="0" smtClean="0"/>
              <a:t>کویند مانند </a:t>
            </a:r>
            <a:r>
              <a:rPr lang="fa-IR" dirty="0"/>
              <a:t>بار الکتریکی روی یک میله شیشه ای که در اثر مالش بر روی پارچه ابریشمی ذخیره می شود. بار الکتریکی ساکن را با</a:t>
            </a:r>
            <a:r>
              <a:rPr lang="en-US" dirty="0" smtClean="0"/>
              <a:t>q </a:t>
            </a:r>
            <a:r>
              <a:rPr lang="fa-IR" dirty="0" smtClean="0"/>
              <a:t> </a:t>
            </a:r>
            <a:r>
              <a:rPr lang="fa-IR" dirty="0"/>
              <a:t>نمایش داده و با کولن اندازه گیری می کنند و به دو صورت مثبت ومنفی وجود دارند. </a:t>
            </a:r>
            <a:endParaRPr lang="en-US" dirty="0"/>
          </a:p>
          <a:p>
            <a:r>
              <a:rPr lang="fa-IR" dirty="0"/>
              <a:t>الکتریسته جاری: هرگاه بتوانیم بار الکتریکی را در یک جسم به حرکت در آوریم تولید الکتریسیته جاری نموده ایم مانند جریانی که در یک مقاومت تولید می گردد.</a:t>
            </a:r>
            <a:endParaRPr lang="en-US" dirty="0"/>
          </a:p>
          <a:p>
            <a:endParaRPr lang="en-US" dirty="0"/>
          </a:p>
          <a:p>
            <a:endParaRPr lang="fa-IR" dirty="0"/>
          </a:p>
        </p:txBody>
      </p:sp>
    </p:spTree>
    <p:extLst>
      <p:ext uri="{BB962C8B-B14F-4D97-AF65-F5344CB8AC3E}">
        <p14:creationId xmlns:p14="http://schemas.microsoft.com/office/powerpoint/2010/main" val="317834955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6698"/>
          </a:xfrm>
        </p:spPr>
        <p:txBody>
          <a:bodyPr>
            <a:normAutofit fontScale="90000"/>
          </a:bodyPr>
          <a:lstStyle/>
          <a:p>
            <a:r>
              <a:rPr lang="fa-IR" dirty="0">
                <a:solidFill>
                  <a:srgbClr val="FF0000"/>
                </a:solidFill>
              </a:rPr>
              <a:t>علائم خرابی سنسور</a:t>
            </a:r>
            <a:r>
              <a:rPr lang="en-US" dirty="0">
                <a:solidFill>
                  <a:srgbClr val="FF0000"/>
                </a:solidFill>
              </a:rPr>
              <a:t> IAT</a:t>
            </a:r>
            <a:endParaRPr lang="fa-IR" dirty="0"/>
          </a:p>
        </p:txBody>
      </p:sp>
      <p:sp>
        <p:nvSpPr>
          <p:cNvPr id="3" name="Content Placeholder 2"/>
          <p:cNvSpPr>
            <a:spLocks noGrp="1"/>
          </p:cNvSpPr>
          <p:nvPr>
            <p:ph idx="1"/>
          </p:nvPr>
        </p:nvSpPr>
        <p:spPr>
          <a:xfrm>
            <a:off x="0" y="692696"/>
            <a:ext cx="9144000" cy="6165304"/>
          </a:xfrm>
        </p:spPr>
        <p:txBody>
          <a:bodyPr>
            <a:normAutofit fontScale="62500" lnSpcReduction="20000"/>
          </a:bodyPr>
          <a:lstStyle/>
          <a:p>
            <a:r>
              <a:rPr lang="fa-IR" dirty="0" smtClean="0"/>
              <a:t>اگر </a:t>
            </a:r>
            <a:r>
              <a:rPr lang="fa-IR" dirty="0"/>
              <a:t>سنسور</a:t>
            </a:r>
            <a:r>
              <a:rPr lang="en-US" dirty="0"/>
              <a:t> IAT </a:t>
            </a:r>
            <a:r>
              <a:rPr lang="fa-IR" dirty="0"/>
              <a:t>اطلاعات را درست و دقیق نخواند ممکن است</a:t>
            </a:r>
            <a:r>
              <a:rPr lang="en-US" dirty="0"/>
              <a:t> ECU </a:t>
            </a:r>
            <a:r>
              <a:rPr lang="fa-IR" dirty="0"/>
              <a:t>اینطور فکر کند که دمای هوا گرمتر یا سردتر از آنچه واقعا هست باشد و بنابراین در محاسبات نسبت بنزین و هوا دچار اشتباه شود. نتیجه آن پیدایش سوخت غنی یا فقیر در موتور است که مشکلاتی از قبیل کارکرد بد موتور هنگام سرد بودن هوا و دور آیدل، لگد زدن یا کله کردن موتور هنگام شتابگیری در حالتی که موتور سرد باشد و ریپ زدن موتور هنگام گرم بودن آن. در خودروهای مجهز به انژکتور مخصوص استارت سرد اگر</a:t>
            </a:r>
            <a:r>
              <a:rPr lang="en-US" dirty="0"/>
              <a:t> ECU </a:t>
            </a:r>
            <a:r>
              <a:rPr lang="fa-IR" dirty="0"/>
              <a:t>اطلاعات غلط از</a:t>
            </a:r>
            <a:r>
              <a:rPr lang="en-US" dirty="0"/>
              <a:t> IAT </a:t>
            </a:r>
            <a:r>
              <a:rPr lang="fa-IR" dirty="0"/>
              <a:t>بگیرد ممکن است این انژکتور را فعال نکند و باعث شود موتور به سختی روشن شود. همچنین سنسور</a:t>
            </a:r>
            <a:r>
              <a:rPr lang="en-US" dirty="0"/>
              <a:t> IAT </a:t>
            </a:r>
            <a:r>
              <a:rPr lang="fa-IR" dirty="0"/>
              <a:t>معیوب ممکن در عملکرد سنسور</a:t>
            </a:r>
            <a:r>
              <a:rPr lang="en-US" dirty="0"/>
              <a:t> EGR (</a:t>
            </a:r>
            <a:r>
              <a:rPr lang="fa-IR" dirty="0"/>
              <a:t>سنسور برگشت گازهای خروجی به موتور) نیز تاثیر بگذارد زیرا</a:t>
            </a:r>
            <a:r>
              <a:rPr lang="en-US" dirty="0"/>
              <a:t> ECU </a:t>
            </a:r>
            <a:r>
              <a:rPr lang="fa-IR" dirty="0"/>
              <a:t>با سنجش دمای هوا دستور باز شدن سوپاپ</a:t>
            </a:r>
            <a:r>
              <a:rPr lang="en-US" dirty="0"/>
              <a:t> EGR </a:t>
            </a:r>
            <a:r>
              <a:rPr lang="fa-IR" dirty="0"/>
              <a:t>را صادر می کند. (در اکثر خودروها</a:t>
            </a:r>
            <a:r>
              <a:rPr lang="en-US" dirty="0"/>
              <a:t> ECU </a:t>
            </a:r>
            <a:r>
              <a:rPr lang="fa-IR" dirty="0"/>
              <a:t>از سنسور دمای آب برای این منظور استفاده می کند.) اختلال در عملکرد سیستم کنترل گازهای آلاینده نیز از دیگر تاثیرات منفی معیوب بودن سنسور</a:t>
            </a:r>
            <a:r>
              <a:rPr lang="en-US" dirty="0"/>
              <a:t> IAT </a:t>
            </a:r>
            <a:r>
              <a:rPr lang="fa-IR" dirty="0"/>
              <a:t>است</a:t>
            </a:r>
            <a:r>
              <a:rPr lang="en-US" dirty="0"/>
              <a:t>.</a:t>
            </a:r>
            <a:br>
              <a:rPr lang="en-US" dirty="0"/>
            </a:br>
            <a:r>
              <a:rPr lang="fa-IR" dirty="0"/>
              <a:t>سنسور معیوبی که دمای هوا را گرمتر از نرمال گزارش کند باعث ایجاد سوخت</a:t>
            </a:r>
            <a:r>
              <a:rPr lang="en-US" dirty="0"/>
              <a:t> Lean </a:t>
            </a:r>
            <a:r>
              <a:rPr lang="fa-IR" dirty="0"/>
              <a:t>یا فقیر می شود که احتمال ناک زدن و احتراق ناقص را افزایش داده و باعث افزایش مصرف سوخت و آلایندگی می شود</a:t>
            </a:r>
            <a:r>
              <a:rPr lang="en-US" dirty="0"/>
              <a:t>.</a:t>
            </a:r>
            <a:br>
              <a:rPr lang="en-US" dirty="0"/>
            </a:br>
            <a:r>
              <a:rPr lang="fa-IR" dirty="0"/>
              <a:t>سنسور معیوبی که دما را سردتر از نرمال گزارش کند باعث ایجاد سوخت</a:t>
            </a:r>
            <a:r>
              <a:rPr lang="en-US" dirty="0"/>
              <a:t> Rich </a:t>
            </a:r>
            <a:r>
              <a:rPr lang="fa-IR" dirty="0"/>
              <a:t>یا غنی شده که در این مورد هم مصرف سوخت و آلایندگی بالا می رود</a:t>
            </a:r>
            <a:r>
              <a:rPr lang="en-US" dirty="0"/>
              <a:t>.</a:t>
            </a:r>
            <a:br>
              <a:rPr lang="en-US" dirty="0"/>
            </a:br>
            <a:r>
              <a:rPr lang="fa-IR" dirty="0"/>
              <a:t>البته توجه داشته باشید که بعضی مواقع اینطور به نظر می رسد که عدم تعادل در نسبت بنزین و هوا به خاطر معیوب بودن سنسور</a:t>
            </a:r>
            <a:r>
              <a:rPr lang="en-US" dirty="0"/>
              <a:t> IAT </a:t>
            </a:r>
            <a:r>
              <a:rPr lang="fa-IR" dirty="0"/>
              <a:t>به وجود آمده باشد ولی در واقع علت دیگری باعث پدید آمدن این اشکال شده باشد مثلا نشتی خلا در موتور یا حتی گرفتگی کاتالیزور! زیرا مسدود شدن شدید مسیر اگزوز، خلا و جریان هوای منیفولد ورودی را کاهش می دهد و باعث می شود سنسور</a:t>
            </a:r>
            <a:r>
              <a:rPr lang="en-US" dirty="0"/>
              <a:t> IAT </a:t>
            </a:r>
            <a:r>
              <a:rPr lang="fa-IR" dirty="0"/>
              <a:t>دما را گرمتر از نرمال گزارش کند (زیرا داغ بودن موتور بر اثر گرفتگی کاتالیزور باعث داغ شدن سنسور</a:t>
            </a:r>
            <a:r>
              <a:rPr lang="en-US" dirty="0"/>
              <a:t> IAT </a:t>
            </a:r>
            <a:r>
              <a:rPr lang="fa-IR" dirty="0"/>
              <a:t>می شود</a:t>
            </a:r>
            <a:r>
              <a:rPr lang="en-US" dirty="0"/>
              <a:t>(.</a:t>
            </a:r>
            <a:br>
              <a:rPr lang="en-US" dirty="0"/>
            </a:br>
            <a:endParaRPr lang="fa-IR" dirty="0"/>
          </a:p>
          <a:p>
            <a:endParaRPr lang="fa-IR" dirty="0"/>
          </a:p>
        </p:txBody>
      </p:sp>
    </p:spTree>
    <p:extLst>
      <p:ext uri="{BB962C8B-B14F-4D97-AF65-F5344CB8AC3E}">
        <p14:creationId xmlns:p14="http://schemas.microsoft.com/office/powerpoint/2010/main" val="17744799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80728"/>
          </a:xfrm>
        </p:spPr>
        <p:txBody>
          <a:bodyPr>
            <a:normAutofit/>
          </a:bodyPr>
          <a:lstStyle/>
          <a:p>
            <a:r>
              <a:rPr lang="fa-IR" sz="4000" dirty="0">
                <a:solidFill>
                  <a:srgbClr val="FF0000"/>
                </a:solidFill>
              </a:rPr>
              <a:t>تشخیص معیوب بودن سنسور</a:t>
            </a:r>
            <a:r>
              <a:rPr lang="en-US" sz="4000" dirty="0">
                <a:solidFill>
                  <a:srgbClr val="FF0000"/>
                </a:solidFill>
              </a:rPr>
              <a:t> IAT</a:t>
            </a:r>
            <a:endParaRPr lang="fa-IR" sz="4000" dirty="0">
              <a:solidFill>
                <a:srgbClr val="FF0000"/>
              </a:solidFill>
            </a:endParaRPr>
          </a:p>
        </p:txBody>
      </p:sp>
      <p:sp>
        <p:nvSpPr>
          <p:cNvPr id="3" name="Content Placeholder 2"/>
          <p:cNvSpPr>
            <a:spLocks noGrp="1"/>
          </p:cNvSpPr>
          <p:nvPr>
            <p:ph idx="1"/>
          </p:nvPr>
        </p:nvSpPr>
        <p:spPr>
          <a:xfrm>
            <a:off x="0" y="836712"/>
            <a:ext cx="9144000" cy="6021288"/>
          </a:xfrm>
        </p:spPr>
        <p:txBody>
          <a:bodyPr>
            <a:normAutofit fontScale="55000" lnSpcReduction="20000"/>
          </a:bodyPr>
          <a:lstStyle/>
          <a:p>
            <a:r>
              <a:rPr lang="en-US" dirty="0"/>
              <a:t/>
            </a:r>
            <a:br>
              <a:rPr lang="en-US" dirty="0"/>
            </a:br>
            <a:r>
              <a:rPr lang="fa-IR" dirty="0"/>
              <a:t>سنسور دمای معیوب ممکن است ممکن است باعث ثبت کد خطا یا روشن شدن چراغ چک موتور بشود یا در بعضی مواقع احتمال دارد این اتفاق نیفتد. معمولا هنگامی که مدار باز یا اتصالی در مدار سنسور ایجاد شود کد خطا ثبت می شود. اما اگر مشکل سنسور فقط بالاتر و پایینتر گزارش کردن دما یا واکنش کند به خاطر کثیف شدن یا سن بالا باشد معمولا کد خطایی ثبت نمی کند</a:t>
            </a:r>
            <a:r>
              <a:rPr lang="en-US" dirty="0"/>
              <a:t>.</a:t>
            </a:r>
            <a:br>
              <a:rPr lang="en-US" dirty="0"/>
            </a:br>
            <a:r>
              <a:rPr lang="fa-IR" dirty="0"/>
              <a:t>روش سریع برای چک کردن وضعیت سنسور</a:t>
            </a:r>
            <a:r>
              <a:rPr lang="en-US" dirty="0"/>
              <a:t> IAT </a:t>
            </a:r>
            <a:r>
              <a:rPr lang="fa-IR" dirty="0"/>
              <a:t>استفاده از دستگاه دیاگ برای مقایسه کردن اعداد خروجی آن با اعداد خروجی سنسور دمای آب (هنگام گرم بودن موتور) است. دمایی که یک سنسور</a:t>
            </a:r>
            <a:r>
              <a:rPr lang="en-US" dirty="0"/>
              <a:t> IAT </a:t>
            </a:r>
            <a:r>
              <a:rPr lang="fa-IR" dirty="0"/>
              <a:t>سالم گزارش می کند معمولا چند درجه خنک تر از خروجی سنسور دمای آب است</a:t>
            </a:r>
            <a:r>
              <a:rPr lang="en-US" dirty="0"/>
              <a:t>.</a:t>
            </a:r>
            <a:br>
              <a:rPr lang="en-US" dirty="0"/>
            </a:br>
            <a:r>
              <a:rPr lang="fa-IR" dirty="0"/>
              <a:t>همچنین می توان مقاومت سنسور</a:t>
            </a:r>
            <a:r>
              <a:rPr lang="en-US" dirty="0"/>
              <a:t> IAT </a:t>
            </a:r>
            <a:r>
              <a:rPr lang="fa-IR" dirty="0"/>
              <a:t>را با استفاده از اهم متر تست کرد. کافیست سنسور را از جای خود در بیاورید و دو سر اهم متر را به پین های سنسور یا به سوکت آن متصل کنید تا مقاومت آن را بسنجید. توجه داشته باشید موقع سرد بودن سنسور باید این کار را انجام دهید. سپس با استفاده از سشوار هوای گرم را به نوک سنسور بفرستید (هرگز از مشعل پروپان استفاده نکنید) و مجددا مقاومت آن را چک کنید. توجه کنید که با بالا رفتن دما باید مقاومت سنسور تغییر کند. اگر با بالا رفتن دما تغییری در مقاومت سنسور ایجاد نشود به معیوب بودن سنسور بوده و باید آن را تعویض کنید. با بالا رفتن دما، اگر سنسور از نوع حرارت سنج منفی باشد باید به تدریج مقاومت آن کاهش یابد و اگر از نوع حرارت سنج مثبت باشد باید به تدریج مقاومت آن بالا رود. اگر ناگهان سنسور مقاومت را بی نهایت نشان دهد یا مقاومت ناچیز و صفر باشد یعنی سنسور خراب است</a:t>
            </a:r>
            <a:r>
              <a:rPr lang="en-US" dirty="0"/>
              <a:t>.</a:t>
            </a:r>
            <a:br>
              <a:rPr lang="en-US" dirty="0"/>
            </a:br>
            <a:r>
              <a:rPr lang="fa-IR" dirty="0"/>
              <a:t>برای اینکه واقعا دقیق باشید باید مشخصات مقاومت سنسور دمای هوای خودرو خود را پیدا کنید و سپس مقاومت آن را در رنج پایین، رنج وسط و رنج بالا بسنجید و با مشخصات مقاومت سنسور مطبقت دهید. سنسوری که در هنگام سرد بودن در محدوده مقاومت معین شده عمل کند ممکن است در دماهای بالاتر خارج از محدوده تعریف شده خود دما را گزارش کند (یا بر عکس). چنین سنسوری دقیق نیست و نیاز به تعویض دارد</a:t>
            </a:r>
            <a:r>
              <a:rPr lang="en-US" dirty="0"/>
              <a:t>.</a:t>
            </a:r>
            <a:br>
              <a:rPr lang="en-US" dirty="0"/>
            </a:br>
            <a:r>
              <a:rPr lang="fa-IR" dirty="0"/>
              <a:t>مشخصات تست ولتاژ یا تست مقاومت سنسور</a:t>
            </a:r>
            <a:r>
              <a:rPr lang="en-US" dirty="0"/>
              <a:t> IAT </a:t>
            </a:r>
            <a:r>
              <a:rPr lang="fa-IR" dirty="0"/>
              <a:t>را می توان در سرویس منوال (دفترچه سرویس و نگهداری) خودرو پیدا کرد</a:t>
            </a:r>
            <a:r>
              <a:rPr lang="en-US" dirty="0"/>
              <a:t>.</a:t>
            </a:r>
            <a:br>
              <a:rPr lang="en-US" dirty="0"/>
            </a:br>
            <a:endParaRPr lang="fa-IR" dirty="0"/>
          </a:p>
          <a:p>
            <a:endParaRPr lang="fa-IR" dirty="0"/>
          </a:p>
        </p:txBody>
      </p:sp>
    </p:spTree>
    <p:extLst>
      <p:ext uri="{BB962C8B-B14F-4D97-AF65-F5344CB8AC3E}">
        <p14:creationId xmlns:p14="http://schemas.microsoft.com/office/powerpoint/2010/main" val="56228641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24744"/>
          </a:xfrm>
        </p:spPr>
        <p:txBody>
          <a:bodyPr/>
          <a:lstStyle/>
          <a:p>
            <a:r>
              <a:rPr lang="fa-IR" dirty="0">
                <a:solidFill>
                  <a:srgbClr val="FF0000"/>
                </a:solidFill>
              </a:rPr>
              <a:t>تعویض یا تعمیر یا تنظیم </a:t>
            </a:r>
            <a:r>
              <a:rPr lang="fa-IR" dirty="0" smtClean="0">
                <a:solidFill>
                  <a:srgbClr val="FF0000"/>
                </a:solidFill>
              </a:rPr>
              <a:t>سنسور</a:t>
            </a:r>
            <a:endParaRPr lang="fa-IR" dirty="0"/>
          </a:p>
        </p:txBody>
      </p:sp>
      <p:sp>
        <p:nvSpPr>
          <p:cNvPr id="3" name="Content Placeholder 2"/>
          <p:cNvSpPr>
            <a:spLocks noGrp="1"/>
          </p:cNvSpPr>
          <p:nvPr>
            <p:ph idx="1"/>
          </p:nvPr>
        </p:nvSpPr>
        <p:spPr>
          <a:xfrm>
            <a:off x="0" y="980728"/>
            <a:ext cx="9144000" cy="5877272"/>
          </a:xfrm>
        </p:spPr>
        <p:txBody>
          <a:bodyPr>
            <a:normAutofit fontScale="92500" lnSpcReduction="20000"/>
          </a:bodyPr>
          <a:lstStyle/>
          <a:p>
            <a:r>
              <a:rPr lang="en-US" dirty="0"/>
              <a:t/>
            </a:r>
            <a:br>
              <a:rPr lang="en-US" dirty="0"/>
            </a:br>
            <a:r>
              <a:rPr lang="fa-IR" dirty="0"/>
              <a:t>ساختار سنسوری</a:t>
            </a:r>
            <a:r>
              <a:rPr lang="en-US" dirty="0"/>
              <a:t> IAT </a:t>
            </a:r>
            <a:r>
              <a:rPr lang="fa-IR" dirty="0"/>
              <a:t>طوری است که امکان تنظیم آن وجود ندارد ولی اگر کثیف شده باشد ( به شرط سالم بودن) می توان آن را تمیز کرد تا مجددا درست کار کند. رسوبات روی نوک سنسور را می توان با اسپری کنتاک شور یا</a:t>
            </a:r>
            <a:r>
              <a:rPr lang="en-US" dirty="0"/>
              <a:t> Electronics Cleaner </a:t>
            </a:r>
            <a:r>
              <a:rPr lang="fa-IR" dirty="0"/>
              <a:t>پاک کرد. از پاک کننده دیگر استفاده نکنید زیرا ممکن است به محفظه پلاستیکی سنسور آسیب برساند یا رسوبات شیمیایی از خود به جای بگذارد که مشکلاتی هنگام رانندگی ایجاد کند</a:t>
            </a:r>
            <a:r>
              <a:rPr lang="en-US" dirty="0"/>
              <a:t>.</a:t>
            </a:r>
          </a:p>
          <a:p>
            <a:r>
              <a:rPr lang="fa-IR" dirty="0"/>
              <a:t>اگر سنسوری در محدوده مشخصات تعریف شده خود کار نکرد آن را تعویض کنید. عوض کردن سنسور دمای هوا معمولا کار سختی نیست مگر اینکه زیر قطعات بسیاری مدفون باشد و برای رسیدن به سنسور باید اول آنها را باز کنید. هنگام تعویض سنسور دقت کنید که بیش از حد آن را سفت نکنید زیرا باعث آسیب رسیدن به محفظه سنسور یا رزوه ها در منیفولد هوای پلاستیکی می شود</a:t>
            </a:r>
            <a:r>
              <a:rPr lang="en-US" dirty="0"/>
              <a:t>.</a:t>
            </a:r>
          </a:p>
          <a:p>
            <a:endParaRPr lang="fa-IR" dirty="0"/>
          </a:p>
          <a:p>
            <a:endParaRPr lang="fa-IR" dirty="0"/>
          </a:p>
        </p:txBody>
      </p:sp>
    </p:spTree>
    <p:extLst>
      <p:ext uri="{BB962C8B-B14F-4D97-AF65-F5344CB8AC3E}">
        <p14:creationId xmlns:p14="http://schemas.microsoft.com/office/powerpoint/2010/main" val="34385016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864096"/>
          </a:xfrm>
        </p:spPr>
        <p:txBody>
          <a:bodyPr>
            <a:normAutofit/>
          </a:bodyPr>
          <a:lstStyle/>
          <a:p>
            <a:r>
              <a:rPr lang="fa-IR" sz="4000" b="1" dirty="0">
                <a:solidFill>
                  <a:srgbClr val="FF0000"/>
                </a:solidFill>
              </a:rPr>
              <a:t>سنسور ضربه</a:t>
            </a:r>
            <a:r>
              <a:rPr lang="en-US" sz="4000" b="1" dirty="0">
                <a:solidFill>
                  <a:srgbClr val="FF0000"/>
                </a:solidFill>
              </a:rPr>
              <a:t> (KNOCK SENSOR):</a:t>
            </a:r>
            <a:endParaRPr lang="fa-IR" sz="4000" dirty="0">
              <a:solidFill>
                <a:srgbClr val="FF0000"/>
              </a:solidFill>
            </a:endParaRPr>
          </a:p>
        </p:txBody>
      </p:sp>
      <p:sp>
        <p:nvSpPr>
          <p:cNvPr id="3" name="Content Placeholder 2"/>
          <p:cNvSpPr>
            <a:spLocks noGrp="1"/>
          </p:cNvSpPr>
          <p:nvPr>
            <p:ph idx="1"/>
          </p:nvPr>
        </p:nvSpPr>
        <p:spPr>
          <a:xfrm>
            <a:off x="0" y="908720"/>
            <a:ext cx="9144000" cy="5949280"/>
          </a:xfrm>
        </p:spPr>
        <p:txBody>
          <a:bodyPr>
            <a:normAutofit fontScale="70000" lnSpcReduction="20000"/>
          </a:bodyPr>
          <a:lstStyle/>
          <a:p>
            <a:r>
              <a:rPr lang="fa-IR" dirty="0"/>
              <a:t>یک نوع سنسور پیزو الکتریک است (ضربه را تبدیل به تولید برق می کند) که داخل دو قاب مرتعش چدنی قرار دارد</a:t>
            </a:r>
            <a:r>
              <a:rPr lang="en-US" dirty="0"/>
              <a:t>.</a:t>
            </a:r>
            <a:br>
              <a:rPr lang="en-US" dirty="0"/>
            </a:br>
            <a:r>
              <a:rPr lang="fa-IR" dirty="0"/>
              <a:t>محل قرار گیری سنسور ضربه</a:t>
            </a:r>
            <a:r>
              <a:rPr lang="en-US" dirty="0"/>
              <a:t> (KNOCK):</a:t>
            </a:r>
            <a:br>
              <a:rPr lang="en-US" dirty="0"/>
            </a:br>
            <a:r>
              <a:rPr lang="fa-IR" dirty="0"/>
              <a:t>در موتور های چهار سیلندر در صورتی که یک سنسور باشد بین سیلندر ۲ و ۳ قرار دارد و در صورتی که دو سنسور داشته باشد بین سیلندر های ۱و۲ وبین ۳ و۴ می باشد و در موتور های شش سیلندر</a:t>
            </a:r>
            <a:r>
              <a:rPr lang="en-US" dirty="0"/>
              <a:t> (V) </a:t>
            </a:r>
            <a:r>
              <a:rPr lang="fa-IR" dirty="0"/>
              <a:t>شکل یا خورجینی معمولا دو عدد است یکی آن طرف بلوکه سیلندر و یکی این طرف بلوکه برای بدست آوردن ارتعاشات هر دو طرف موتور</a:t>
            </a:r>
            <a:r>
              <a:rPr lang="en-US" dirty="0"/>
              <a:t>.</a:t>
            </a:r>
            <a:br>
              <a:rPr lang="en-US" dirty="0"/>
            </a:br>
            <a:r>
              <a:rPr lang="fa-IR" dirty="0"/>
              <a:t>کار  سنسور این است که ضربات ناشی از خود سوزی (احتراق زود رس) را که کوبش ایجاد می کند به</a:t>
            </a:r>
            <a:r>
              <a:rPr lang="en-US" dirty="0"/>
              <a:t> (ECU) </a:t>
            </a:r>
            <a:r>
              <a:rPr lang="fa-IR" dirty="0"/>
              <a:t>گزارش و</a:t>
            </a:r>
            <a:r>
              <a:rPr lang="en-US" dirty="0"/>
              <a:t> (ECU) </a:t>
            </a:r>
            <a:r>
              <a:rPr lang="fa-IR" dirty="0"/>
              <a:t>با ریتارد کردن جرقه ضربات حاصله را از بین می برد</a:t>
            </a:r>
            <a:r>
              <a:rPr lang="en-US" dirty="0"/>
              <a:t>.</a:t>
            </a:r>
          </a:p>
          <a:p>
            <a:r>
              <a:rPr lang="fa-IR" dirty="0"/>
              <a:t>برای بر طرف کردن خطا های سنسور ضربه پیچ سنسور را فقط حدودا ۲/۲ کیلو گرم متر باید محکم کرد چون شل بودن آن باعث لقی سنسور و ارسال سیگنال خطا به</a:t>
            </a:r>
            <a:r>
              <a:rPr lang="en-US" dirty="0"/>
              <a:t> (ECU) </a:t>
            </a:r>
            <a:r>
              <a:rPr lang="fa-IR" dirty="0"/>
              <a:t>و روشن ماندن چراغ عیب یاب می شود و سفت بودن بیش از اندازه آن باعث سری شدن دو قاب مرتعش می شود</a:t>
            </a:r>
            <a:r>
              <a:rPr lang="en-US" dirty="0"/>
              <a:t>.</a:t>
            </a:r>
            <a:br>
              <a:rPr lang="en-US" dirty="0"/>
            </a:br>
            <a:r>
              <a:rPr lang="fa-IR" dirty="0"/>
              <a:t>مدار برقی ناک سنسور(ضربه</a:t>
            </a:r>
            <a:r>
              <a:rPr lang="en-US" dirty="0"/>
              <a:t>):</a:t>
            </a:r>
            <a:br>
              <a:rPr lang="en-US" dirty="0"/>
            </a:br>
            <a:r>
              <a:rPr lang="fa-IR" dirty="0"/>
              <a:t>سنسور ضربه دو نوع است یکی دو سیم و دیگری سه سیم است که در صورت سه سیم بودن سیم سوم مربوط به پارازیت گیر (غلاف شیلد) است که معمولا سیم آن مثل کابل آنتن تلویزیون رنگی است و به رنگ سفید و مشکی است</a:t>
            </a:r>
            <a:r>
              <a:rPr lang="en-US" dirty="0"/>
              <a:t>.</a:t>
            </a:r>
            <a:br>
              <a:rPr lang="en-US" dirty="0"/>
            </a:br>
            <a:r>
              <a:rPr lang="fa-IR" dirty="0"/>
              <a:t>پایه ۱ تغذیه ۵ ولت مثبت</a:t>
            </a:r>
            <a:r>
              <a:rPr lang="en-US" dirty="0"/>
              <a:t/>
            </a:r>
            <a:br>
              <a:rPr lang="en-US" dirty="0"/>
            </a:br>
            <a:r>
              <a:rPr lang="fa-IR" dirty="0"/>
              <a:t>پایه ۲  ارسال سیگنال به</a:t>
            </a:r>
            <a:r>
              <a:rPr lang="en-US" dirty="0"/>
              <a:t> (ECU) </a:t>
            </a:r>
            <a:r>
              <a:rPr lang="fa-IR" dirty="0"/>
              <a:t>است</a:t>
            </a:r>
            <a:r>
              <a:rPr lang="en-US" dirty="0"/>
              <a:t/>
            </a:r>
            <a:br>
              <a:rPr lang="en-US" dirty="0"/>
            </a:br>
            <a:r>
              <a:rPr lang="fa-IR" dirty="0"/>
              <a:t>پایه ۳  غلاف شیلد یا همان پارازیت گیر است ( در صورت سه سیم بودن</a:t>
            </a:r>
            <a:r>
              <a:rPr lang="en-US" dirty="0"/>
              <a:t>)</a:t>
            </a:r>
            <a:br>
              <a:rPr lang="en-US" dirty="0"/>
            </a:br>
            <a:endParaRPr lang="fa-IR" dirty="0"/>
          </a:p>
        </p:txBody>
      </p:sp>
    </p:spTree>
    <p:extLst>
      <p:ext uri="{BB962C8B-B14F-4D97-AF65-F5344CB8AC3E}">
        <p14:creationId xmlns:p14="http://schemas.microsoft.com/office/powerpoint/2010/main" val="308711949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96752"/>
          </a:xfrm>
        </p:spPr>
        <p:txBody>
          <a:bodyPr>
            <a:normAutofit fontScale="90000"/>
          </a:bodyPr>
          <a:lstStyle/>
          <a:p>
            <a:r>
              <a:rPr lang="fa-IR" dirty="0">
                <a:solidFill>
                  <a:srgbClr val="FF0000"/>
                </a:solidFill>
              </a:rPr>
              <a:t>عیب یابی سنسور ضربه</a:t>
            </a:r>
            <a:r>
              <a:rPr lang="en-US" dirty="0">
                <a:solidFill>
                  <a:srgbClr val="FF0000"/>
                </a:solidFill>
              </a:rPr>
              <a:t> (KNOCK SENSOR):</a:t>
            </a:r>
            <a:endParaRPr lang="fa-IR" dirty="0">
              <a:solidFill>
                <a:srgbClr val="FF0000"/>
              </a:solidFill>
            </a:endParaRPr>
          </a:p>
        </p:txBody>
      </p:sp>
      <p:sp>
        <p:nvSpPr>
          <p:cNvPr id="3" name="Content Placeholder 2"/>
          <p:cNvSpPr>
            <a:spLocks noGrp="1"/>
          </p:cNvSpPr>
          <p:nvPr>
            <p:ph idx="1"/>
          </p:nvPr>
        </p:nvSpPr>
        <p:spPr>
          <a:xfrm>
            <a:off x="0" y="936104"/>
            <a:ext cx="9144000" cy="5949280"/>
          </a:xfrm>
        </p:spPr>
        <p:txBody>
          <a:bodyPr>
            <a:normAutofit fontScale="92500" lnSpcReduction="10000"/>
          </a:bodyPr>
          <a:lstStyle/>
          <a:p>
            <a:pPr marL="0" indent="0">
              <a:buNone/>
            </a:pPr>
            <a:r>
              <a:rPr lang="en-US" dirty="0"/>
              <a:t/>
            </a:r>
            <a:br>
              <a:rPr lang="en-US" dirty="0"/>
            </a:br>
            <a:r>
              <a:rPr lang="fa-IR" dirty="0"/>
              <a:t>در صورت خرابی این سنسور موتور با لرزش کار میکند و دمای آب نیز بالا می رود</a:t>
            </a:r>
            <a:r>
              <a:rPr lang="en-US" dirty="0"/>
              <a:t>.</a:t>
            </a:r>
            <a:br>
              <a:rPr lang="en-US" dirty="0"/>
            </a:br>
            <a:r>
              <a:rPr lang="fa-IR" dirty="0"/>
              <a:t>بدلیل ساختار داخلی این قطعه تست اهمی ندارد</a:t>
            </a:r>
            <a:r>
              <a:rPr lang="en-US" dirty="0"/>
              <a:t/>
            </a:r>
            <a:br>
              <a:rPr lang="en-US" dirty="0"/>
            </a:br>
            <a:r>
              <a:rPr lang="fa-IR" dirty="0"/>
              <a:t>در خودرو های جدید برای تفکیک ضربات حاصل از خود سوزی موتور و ضربات حاصل از لرزش خودرو در حین راننده گی سنسوری با همین کیفیت به نام سنسور شتاب روی بدنه خودرو نصب است</a:t>
            </a:r>
            <a:r>
              <a:rPr lang="en-US" dirty="0"/>
              <a:t>.</a:t>
            </a:r>
            <a:br>
              <a:rPr lang="en-US" dirty="0"/>
            </a:br>
            <a:r>
              <a:rPr lang="fa-IR" dirty="0"/>
              <a:t>تغییراتی که در هنگام رانندگی در جاده های ناهموار در دور موتور ایجاد می شود ممکن است به عنوان احتراق ناقص در سیلندر ها گزارش شوند تفاوت میان تغییرات دور موتور به دلیل ناهمواریهای جاده و احتراق ناقص توسط سنسور شتاب گزارش می شود و شتاب سنج در شرایط ناهموار جاده موقتا عملکرد سنسور ضربه را غیر فعال می کند</a:t>
            </a:r>
            <a:r>
              <a:rPr lang="en-US" dirty="0"/>
              <a:t> .</a:t>
            </a:r>
            <a:br>
              <a:rPr lang="en-US" dirty="0"/>
            </a:br>
            <a:r>
              <a:rPr lang="fa-IR" dirty="0"/>
              <a:t>سنسور ضربه بدون سنسور کمکی است</a:t>
            </a:r>
            <a:r>
              <a:rPr lang="en-US" dirty="0"/>
              <a:t> .</a:t>
            </a:r>
          </a:p>
          <a:p>
            <a:r>
              <a:rPr lang="en-US" dirty="0"/>
              <a:t> </a:t>
            </a:r>
          </a:p>
          <a:p>
            <a:endParaRPr lang="fa-IR" dirty="0"/>
          </a:p>
        </p:txBody>
      </p:sp>
    </p:spTree>
    <p:extLst>
      <p:ext uri="{BB962C8B-B14F-4D97-AF65-F5344CB8AC3E}">
        <p14:creationId xmlns:p14="http://schemas.microsoft.com/office/powerpoint/2010/main" val="47341419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2008"/>
            <a:ext cx="9144000" cy="764704"/>
          </a:xfrm>
        </p:spPr>
        <p:txBody>
          <a:bodyPr>
            <a:normAutofit/>
          </a:bodyPr>
          <a:lstStyle/>
          <a:p>
            <a:r>
              <a:rPr lang="fa-IR" dirty="0">
                <a:solidFill>
                  <a:srgbClr val="FF0000"/>
                </a:solidFill>
              </a:rPr>
              <a:t>موج میرا</a:t>
            </a:r>
            <a:endParaRPr lang="fa-IR" dirty="0"/>
          </a:p>
        </p:txBody>
      </p:sp>
      <p:sp>
        <p:nvSpPr>
          <p:cNvPr id="3" name="Content Placeholder 2"/>
          <p:cNvSpPr>
            <a:spLocks noGrp="1"/>
          </p:cNvSpPr>
          <p:nvPr>
            <p:ph idx="1"/>
          </p:nvPr>
        </p:nvSpPr>
        <p:spPr>
          <a:xfrm>
            <a:off x="0" y="836712"/>
            <a:ext cx="9144000" cy="6021288"/>
          </a:xfrm>
        </p:spPr>
        <p:txBody>
          <a:bodyPr>
            <a:normAutofit fontScale="85000" lnSpcReduction="10000"/>
          </a:bodyPr>
          <a:lstStyle/>
          <a:p>
            <a:r>
              <a:rPr lang="fa-IR" dirty="0"/>
              <a:t>موجی است که رو به از بین رفتن می کند و از نظر عملی صفر ولی از نظر تئوری صفر نمی شود</a:t>
            </a:r>
            <a:r>
              <a:rPr lang="en-US" dirty="0"/>
              <a:t>.</a:t>
            </a:r>
            <a:br>
              <a:rPr lang="en-US" dirty="0"/>
            </a:br>
            <a:r>
              <a:rPr lang="fa-IR" dirty="0"/>
              <a:t>اشکالات پدیده ضربه: باعث کاهش کارایی و قدرت موتور و افزایش انرژی وفشار حرارتی می گردد. در نتیجه باعث بوجود آمدن فشار حرارتی زیادی روی واشر سر سیلندر و پیستون و اطراف سوپاپ ها شده و آسیب دیده گی سیستم را بوجود می آورد این پدیده وقتی بوجود می آید که مخلوط سوخت و هوای جدید در قسمت بالای سیلندر منفجر شود این انفجار قبل از رسیدن جرقه شمع بوجود می آیداین احتراق ناخاسته را خود سوزی(مخلوط محترق نشده) می گویند</a:t>
            </a:r>
            <a:r>
              <a:rPr lang="en-US" dirty="0"/>
              <a:t>.</a:t>
            </a:r>
            <a:br>
              <a:rPr lang="en-US" dirty="0"/>
            </a:br>
            <a:r>
              <a:rPr lang="fa-IR" dirty="0"/>
              <a:t>وقتی این حالت در یکی از چهار سیلندر رخ بدهد سنسور ضربه ارتعاشات حاصل از پدیده خود سوزی به بلوکه را حس می کند و با ارسال یک ولتاژ حد اکثر، </a:t>
            </a:r>
            <a:r>
              <a:rPr lang="en-US" dirty="0"/>
              <a:t>(ECU) </a:t>
            </a:r>
            <a:r>
              <a:rPr lang="fa-IR" dirty="0"/>
              <a:t>را از این خود سوزی مطلع می کند و</a:t>
            </a:r>
            <a:r>
              <a:rPr lang="en-US" dirty="0"/>
              <a:t> (ECU) </a:t>
            </a:r>
            <a:r>
              <a:rPr lang="fa-IR" dirty="0"/>
              <a:t>با اطلاعات دریافتی از این سنسور، میزان آوانس جرقه را کاهش داده و به موازات آن، مخلوط سوخت وهوای غنی را برای جلوگیری از افزایش بیش از حد درجه حرارت گاز های خروجی اگزوز وارد سیلندر می کند</a:t>
            </a:r>
            <a:r>
              <a:rPr lang="en-US" dirty="0"/>
              <a:t>.</a:t>
            </a:r>
            <a:br>
              <a:rPr lang="en-US" dirty="0"/>
            </a:br>
            <a:endParaRPr lang="fa-IR" dirty="0"/>
          </a:p>
          <a:p>
            <a:endParaRPr lang="fa-IR" dirty="0"/>
          </a:p>
        </p:txBody>
      </p:sp>
    </p:spTree>
    <p:extLst>
      <p:ext uri="{BB962C8B-B14F-4D97-AF65-F5344CB8AC3E}">
        <p14:creationId xmlns:p14="http://schemas.microsoft.com/office/powerpoint/2010/main" val="189226321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0"/>
            <a:ext cx="9036496" cy="1268760"/>
          </a:xfrm>
        </p:spPr>
        <p:txBody>
          <a:bodyPr>
            <a:normAutofit fontScale="90000"/>
          </a:bodyPr>
          <a:lstStyle/>
          <a:p>
            <a:r>
              <a:rPr lang="fa-IR" b="1" dirty="0" smtClean="0">
                <a:ea typeface="Times New Roman"/>
              </a:rPr>
              <a:t>                                    انواع </a:t>
            </a:r>
            <a:r>
              <a:rPr lang="fa-IR" b="1" dirty="0">
                <a:ea typeface="Times New Roman"/>
              </a:rPr>
              <a:t>سنسور الکترونیکی</a:t>
            </a:r>
            <a:r>
              <a:rPr lang="en-US" sz="2800" dirty="0">
                <a:ea typeface="Calibri"/>
                <a:cs typeface="Arial"/>
              </a:rPr>
              <a:t/>
            </a:r>
            <a:br>
              <a:rPr lang="en-US" sz="2800" dirty="0">
                <a:ea typeface="Calibri"/>
                <a:cs typeface="Arial"/>
              </a:rPr>
            </a:br>
            <a:endParaRPr lang="fa-IR" dirty="0"/>
          </a:p>
        </p:txBody>
      </p:sp>
      <p:sp>
        <p:nvSpPr>
          <p:cNvPr id="3" name="Content Placeholder 2"/>
          <p:cNvSpPr>
            <a:spLocks noGrp="1"/>
          </p:cNvSpPr>
          <p:nvPr>
            <p:ph idx="1"/>
          </p:nvPr>
        </p:nvSpPr>
        <p:spPr>
          <a:xfrm>
            <a:off x="0" y="1196752"/>
            <a:ext cx="9144000" cy="5661248"/>
          </a:xfrm>
        </p:spPr>
        <p:txBody>
          <a:bodyPr>
            <a:normAutofit fontScale="77500" lnSpcReduction="20000"/>
          </a:bodyPr>
          <a:lstStyle/>
          <a:p>
            <a:pPr marL="0" indent="0">
              <a:lnSpc>
                <a:spcPct val="115000"/>
              </a:lnSpc>
              <a:spcAft>
                <a:spcPts val="1000"/>
              </a:spcAft>
              <a:buNone/>
            </a:pPr>
            <a:r>
              <a:rPr lang="fa-IR" sz="3600" b="1" dirty="0" smtClean="0">
                <a:ea typeface="Times New Roman"/>
                <a:cs typeface="Times New Roman"/>
              </a:rPr>
              <a:t>سنسورهای </a:t>
            </a:r>
            <a:r>
              <a:rPr lang="fa-IR" sz="3600" b="1" dirty="0">
                <a:ea typeface="Times New Roman"/>
                <a:cs typeface="Times New Roman"/>
              </a:rPr>
              <a:t>مقاومتی از مهم ترین انواع سنسور های الکترونیکی</a:t>
            </a:r>
            <a:endParaRPr lang="en-US" sz="2800" dirty="0">
              <a:ea typeface="Calibri"/>
              <a:cs typeface="Arial"/>
            </a:endParaRPr>
          </a:p>
          <a:p>
            <a:pPr>
              <a:lnSpc>
                <a:spcPct val="115000"/>
              </a:lnSpc>
              <a:spcAft>
                <a:spcPts val="1500"/>
              </a:spcAft>
            </a:pPr>
            <a:r>
              <a:rPr lang="fa-IR" dirty="0">
                <a:ea typeface="Times New Roman"/>
                <a:cs typeface="Times New Roman"/>
              </a:rPr>
              <a:t>این سنسورها به نحوی کار می کنند که با تغیرات متغیر خارجی مقدار مقاومت آن ها تغیر می کند</a:t>
            </a:r>
            <a:r>
              <a:rPr lang="en-US" dirty="0">
                <a:latin typeface="Times New Roman"/>
                <a:ea typeface="Times New Roman"/>
                <a:cs typeface="Arial"/>
              </a:rPr>
              <a:t>.</a:t>
            </a:r>
            <a:endParaRPr lang="en-US" sz="2800" dirty="0">
              <a:ea typeface="Calibri"/>
              <a:cs typeface="Arial"/>
            </a:endParaRPr>
          </a:p>
          <a:p>
            <a:r>
              <a:rPr lang="fa-IR" b="1" dirty="0"/>
              <a:t>سنسور</a:t>
            </a:r>
            <a:r>
              <a:rPr lang="en-US" b="1" dirty="0"/>
              <a:t> LDR</a:t>
            </a:r>
            <a:endParaRPr lang="en-US" dirty="0"/>
          </a:p>
          <a:p>
            <a:r>
              <a:rPr lang="en-US" b="1" dirty="0"/>
              <a:t>- </a:t>
            </a:r>
            <a:r>
              <a:rPr lang="fa-IR" b="1" dirty="0"/>
              <a:t>سنسور رطوبت یکی از سنسورهای پرکاربرد </a:t>
            </a:r>
            <a:r>
              <a:rPr lang="fa-IR" b="1" dirty="0" smtClean="0"/>
              <a:t>الکترونیکی</a:t>
            </a:r>
          </a:p>
          <a:p>
            <a:r>
              <a:rPr lang="en-US" b="1" dirty="0" smtClean="0"/>
              <a:t> </a:t>
            </a:r>
            <a:r>
              <a:rPr lang="fa-IR" b="1" dirty="0"/>
              <a:t>سنسور </a:t>
            </a:r>
            <a:r>
              <a:rPr lang="fa-IR" b="1" dirty="0" smtClean="0"/>
              <a:t>خازنی</a:t>
            </a:r>
            <a:endParaRPr lang="fa-IR" dirty="0"/>
          </a:p>
          <a:p>
            <a:r>
              <a:rPr lang="fa-IR" b="1" dirty="0" smtClean="0"/>
              <a:t>سنسور ولتاژی </a:t>
            </a:r>
          </a:p>
          <a:p>
            <a:r>
              <a:rPr lang="fa-IR" b="1" dirty="0" smtClean="0"/>
              <a:t>سنسور </a:t>
            </a:r>
            <a:r>
              <a:rPr lang="fa-IR" b="1" dirty="0"/>
              <a:t>دما</a:t>
            </a:r>
            <a:endParaRPr lang="en-US" dirty="0"/>
          </a:p>
          <a:p>
            <a:r>
              <a:rPr lang="fa-IR" b="1" dirty="0"/>
              <a:t>سنسور </a:t>
            </a:r>
            <a:r>
              <a:rPr lang="fa-IR" b="1" dirty="0" smtClean="0"/>
              <a:t>جریانی </a:t>
            </a:r>
          </a:p>
          <a:p>
            <a:r>
              <a:rPr lang="fa-IR" b="1" dirty="0" smtClean="0"/>
              <a:t>سنسور </a:t>
            </a:r>
            <a:r>
              <a:rPr lang="fa-IR" b="1" dirty="0"/>
              <a:t>دیجیتالی نسل جدیدی از انواع سنسور های </a:t>
            </a:r>
            <a:r>
              <a:rPr lang="fa-IR" b="1" dirty="0" smtClean="0"/>
              <a:t>الکترونیکی </a:t>
            </a:r>
          </a:p>
          <a:p>
            <a:r>
              <a:rPr lang="fa-IR" b="1" dirty="0" smtClean="0"/>
              <a:t>سنسور خمش </a:t>
            </a:r>
            <a:endParaRPr lang="en-US" dirty="0"/>
          </a:p>
          <a:p>
            <a:r>
              <a:rPr lang="fa-IR" b="1" dirty="0" smtClean="0"/>
              <a:t>سنسور </a:t>
            </a:r>
            <a:r>
              <a:rPr lang="fa-IR" b="1" dirty="0"/>
              <a:t>لودسل</a:t>
            </a:r>
            <a:endParaRPr lang="en-US" dirty="0"/>
          </a:p>
          <a:p>
            <a:r>
              <a:rPr lang="fa-IR" b="1" dirty="0"/>
              <a:t>سنسور تشخیص حرکت</a:t>
            </a:r>
            <a:endParaRPr lang="en-US" dirty="0"/>
          </a:p>
          <a:p>
            <a:endParaRPr lang="en-US" dirty="0"/>
          </a:p>
          <a:p>
            <a:endParaRPr lang="fa-IR" dirty="0"/>
          </a:p>
        </p:txBody>
      </p:sp>
      <p:pic>
        <p:nvPicPr>
          <p:cNvPr id="4" name="Picture 3" descr="انواع سنسور الکترونیکی"/>
          <p:cNvPicPr/>
          <p:nvPr/>
        </p:nvPicPr>
        <p:blipFill>
          <a:blip r:embed="rId2">
            <a:extLst>
              <a:ext uri="{28A0092B-C50C-407E-A947-70E740481C1C}">
                <a14:useLocalDpi xmlns:a14="http://schemas.microsoft.com/office/drawing/2010/main" val="0"/>
              </a:ext>
            </a:extLst>
          </a:blip>
          <a:srcRect/>
          <a:stretch>
            <a:fillRect/>
          </a:stretch>
        </p:blipFill>
        <p:spPr bwMode="auto">
          <a:xfrm>
            <a:off x="4499992" y="1"/>
            <a:ext cx="4644008" cy="1268760"/>
          </a:xfrm>
          <a:prstGeom prst="rect">
            <a:avLst/>
          </a:prstGeom>
          <a:noFill/>
          <a:ln>
            <a:noFill/>
          </a:ln>
        </p:spPr>
      </p:pic>
    </p:spTree>
    <p:extLst>
      <p:ext uri="{BB962C8B-B14F-4D97-AF65-F5344CB8AC3E}">
        <p14:creationId xmlns:p14="http://schemas.microsoft.com/office/powerpoint/2010/main" val="303530146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تعمیرات تخصصی ایسیو اتوبوس و تریلی">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1567809"/>
            <a:ext cx="9122270" cy="2149223"/>
          </a:xfrm>
          <a:prstGeom prst="rect">
            <a:avLst/>
          </a:prstGeom>
          <a:noFill/>
          <a:ln>
            <a:noFill/>
          </a:ln>
        </p:spPr>
      </p:pic>
      <p:pic>
        <p:nvPicPr>
          <p:cNvPr id="5" name="Content Placeholder 4" descr="آموزش دیاگ خودروهای سنگین">
            <a:hlinkClick r:id="rId2"/>
          </p:cNvPr>
          <p:cNvPicPr>
            <a:picLocks noGr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940152" y="3684571"/>
            <a:ext cx="3038103" cy="3159771"/>
          </a:xfrm>
          <a:prstGeom prst="rect">
            <a:avLst/>
          </a:prstGeom>
          <a:noFill/>
          <a:ln>
            <a:noFill/>
          </a:ln>
        </p:spPr>
      </p:pic>
      <p:pic>
        <p:nvPicPr>
          <p:cNvPr id="6" name="Picture 5" descr="آموزش تعمیرات ECU سنگین"/>
          <p:cNvPicPr/>
          <p:nvPr/>
        </p:nvPicPr>
        <p:blipFill>
          <a:blip r:embed="rId5">
            <a:extLst>
              <a:ext uri="{28A0092B-C50C-407E-A947-70E740481C1C}">
                <a14:useLocalDpi xmlns:a14="http://schemas.microsoft.com/office/drawing/2010/main" val="0"/>
              </a:ext>
            </a:extLst>
          </a:blip>
          <a:srcRect/>
          <a:stretch>
            <a:fillRect/>
          </a:stretch>
        </p:blipFill>
        <p:spPr bwMode="auto">
          <a:xfrm>
            <a:off x="1" y="3717032"/>
            <a:ext cx="3851920" cy="3140968"/>
          </a:xfrm>
          <a:prstGeom prst="rect">
            <a:avLst/>
          </a:prstGeom>
          <a:noFill/>
          <a:ln>
            <a:noFill/>
          </a:ln>
        </p:spPr>
      </p:pic>
      <p:pic>
        <p:nvPicPr>
          <p:cNvPr id="8" name="Picture 7" descr="سیستم های مربوط به درب ها و صندوق عقب"/>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61013" y="4005064"/>
            <a:ext cx="1935123" cy="2852936"/>
          </a:xfrm>
          <a:prstGeom prst="rect">
            <a:avLst/>
          </a:prstGeom>
          <a:noFill/>
          <a:ln>
            <a:noFill/>
          </a:ln>
        </p:spPr>
      </p:pic>
      <p:sp>
        <p:nvSpPr>
          <p:cNvPr id="3" name="Down Arrow Callout 2"/>
          <p:cNvSpPr/>
          <p:nvPr/>
        </p:nvSpPr>
        <p:spPr>
          <a:xfrm>
            <a:off x="1" y="-1"/>
            <a:ext cx="9143999" cy="1567809"/>
          </a:xfrm>
          <a:prstGeom prst="downArrowCallout">
            <a:avLst/>
          </a:prstGeom>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fa-IR" sz="8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کنترل یونیت ها و </a:t>
            </a:r>
            <a:r>
              <a:rPr lang="en-US" sz="8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ECU</a:t>
            </a:r>
            <a:r>
              <a:rPr lang="fa-IR" sz="8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ها</a:t>
            </a:r>
            <a:endParaRPr lang="fa-IR" sz="8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36795226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descr="سیستم های مربوط به درب ها و صندوق عقب"/>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
            <a:ext cx="3995936" cy="3345220"/>
          </a:xfrm>
          <a:prstGeom prst="rect">
            <a:avLst/>
          </a:prstGeom>
          <a:noFill/>
          <a:ln>
            <a:noFill/>
          </a:ln>
        </p:spPr>
      </p:pic>
      <p:pic>
        <p:nvPicPr>
          <p:cNvPr id="5" name="Picture 4" descr="سیستم های مربوط به درب ها و صندوق عقب"/>
          <p:cNvPicPr/>
          <p:nvPr/>
        </p:nvPicPr>
        <p:blipFill>
          <a:blip r:embed="rId3">
            <a:extLst>
              <a:ext uri="{28A0092B-C50C-407E-A947-70E740481C1C}">
                <a14:useLocalDpi xmlns:a14="http://schemas.microsoft.com/office/drawing/2010/main" val="0"/>
              </a:ext>
            </a:extLst>
          </a:blip>
          <a:srcRect/>
          <a:stretch>
            <a:fillRect/>
          </a:stretch>
        </p:blipFill>
        <p:spPr bwMode="auto">
          <a:xfrm>
            <a:off x="3995936" y="0"/>
            <a:ext cx="5148064" cy="3345220"/>
          </a:xfrm>
          <a:prstGeom prst="rect">
            <a:avLst/>
          </a:prstGeom>
          <a:noFill/>
          <a:ln>
            <a:noFill/>
          </a:ln>
        </p:spPr>
      </p:pic>
      <p:pic>
        <p:nvPicPr>
          <p:cNvPr id="6" name="Picture 5" descr="سیستم های مربوط به درب ها و صندوق عقب"/>
          <p:cNvPicPr/>
          <p:nvPr/>
        </p:nvPicPr>
        <p:blipFill>
          <a:blip r:embed="rId4">
            <a:extLst>
              <a:ext uri="{28A0092B-C50C-407E-A947-70E740481C1C}">
                <a14:useLocalDpi xmlns:a14="http://schemas.microsoft.com/office/drawing/2010/main" val="0"/>
              </a:ext>
            </a:extLst>
          </a:blip>
          <a:srcRect/>
          <a:stretch>
            <a:fillRect/>
          </a:stretch>
        </p:blipFill>
        <p:spPr bwMode="auto">
          <a:xfrm>
            <a:off x="0" y="3528070"/>
            <a:ext cx="4572000" cy="3329929"/>
          </a:xfrm>
          <a:prstGeom prst="rect">
            <a:avLst/>
          </a:prstGeom>
          <a:noFill/>
          <a:ln>
            <a:noFill/>
          </a:ln>
        </p:spPr>
      </p:pic>
      <p:pic>
        <p:nvPicPr>
          <p:cNvPr id="7" name="Picture 6" descr="سیستم های مربوط به درب ها و صندوق عقب"/>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501008"/>
            <a:ext cx="4548205" cy="3356992"/>
          </a:xfrm>
          <a:prstGeom prst="rect">
            <a:avLst/>
          </a:prstGeom>
          <a:noFill/>
          <a:ln>
            <a:noFill/>
          </a:ln>
        </p:spPr>
      </p:pic>
    </p:spTree>
    <p:extLst>
      <p:ext uri="{BB962C8B-B14F-4D97-AF65-F5344CB8AC3E}">
        <p14:creationId xmlns:p14="http://schemas.microsoft.com/office/powerpoint/2010/main" val="274899776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44824"/>
            <a:ext cx="8229600" cy="5013176"/>
          </a:xfrm>
        </p:spPr>
        <p:txBody>
          <a:bodyPr>
            <a:normAutofit fontScale="77500" lnSpcReduction="20000"/>
          </a:bodyPr>
          <a:lstStyle/>
          <a:p>
            <a:pPr>
              <a:buFont typeface="Wingdings" panose="05000000000000000000" pitchFamily="2" charset="2"/>
              <a:buChar char="Ø"/>
            </a:pPr>
            <a:r>
              <a:rPr lang="fa-IR" dirty="0"/>
              <a:t>در مدل های اولیه، ریموت کنترل ها از فرستنده های مادون قرمز استفاده کرده و کد ارسالی توسط</a:t>
            </a:r>
            <a:r>
              <a:rPr lang="en-US" dirty="0"/>
              <a:t> LED </a:t>
            </a:r>
            <a:r>
              <a:rPr lang="fa-IR" dirty="0"/>
              <a:t>آن ها (۱)، بوسیله گیرنده های نصب شده داخل خودرو دریافت می گردند. گیرنده پس از دریافت سیگنال، آن را تقویت کرده و توسط سیم برای کنترل یونیت قفل مرکزی ارسال می نماید</a:t>
            </a:r>
            <a:r>
              <a:rPr lang="en-US" dirty="0"/>
              <a:t>.</a:t>
            </a:r>
          </a:p>
          <a:p>
            <a:pPr>
              <a:buFont typeface="Wingdings" panose="05000000000000000000" pitchFamily="2" charset="2"/>
              <a:buChar char="Ø"/>
            </a:pPr>
            <a:r>
              <a:rPr lang="fa-IR" dirty="0"/>
              <a:t>ریموت کنترل های مذکور از یک باتری داخل استفاده کرده و بر حسب مدل خودرو، یک کد ثابت یا متغیر با زمان را ارسال می نمایند</a:t>
            </a:r>
            <a:r>
              <a:rPr lang="en-US" dirty="0"/>
              <a:t>.</a:t>
            </a:r>
          </a:p>
          <a:p>
            <a:pPr>
              <a:buFont typeface="Wingdings" panose="05000000000000000000" pitchFamily="2" charset="2"/>
              <a:buChar char="Ø"/>
            </a:pPr>
            <a:r>
              <a:rPr lang="fa-IR" dirty="0"/>
              <a:t>به منظور بالا بردن امنیت و از بین بردن احتمال کپی شدن کد ثابت ارسالی از ریموت کنترل توسط دزدها، از کد متغیر استفاده می گردد</a:t>
            </a:r>
            <a:r>
              <a:rPr lang="en-US" dirty="0"/>
              <a:t>.</a:t>
            </a:r>
          </a:p>
          <a:p>
            <a:pPr>
              <a:buFont typeface="Wingdings" panose="05000000000000000000" pitchFamily="2" charset="2"/>
              <a:buChar char="Ø"/>
            </a:pPr>
            <a:r>
              <a:rPr lang="fa-IR" dirty="0"/>
              <a:t>این کد با هر بار استفاده از ریموت کنترل افزایش می یابد. این افزایش برای ریموت فرستنده و گیرنده قفل مرکزی از یک قانون تبعیت می کند. در صورتیکه ریموت کنترل در محدوده خارج از دسترسی گیرنده عمل نماید، بدلیل افزایش غیر هماهنگ کد داخل ریموت و گیرنده قفل مرکزی، سیستم قفل مرکزی از کار می افتد. برای فعال کردن مجدد، می بایستی عملیات تعریف مجدد ریموت و گیرنده را بر اساس دستورالعمل مخصوص خودرو انجام داد</a:t>
            </a:r>
            <a:r>
              <a:rPr lang="en-US" dirty="0"/>
              <a:t>.</a:t>
            </a:r>
          </a:p>
          <a:p>
            <a:endParaRPr lang="fa-IR" dirty="0"/>
          </a:p>
        </p:txBody>
      </p:sp>
      <p:pic>
        <p:nvPicPr>
          <p:cNvPr id="4" name="Picture 3" descr="سیستم های مربوط به درب ها و صندوق عقب"/>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721596" y="-3721593"/>
            <a:ext cx="1700806" cy="9144000"/>
          </a:xfrm>
          <a:prstGeom prst="rect">
            <a:avLst/>
          </a:prstGeom>
          <a:noFill/>
          <a:ln>
            <a:noFill/>
          </a:ln>
        </p:spPr>
      </p:pic>
    </p:spTree>
    <p:extLst>
      <p:ext uri="{BB962C8B-B14F-4D97-AF65-F5344CB8AC3E}">
        <p14:creationId xmlns:p14="http://schemas.microsoft.com/office/powerpoint/2010/main" val="24631821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3390</TotalTime>
  <Words>4426</Words>
  <Application>Microsoft Office PowerPoint</Application>
  <PresentationFormat>On-screen Show (4:3)</PresentationFormat>
  <Paragraphs>523</Paragraphs>
  <Slides>160</Slides>
  <Notes>3</Notes>
  <HiddenSlides>0</HiddenSlides>
  <MMClips>1</MMClips>
  <ScaleCrop>false</ScaleCrop>
  <HeadingPairs>
    <vt:vector size="4" baseType="variant">
      <vt:variant>
        <vt:lpstr>Theme</vt:lpstr>
      </vt:variant>
      <vt:variant>
        <vt:i4>1</vt:i4>
      </vt:variant>
      <vt:variant>
        <vt:lpstr>Slide Titles</vt:lpstr>
      </vt:variant>
      <vt:variant>
        <vt:i4>160</vt:i4>
      </vt:variant>
    </vt:vector>
  </HeadingPairs>
  <TitlesOfParts>
    <vt:vector size="161" baseType="lpstr">
      <vt:lpstr>Office Theme</vt:lpstr>
      <vt:lpstr>PowerPoint Presentation</vt:lpstr>
      <vt:lpstr>PowerPoint Presentation</vt:lpstr>
      <vt:lpstr>  فهرست  </vt:lpstr>
      <vt:lpstr>PowerPoint Presentation</vt:lpstr>
      <vt:lpstr>PowerPoint Presentation</vt:lpstr>
      <vt:lpstr>PowerPoint Presentation</vt:lpstr>
      <vt:lpstr>منابع</vt:lpstr>
      <vt:lpstr>ارزش یابی </vt:lpstr>
      <vt:lpstr>الکتریسته </vt:lpstr>
      <vt:lpstr>الکترونیک چیست؟ </vt:lpstr>
      <vt:lpstr> مدار الکتریکی چیست؟ </vt:lpstr>
      <vt:lpstr>اتصال اجزا در مدار الکتریکی </vt:lpstr>
      <vt:lpstr>جریان الکتریکی</vt:lpstr>
      <vt:lpstr>PowerPoint Presentation</vt:lpstr>
      <vt:lpstr>انواع جریان الکتریکی</vt:lpstr>
      <vt:lpstr>ولتاژ الکتریکی</vt:lpstr>
      <vt:lpstr>انواع ولتاژ الکتریکی</vt:lpstr>
      <vt:lpstr>مثال</vt:lpstr>
      <vt:lpstr>مثال</vt:lpstr>
      <vt:lpstr>مقاومت</vt:lpstr>
      <vt:lpstr>مقاومت الکتریکی </vt:lpstr>
      <vt:lpstr>PowerPoint Presentation</vt:lpstr>
      <vt:lpstr>PowerPoint Presentation</vt:lpstr>
      <vt:lpstr>PowerPoint Presentation</vt:lpstr>
      <vt:lpstr>اتصال مقاومت ها سری</vt:lpstr>
      <vt:lpstr>اتصال مقاومت های موازی</vt:lpstr>
      <vt:lpstr>اتصال مقاومت های مختلط</vt:lpstr>
      <vt:lpstr>نام گذاری مقاومت الکتریکی ثابت</vt:lpstr>
      <vt:lpstr> سیم پیچها(سلف) </vt:lpstr>
      <vt:lpstr>مدارهای سری وفرمول محاسبه</vt:lpstr>
      <vt:lpstr>مدارهای موازی وفرمول محاسبه</vt:lpstr>
      <vt:lpstr>خازنها Capacitors </vt:lpstr>
      <vt:lpstr>انواع خازنها</vt:lpstr>
      <vt:lpstr>اتصال خازنهای سری</vt:lpstr>
      <vt:lpstr>اتصال خازنهای موازی</vt:lpstr>
      <vt:lpstr>خازنهای شارژر و دشارژر </vt:lpstr>
      <vt:lpstr> نیمه هادیها </vt:lpstr>
      <vt:lpstr> تقسم بندی اجسام از نظر هدایت الکتر یکی: </vt:lpstr>
      <vt:lpstr>دیود </vt:lpstr>
      <vt:lpstr>نماد مداری دیود:نماد</vt:lpstr>
      <vt:lpstr>PowerPoint Presentation</vt:lpstr>
      <vt:lpstr>مثال های دیود</vt:lpstr>
      <vt:lpstr>ترانزیستور</vt:lpstr>
      <vt:lpstr>ساختمان ترانزیستور</vt:lpstr>
      <vt:lpstr>نماد مداری ترانزیستور</vt:lpstr>
      <vt:lpstr>رسم یک مدار با تراتزیستور</vt:lpstr>
      <vt:lpstr>انواع ترانزیستور</vt:lpstr>
      <vt:lpstr> منحنی مشخصه های ورودی ترانزیستور </vt:lpstr>
      <vt:lpstr>منحنی مشخصه ی انتقالی ترانزیستور </vt:lpstr>
      <vt:lpstr>منحنی مشخصه ی خروجی </vt:lpstr>
      <vt:lpstr>PowerPoint Presentation</vt:lpstr>
      <vt:lpstr>PowerPoint Presentation</vt:lpstr>
      <vt:lpstr>دیاک (DIAC)چیست؟</vt:lpstr>
      <vt:lpstr>تریاک(TRIAC)</vt:lpstr>
      <vt:lpstr>تفاوت DIAC و Triac چیست؟</vt:lpstr>
      <vt:lpstr>چرا DIAC استفاده می شود؟</vt:lpstr>
      <vt:lpstr>تجهیزات اندازه گیری وعیب یابی</vt:lpstr>
      <vt:lpstr>مولتی متر</vt:lpstr>
      <vt:lpstr>فانکشن ژنراتور</vt:lpstr>
      <vt:lpstr>اسیلوسکوپ</vt:lpstr>
      <vt:lpstr>دستگاه دیاک اسکنر</vt:lpstr>
      <vt:lpstr>نحوه ی کار با دستگاه دیاگ چگونه است؟</vt:lpstr>
      <vt:lpstr>خطا ها</vt:lpstr>
      <vt:lpstr>PowerPoint Presentation</vt:lpstr>
      <vt:lpstr>نشان دهنده ها</vt:lpstr>
      <vt:lpstr>نشان دهنده ها</vt:lpstr>
      <vt:lpstr>نشان دهنده ها</vt:lpstr>
      <vt:lpstr>نشان دهنده درجه بنزین بی متالی </vt:lpstr>
      <vt:lpstr>نشان دهنده درجه اب بی متالی </vt:lpstr>
      <vt:lpstr>انواع سنسورها خودرو ساختار و عملکرد سنسور ها</vt:lpstr>
      <vt:lpstr> آشنایی با MAP سنسور: </vt:lpstr>
      <vt:lpstr> برای باز کردن پیچ اچار خور رو باز می کنیم و سوکت رو جدا می کنیم </vt:lpstr>
      <vt:lpstr>سنسور دور موتور</vt:lpstr>
      <vt:lpstr> عیب یابی سنسور دور موتور </vt:lpstr>
      <vt:lpstr> سنسور اکسیژن: </vt:lpstr>
      <vt:lpstr> عیب یابی </vt:lpstr>
      <vt:lpstr>  سنسور دمای آب (WTS) (WATER TEMPERATURE SENSOR) </vt:lpstr>
      <vt:lpstr>مدار الکتریکی سنسور دمای آب :</vt:lpstr>
      <vt:lpstr>عیب یابی سنسور دمای آب (WTC)</vt:lpstr>
      <vt:lpstr>نکته هایی در مورد سنسور دمای آب (WTC):</vt:lpstr>
      <vt:lpstr>سنسور سرعت خودرو( کیلومتر شمار (VSS  </vt:lpstr>
      <vt:lpstr>شرح کار سنسور سرعت</vt:lpstr>
      <vt:lpstr> سنسور میل سوپاپ </vt:lpstr>
      <vt:lpstr>شرح کار سنسور موقعیت میل سوپاپ</vt:lpstr>
      <vt:lpstr> پتانسیومتر دریچه گاز </vt:lpstr>
      <vt:lpstr>روش های عیب یابی پتانسیومتر دریچه گاز</vt:lpstr>
      <vt:lpstr> سنسور IAT </vt:lpstr>
      <vt:lpstr>چگونگی عملکردIAT</vt:lpstr>
      <vt:lpstr>عوامل خرابی سنسور IAT</vt:lpstr>
      <vt:lpstr>علائم خرابی سنسور IAT</vt:lpstr>
      <vt:lpstr>تشخیص معیوب بودن سنسور IAT</vt:lpstr>
      <vt:lpstr>تعویض یا تعمیر یا تنظیم سنسور</vt:lpstr>
      <vt:lpstr>سنسور ضربه (KNOCK SENSOR):</vt:lpstr>
      <vt:lpstr>عیب یابی سنسور ضربه (KNOCK SENSOR):</vt:lpstr>
      <vt:lpstr>موج میرا</vt:lpstr>
      <vt:lpstr>                                    انواع سنسور الکترونیکی </vt:lpstr>
      <vt:lpstr>PowerPoint Presentation</vt:lpstr>
      <vt:lpstr>PowerPoint Presentation</vt:lpstr>
      <vt:lpstr>PowerPoint Presentation</vt:lpstr>
      <vt:lpstr>PowerPoint Presentation</vt:lpstr>
      <vt:lpstr>PowerPoint Presentation</vt:lpstr>
      <vt:lpstr>ECU 6LPB پژو 407 نکته: این نوع ایسیو دارای سه کانکتور 112 پایه می باشد.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رله </vt:lpstr>
      <vt:lpstr>رله</vt:lpstr>
      <vt:lpstr>PowerPoint Presentation</vt:lpstr>
      <vt:lpstr>  </vt:lpstr>
      <vt:lpstr>PowerPoint Presentation</vt:lpstr>
      <vt:lpstr>تایمر ماشین آلات</vt:lpstr>
      <vt:lpstr>شمای فنی تایمرها</vt:lpstr>
      <vt:lpstr>PowerPoint Presentation</vt:lpstr>
      <vt:lpstr>انواع کنترلهای تایمردار</vt:lpstr>
      <vt:lpstr>PowerPoint Presentation</vt:lpstr>
      <vt:lpstr> </vt:lpstr>
      <vt:lpstr>PowerPoint Presentation</vt:lpstr>
      <vt:lpstr>PowerPoint Presentation</vt:lpstr>
      <vt:lpstr> آشنایی با ترمیستور یا مقاومت حرارتی (NTC/PTC) </vt:lpstr>
      <vt:lpstr> آشنایی با ترمیستور یا مقاومت حرارتی (NTC/PTC) </vt:lpstr>
      <vt:lpstr>انواع لامپ ها</vt:lpstr>
      <vt:lpstr>انواع نوارافکن وچراغ خطر ماشین های سنگین</vt:lpstr>
      <vt:lpstr>انواع چراغها ولامپهای ماشین سبک</vt:lpstr>
      <vt:lpstr>انواع پایه لامپهای وسوکت</vt:lpstr>
      <vt:lpstr>PowerPoint Presentation</vt:lpstr>
      <vt:lpstr>PowerPoint Presentation</vt:lpstr>
      <vt:lpstr>PowerPoint Presentation</vt:lpstr>
      <vt:lpstr>PowerPoint Presentation</vt:lpstr>
      <vt:lpstr>مدارات لاجیک NOT</vt:lpstr>
      <vt:lpstr>مدارات لاجیک NAND</vt:lpstr>
      <vt:lpstr>مدارات NOR</vt:lpstr>
      <vt:lpstr>مدارات لاجیک XOR</vt:lpstr>
      <vt:lpstr>لیست کامل کدهای خطای موتور و گیربکس در استاندارد OBD-</vt:lpstr>
      <vt:lpstr>انواع سیستم های سوخت رسانی و روشهای پاشش سوخت</vt:lpstr>
      <vt:lpstr>شکل سیستم های سوخت رسانی(بوش)</vt:lpstr>
      <vt:lpstr> سیستم های سوخت رسانی و روشهای پاشش سوخت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Novin Pendar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SANAGOSTAR</dc:creator>
  <cp:lastModifiedBy>SANAGOSTAR</cp:lastModifiedBy>
  <cp:revision>211</cp:revision>
  <dcterms:created xsi:type="dcterms:W3CDTF">2020-03-25T16:10:44Z</dcterms:created>
  <dcterms:modified xsi:type="dcterms:W3CDTF">2020-04-02T19:25:55Z</dcterms:modified>
</cp:coreProperties>
</file>