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981" y="2402006"/>
            <a:ext cx="7200928" cy="4455993"/>
          </a:xfrm>
        </p:spPr>
        <p:txBody>
          <a:bodyPr>
            <a:norm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عنوان درس:</a:t>
            </a:r>
          </a:p>
          <a:p>
            <a:pPr rtl="1"/>
            <a:r>
              <a:rPr lang="fa-IR" sz="5400" b="1" dirty="0" smtClean="0">
                <a:solidFill>
                  <a:schemeClr val="tx1"/>
                </a:solidFill>
                <a:cs typeface="B Nazanin" pitchFamily="2" charset="-78"/>
              </a:rPr>
              <a:t>ژنتیک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</a:p>
          <a:p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000" b="1" dirty="0">
                <a:cs typeface="B Nazanin" pitchFamily="2" charset="-78"/>
              </a:rPr>
              <a:t>مدرس: یعقوبی </a:t>
            </a:r>
          </a:p>
          <a:p>
            <a:r>
              <a:rPr lang="fa-IR" sz="2000" b="1" dirty="0">
                <a:cs typeface="B Nazanin" pitchFamily="2" charset="-78"/>
              </a:rPr>
              <a:t>نیمسال دوم سال تحصیلی </a:t>
            </a:r>
            <a:r>
              <a:rPr lang="fa-IR" sz="2000" b="1" dirty="0" smtClean="0">
                <a:cs typeface="B Nazanin" pitchFamily="2" charset="-78"/>
              </a:rPr>
              <a:t>99-98</a:t>
            </a:r>
          </a:p>
          <a:p>
            <a:endParaRPr lang="fa-IR" sz="2000" b="1" dirty="0">
              <a:cs typeface="B Nazanin" pitchFamily="2" charset="-78"/>
            </a:endParaRPr>
          </a:p>
          <a:p>
            <a:endParaRPr lang="en-US" sz="2000" b="1" dirty="0" smtClean="0">
              <a:cs typeface="B Nazanin" pitchFamily="2" charset="-78"/>
            </a:endParaRPr>
          </a:p>
          <a:p>
            <a:endParaRPr lang="fa-IR" sz="2000" b="1" dirty="0" smtClean="0">
              <a:cs typeface="B Nazanin" pitchFamily="2" charset="-78"/>
            </a:endParaRPr>
          </a:p>
          <a:p>
            <a:pPr rtl="1"/>
            <a:r>
              <a:rPr lang="fa-IR" sz="2000" b="1" dirty="0" smtClean="0">
                <a:cs typeface="B Nazanin" pitchFamily="2" charset="-78"/>
              </a:rPr>
              <a:t>جلسه چهارم</a:t>
            </a:r>
            <a:endParaRPr lang="fa-IR" sz="20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3" y="109182"/>
            <a:ext cx="1992004" cy="19920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2"/>
    </mc:Choice>
    <mc:Fallback xmlns="">
      <p:transition spd="slow" advTm="5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>
          <a:xfrm>
            <a:off x="0" y="0"/>
            <a:ext cx="10153934" cy="689951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41"/>
    </mc:Choice>
    <mc:Fallback xmlns="">
      <p:transition spd="slow" advTm="11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مفهوم آلل (</a:t>
            </a:r>
            <a:r>
              <a:rPr lang="en-US" sz="3200" dirty="0" smtClean="0">
                <a:cs typeface="B Nazanin" panose="00000400000000000000" pitchFamily="2" charset="-78"/>
              </a:rPr>
              <a:t>Allele</a:t>
            </a:r>
            <a:r>
              <a:rPr lang="fa-IR" sz="3200" dirty="0" smtClean="0">
                <a:cs typeface="B Nazanin" panose="00000400000000000000" pitchFamily="2" charset="-78"/>
              </a:rPr>
              <a:t>)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0" y="3234519"/>
            <a:ext cx="3372111" cy="320175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35" y="2959929"/>
            <a:ext cx="6056159" cy="2976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90373" y="1955976"/>
            <a:ext cx="458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مثال: آلل های روی کروموزوم های همولوگ مسئول رنگ چشم 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7"/>
    </mc:Choice>
    <mc:Fallback xmlns="">
      <p:transition spd="slow" advTm="58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ژنوتیپ</a:t>
            </a:r>
            <a:r>
              <a:rPr lang="fa-IR" sz="2000" dirty="0" smtClean="0">
                <a:cs typeface="B Nazanin" panose="00000400000000000000" pitchFamily="2" charset="-78"/>
              </a:rPr>
              <a:t>: مجموع آلل های یک ژن است که مسئول ایجاد یک </a:t>
            </a:r>
            <a:r>
              <a:rPr lang="fa-IR" sz="2000" dirty="0">
                <a:cs typeface="B Nazanin" panose="00000400000000000000" pitchFamily="2" charset="-78"/>
              </a:rPr>
              <a:t>صفت </a:t>
            </a:r>
            <a:r>
              <a:rPr lang="fa-IR" sz="2000" dirty="0" smtClean="0">
                <a:cs typeface="B Nazanin" panose="00000400000000000000" pitchFamily="2" charset="-78"/>
              </a:rPr>
              <a:t>می باشند. </a:t>
            </a:r>
            <a:r>
              <a:rPr lang="fa-IR" sz="2000" dirty="0">
                <a:cs typeface="B Nazanin" panose="00000400000000000000" pitchFamily="2" charset="-78"/>
              </a:rPr>
              <a:t>ژنوتیپ </a:t>
            </a:r>
            <a:r>
              <a:rPr lang="fa-IR" sz="2000" dirty="0" smtClean="0">
                <a:cs typeface="B Nazanin" panose="00000400000000000000" pitchFamily="2" charset="-78"/>
              </a:rPr>
              <a:t>می </a:t>
            </a:r>
            <a:r>
              <a:rPr lang="fa-IR" sz="2000" dirty="0">
                <a:cs typeface="B Nazanin" panose="00000400000000000000" pitchFamily="2" charset="-78"/>
              </a:rPr>
              <a:t>تواند بدین شکل باشد: </a:t>
            </a:r>
            <a:r>
              <a:rPr lang="en-US" sz="2000" dirty="0">
                <a:cs typeface="B Nazanin" panose="00000400000000000000" pitchFamily="2" charset="-78"/>
              </a:rPr>
              <a:t>AA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en-US" sz="2000" dirty="0">
                <a:cs typeface="B Nazanin" panose="00000400000000000000" pitchFamily="2" charset="-78"/>
              </a:rPr>
              <a:t>Aa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en-US" sz="2000" dirty="0">
                <a:cs typeface="B Nazanin" panose="00000400000000000000" pitchFamily="2" charset="-78"/>
              </a:rPr>
              <a:t>aa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فنوتیپ: صفتی که توسط ژنوتیپ ایجاد می شود مثل </a:t>
            </a:r>
            <a:r>
              <a:rPr lang="fa-IR" sz="2000" dirty="0">
                <a:cs typeface="B Nazanin" panose="00000400000000000000" pitchFamily="2" charset="-78"/>
              </a:rPr>
              <a:t>رنگ </a:t>
            </a:r>
            <a:r>
              <a:rPr lang="fa-IR" sz="2000" dirty="0" smtClean="0">
                <a:cs typeface="B Nazanin" panose="00000400000000000000" pitchFamily="2" charset="-78"/>
              </a:rPr>
              <a:t>چشم و یا رنگ مو در انسان 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آلل </a:t>
            </a:r>
            <a:r>
              <a:rPr lang="fa-IR" sz="2000" dirty="0" smtClean="0">
                <a:cs typeface="B Nazanin" panose="00000400000000000000" pitchFamily="2" charset="-78"/>
              </a:rPr>
              <a:t>غالب: یکی از آلل </a:t>
            </a:r>
            <a:r>
              <a:rPr lang="fa-IR" sz="2000" dirty="0">
                <a:cs typeface="B Nazanin" panose="00000400000000000000" pitchFamily="2" charset="-78"/>
              </a:rPr>
              <a:t>های یک ژن </a:t>
            </a:r>
            <a:r>
              <a:rPr lang="fa-IR" sz="2000" dirty="0" smtClean="0">
                <a:cs typeface="B Nazanin" panose="00000400000000000000" pitchFamily="2" charset="-78"/>
              </a:rPr>
              <a:t>اثر آلل </a:t>
            </a:r>
            <a:r>
              <a:rPr lang="fa-IR" sz="2000" dirty="0">
                <a:cs typeface="B Nazanin" panose="00000400000000000000" pitchFamily="2" charset="-78"/>
              </a:rPr>
              <a:t>دیگر را </a:t>
            </a:r>
            <a:r>
              <a:rPr lang="fa-IR" sz="2000" dirty="0" smtClean="0">
                <a:cs typeface="B Nazanin" panose="00000400000000000000" pitchFamily="2" charset="-78"/>
              </a:rPr>
              <a:t>می پوشاند و اثر خود را نشان دهد. آلل غالب با حروف بزرگ انگلیسی نشان داده می شوند </a:t>
            </a:r>
            <a:r>
              <a:rPr lang="en-US" sz="2000" dirty="0" smtClean="0"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cs typeface="B Nazanin" panose="00000400000000000000" pitchFamily="2" charset="-78"/>
              </a:rPr>
              <a:t>، </a:t>
            </a:r>
            <a:r>
              <a:rPr lang="en-US" sz="2000" dirty="0" smtClean="0"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cs typeface="B Nazanin" panose="00000400000000000000" pitchFamily="2" charset="-78"/>
              </a:rPr>
              <a:t>، </a:t>
            </a:r>
            <a:r>
              <a:rPr lang="en-US" sz="2000" dirty="0" smtClean="0"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cs typeface="B Nazanin" panose="00000400000000000000" pitchFamily="2" charset="-78"/>
              </a:rPr>
              <a:t> و ...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آلل مغلوب: اثر آلل مغلوب تحت تاثیر آلل غالب پوشانده می شود. آلل مغلوب با حروف کوچک انگلیسی نشان داده می شوند </a:t>
            </a:r>
            <a:r>
              <a:rPr lang="en-US" sz="2000" dirty="0" smtClean="0"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cs typeface="B Nazanin" panose="00000400000000000000" pitchFamily="2" charset="-78"/>
              </a:rPr>
              <a:t>، </a:t>
            </a:r>
            <a:r>
              <a:rPr lang="en-US" sz="2000" dirty="0" smtClean="0"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cs typeface="B Nazanin" panose="00000400000000000000" pitchFamily="2" charset="-78"/>
              </a:rPr>
              <a:t>، </a:t>
            </a:r>
            <a:r>
              <a:rPr lang="en-US" sz="2000" dirty="0" smtClean="0"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cs typeface="B Nazanin" panose="00000400000000000000" pitchFamily="2" charset="-78"/>
              </a:rPr>
              <a:t> و ... </a:t>
            </a:r>
          </a:p>
          <a:p>
            <a:pPr algn="r" rtl="1"/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هموزیگوس: ژنوتیپ دارای </a:t>
            </a:r>
            <a:r>
              <a:rPr lang="fa-IR" sz="2000" dirty="0">
                <a:cs typeface="B Nazanin" panose="00000400000000000000" pitchFamily="2" charset="-78"/>
              </a:rPr>
              <a:t>یک جفت آلل </a:t>
            </a:r>
            <a:r>
              <a:rPr lang="fa-IR" sz="2000" u="sng" dirty="0" smtClean="0">
                <a:cs typeface="B Nazanin" panose="00000400000000000000" pitchFamily="2" charset="-78"/>
              </a:rPr>
              <a:t>یکسان</a:t>
            </a:r>
            <a:r>
              <a:rPr lang="fa-IR" sz="2000" dirty="0" smtClean="0">
                <a:cs typeface="B Nazanin" panose="00000400000000000000" pitchFamily="2" charset="-78"/>
              </a:rPr>
              <a:t> مانند </a:t>
            </a:r>
            <a:r>
              <a:rPr lang="en-US" sz="2000" dirty="0" smtClean="0">
                <a:cs typeface="B Nazanin" panose="00000400000000000000" pitchFamily="2" charset="-78"/>
              </a:rPr>
              <a:t>AA</a:t>
            </a:r>
            <a:r>
              <a:rPr lang="fa-IR" sz="2000" dirty="0" smtClean="0">
                <a:cs typeface="B Nazanin" panose="00000400000000000000" pitchFamily="2" charset="-78"/>
              </a:rPr>
              <a:t> و یا </a:t>
            </a:r>
            <a:r>
              <a:rPr lang="en-US" sz="2000" dirty="0" smtClean="0">
                <a:cs typeface="B Nazanin" panose="00000400000000000000" pitchFamily="2" charset="-78"/>
              </a:rPr>
              <a:t>aa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هتروزیگوس: </a:t>
            </a:r>
            <a:r>
              <a:rPr lang="fa-IR" sz="2000" dirty="0">
                <a:cs typeface="B Nazanin" panose="00000400000000000000" pitchFamily="2" charset="-78"/>
              </a:rPr>
              <a:t>ژنوتیپ دارای یک جفت آلل </a:t>
            </a:r>
            <a:r>
              <a:rPr lang="fa-IR" sz="2000" u="sng" dirty="0" smtClean="0">
                <a:cs typeface="B Nazanin" panose="00000400000000000000" pitchFamily="2" charset="-78"/>
              </a:rPr>
              <a:t>متفاوت</a:t>
            </a:r>
            <a:r>
              <a:rPr lang="fa-IR" sz="2000" dirty="0" smtClean="0">
                <a:cs typeface="B Nazanin" panose="00000400000000000000" pitchFamily="2" charset="-78"/>
              </a:rPr>
              <a:t> مانند </a:t>
            </a:r>
            <a:r>
              <a:rPr lang="en-US" sz="2000" dirty="0" smtClean="0">
                <a:cs typeface="B Nazanin" panose="00000400000000000000" pitchFamily="2" charset="-78"/>
              </a:rPr>
              <a:t>Aa</a:t>
            </a: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چند تعریف: 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2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446"/>
    </mc:Choice>
    <mc:Fallback>
      <p:transition spd="slow" advTm="15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172</Words>
  <Application>Microsoft Office PowerPoint</Application>
  <PresentationFormat>Widescreen</PresentationFormat>
  <Paragraphs>21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Nazanin</vt:lpstr>
      <vt:lpstr>Calibri</vt:lpstr>
      <vt:lpstr>Calibri Light</vt:lpstr>
      <vt:lpstr>Office Theme</vt:lpstr>
      <vt:lpstr>PowerPoint Presentation</vt:lpstr>
      <vt:lpstr>PowerPoint Presentation</vt:lpstr>
      <vt:lpstr>مفهوم آلل (Allele)</vt:lpstr>
      <vt:lpstr>چند تعریف: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129</cp:revision>
  <dcterms:created xsi:type="dcterms:W3CDTF">2020-03-15T13:05:51Z</dcterms:created>
  <dcterms:modified xsi:type="dcterms:W3CDTF">2020-04-05T11:30:45Z</dcterms:modified>
</cp:coreProperties>
</file>