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C8CA-5674-4EC2-8433-04A00117ABA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81" y="2402006"/>
            <a:ext cx="7200928" cy="4455993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عنوان درس:</a:t>
            </a:r>
          </a:p>
          <a:p>
            <a:pPr rtl="1"/>
            <a:r>
              <a:rPr lang="fa-IR" sz="5400" b="1" dirty="0" smtClean="0">
                <a:solidFill>
                  <a:schemeClr val="tx1"/>
                </a:solidFill>
                <a:cs typeface="B Nazanin" pitchFamily="2" charset="-78"/>
              </a:rPr>
              <a:t>ژنتیک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</a:p>
          <a:p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cs typeface="B Nazanin" pitchFamily="2" charset="-78"/>
              </a:rPr>
              <a:t>مدرس: یعقوبی </a:t>
            </a:r>
          </a:p>
          <a:p>
            <a:r>
              <a:rPr lang="fa-IR" sz="2000" b="1" dirty="0">
                <a:cs typeface="B Nazanin" pitchFamily="2" charset="-78"/>
              </a:rPr>
              <a:t>نیمسال دوم سال تحصیلی </a:t>
            </a:r>
            <a:r>
              <a:rPr lang="fa-IR" sz="2000" b="1" dirty="0" smtClean="0">
                <a:cs typeface="B Nazanin" pitchFamily="2" charset="-78"/>
              </a:rPr>
              <a:t>99-98</a:t>
            </a:r>
          </a:p>
          <a:p>
            <a:endParaRPr lang="fa-IR" sz="2000" b="1" dirty="0">
              <a:cs typeface="B Nazanin" pitchFamily="2" charset="-78"/>
            </a:endParaRPr>
          </a:p>
          <a:p>
            <a:endParaRPr lang="en-US" sz="2000" b="1" dirty="0" smtClean="0">
              <a:cs typeface="B Nazanin" pitchFamily="2" charset="-78"/>
            </a:endParaRPr>
          </a:p>
          <a:p>
            <a:endParaRPr lang="fa-IR" sz="2000" b="1" dirty="0" smtClean="0">
              <a:cs typeface="B Nazanin" pitchFamily="2" charset="-78"/>
            </a:endParaRPr>
          </a:p>
          <a:p>
            <a:pPr rtl="1"/>
            <a:r>
              <a:rPr lang="fa-IR" sz="2000" b="1" dirty="0" smtClean="0">
                <a:cs typeface="B Nazanin" pitchFamily="2" charset="-78"/>
              </a:rPr>
              <a:t>جلسه پنجم 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09182"/>
            <a:ext cx="1992004" cy="19920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"/>
    </mc:Choice>
    <mc:Fallback xmlns="">
      <p:transition spd="slow" advTm="4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گرگور مندل 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پدر علم ژنتیک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68" y="1825625"/>
            <a:ext cx="5676331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یوهان گرگور مندل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کشیشی اتریشی بود </a:t>
            </a:r>
            <a:r>
              <a:rPr lang="fa-IR" sz="2000" dirty="0">
                <a:cs typeface="B Nazanin" panose="00000400000000000000" pitchFamily="2" charset="-78"/>
              </a:rPr>
              <a:t>که به عنوان پدر دانش </a:t>
            </a:r>
            <a:r>
              <a:rPr lang="fa-IR" sz="2000" dirty="0" smtClean="0">
                <a:cs typeface="B Nazanin" panose="00000400000000000000" pitchFamily="2" charset="-78"/>
              </a:rPr>
              <a:t>ژنتیک </a:t>
            </a:r>
            <a:r>
              <a:rPr lang="fa-IR" sz="2000" dirty="0">
                <a:cs typeface="B Nazanin" panose="00000400000000000000" pitchFamily="2" charset="-78"/>
              </a:rPr>
              <a:t>شناخته می‌شود. </a:t>
            </a: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مندل </a:t>
            </a:r>
            <a:r>
              <a:rPr lang="fa-IR" sz="2000" dirty="0">
                <a:cs typeface="B Nazanin" panose="00000400000000000000" pitchFamily="2" charset="-78"/>
              </a:rPr>
              <a:t>در ۱۸۶۵ توانست قوانین حاکم بر انتقال صفات وراثتی را که حاصل آزمایش‌های او روی </a:t>
            </a:r>
            <a:r>
              <a:rPr lang="fa-IR" sz="2000" dirty="0" smtClean="0">
                <a:cs typeface="B Nazanin" panose="00000400000000000000" pitchFamily="2" charset="-78"/>
              </a:rPr>
              <a:t>گیاه نخود فرنگی </a:t>
            </a:r>
            <a:r>
              <a:rPr lang="fa-IR" sz="2000" dirty="0">
                <a:cs typeface="B Nazanin" panose="00000400000000000000" pitchFamily="2" charset="-78"/>
              </a:rPr>
              <a:t>بود، شناسایی </a:t>
            </a:r>
            <a:r>
              <a:rPr lang="fa-IR" sz="2000" dirty="0" smtClean="0">
                <a:cs typeface="B Nazanin" panose="00000400000000000000" pitchFamily="2" charset="-78"/>
              </a:rPr>
              <a:t>کند؛ ولی از آنجایی که در جامعه علمی آن زمان بسیاری از افراد با نفوذ همچنان نظریات داروین و لامارک را صحیح می‌پنداشتند به دیدگاه‌ها و کشفیات او اهمیت چندانی ندادند و نتایج کارهای مندل به دست فراموشی سپرده شد. به نظر می‌رسید، پرونده این دانش رو به بسته شدن است. در </a:t>
            </a:r>
            <a:r>
              <a:rPr lang="fa-IR" sz="2000" dirty="0">
                <a:cs typeface="B Nazanin" panose="00000400000000000000" pitchFamily="2" charset="-78"/>
              </a:rPr>
              <a:t>سال ۱۹۰۰ میلادی </a:t>
            </a:r>
            <a:r>
              <a:rPr lang="fa-IR" sz="2000" dirty="0" smtClean="0">
                <a:cs typeface="B Nazanin" panose="00000400000000000000" pitchFamily="2" charset="-78"/>
              </a:rPr>
              <a:t>کشف مجدد قوانین ارائه شده از سوی مندل، توسط درویس، شرماک و کورنز باعث شد که نظریات او مورد توجه و قبول قرار گرفته و مندل </a:t>
            </a:r>
            <a:r>
              <a:rPr lang="fa-IR" sz="2000" dirty="0">
                <a:cs typeface="B Nazanin" panose="00000400000000000000" pitchFamily="2" charset="-78"/>
              </a:rPr>
              <a:t>به عنوان پدر علم ژنتیک شناخته شود. </a:t>
            </a:r>
          </a:p>
          <a:p>
            <a:pPr algn="just" rtl="1"/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7" y="1690688"/>
            <a:ext cx="3092068" cy="313423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82"/>
    </mc:Choice>
    <mc:Fallback>
      <p:transition spd="slow" advTm="62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آزمایش مندل و پیش بینی الگوی وراثت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415" y="1825625"/>
            <a:ext cx="4434384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روش کار مندل: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1- کشت دو ساله برای خالص سازی بوته های نخود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2- تلقیح گیاهان کوتاه قد و بلند قد (همراه با جابجایی نر و ماده) و ایجاد نسل اول یا </a:t>
            </a:r>
            <a:r>
              <a:rPr lang="en-US" sz="1800" dirty="0" smtClean="0">
                <a:cs typeface="B Nazanin" panose="00000400000000000000" pitchFamily="2" charset="-78"/>
              </a:rPr>
              <a:t>F1</a:t>
            </a:r>
            <a:endParaRPr lang="fa-IR" sz="18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3- بوته های نخود دورگه نسل اول </a:t>
            </a:r>
            <a:r>
              <a:rPr lang="en-US" sz="1800" dirty="0" smtClean="0">
                <a:cs typeface="B Nazanin" panose="00000400000000000000" pitchFamily="2" charset="-78"/>
              </a:rPr>
              <a:t>F1</a:t>
            </a:r>
            <a:r>
              <a:rPr lang="fa-IR" sz="1800" dirty="0" smtClean="0">
                <a:cs typeface="B Nazanin" panose="00000400000000000000" pitchFamily="2" charset="-78"/>
              </a:rPr>
              <a:t> همگی بلند قد بودند. مندل قدبلندی را صفت غالب و قدکوتاهی را صفت مغلوب نامید.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4- بذور </a:t>
            </a:r>
            <a:r>
              <a:rPr lang="en-US" sz="1800" dirty="0" smtClean="0">
                <a:cs typeface="B Nazanin" panose="00000400000000000000" pitchFamily="2" charset="-78"/>
              </a:rPr>
              <a:t>F1</a:t>
            </a:r>
            <a:r>
              <a:rPr lang="fa-IR" sz="1800" dirty="0" smtClean="0">
                <a:cs typeface="B Nazanin" panose="00000400000000000000" pitchFamily="2" charset="-78"/>
              </a:rPr>
              <a:t> را با هم تلقیح نمود و در </a:t>
            </a:r>
            <a:r>
              <a:rPr lang="en-US" sz="1800" dirty="0" smtClean="0">
                <a:cs typeface="B Nazanin" panose="00000400000000000000" pitchFamily="2" charset="-78"/>
              </a:rPr>
              <a:t>F2</a:t>
            </a:r>
            <a:r>
              <a:rPr lang="fa-IR" sz="1800" dirty="0" smtClean="0">
                <a:cs typeface="B Nazanin" panose="00000400000000000000" pitchFamily="2" charset="-78"/>
              </a:rPr>
              <a:t> بوته ای بلند قد و کوتاه قدر را به نسبت شکل روبرو بدست آورد. </a:t>
            </a:r>
          </a:p>
          <a:p>
            <a:pPr marL="0" indent="0" algn="r" rtl="1">
              <a:buNone/>
            </a:pP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05719"/>
            <a:ext cx="6683441" cy="545228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862"/>
    </mc:Choice>
    <mc:Fallback>
      <p:transition spd="slow" advTm="196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نظریات مندل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هر جاندار برای هر </a:t>
            </a:r>
            <a:r>
              <a:rPr lang="fa-IR" sz="2000" dirty="0" smtClean="0">
                <a:cs typeface="B Nazanin" panose="00000400000000000000" pitchFamily="2" charset="-78"/>
              </a:rPr>
              <a:t>صفت </a:t>
            </a:r>
            <a:r>
              <a:rPr lang="fa-IR" sz="2000" dirty="0">
                <a:cs typeface="B Nazanin" panose="00000400000000000000" pitchFamily="2" charset="-78"/>
              </a:rPr>
              <a:t>خود، ۲ </a:t>
            </a:r>
            <a:r>
              <a:rPr lang="fa-IR" sz="2000" dirty="0" smtClean="0">
                <a:cs typeface="B Nazanin" panose="00000400000000000000" pitchFamily="2" charset="-78"/>
              </a:rPr>
              <a:t>الل </a:t>
            </a:r>
            <a:r>
              <a:rPr lang="fa-IR" sz="2000" dirty="0">
                <a:cs typeface="B Nazanin" panose="00000400000000000000" pitchFamily="2" charset="-78"/>
              </a:rPr>
              <a:t>دارد که یکی از آن‌ها را از پدر و دیگری از مادرش دریافت کرده‌است.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دو الل مربوط به یک صفت ممکن است مشابه یا متفاوت باشند.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از دو الل مربوط به یک صفت، ممکن است یکی از آن‌ها خود را به‌طور کامل ظاهر </a:t>
            </a:r>
            <a:r>
              <a:rPr lang="fa-IR" sz="2000" dirty="0" smtClean="0">
                <a:cs typeface="B Nazanin" panose="00000400000000000000" pitchFamily="2" charset="-78"/>
              </a:rPr>
              <a:t>کند (الل غالب)، </a:t>
            </a:r>
            <a:r>
              <a:rPr lang="fa-IR" sz="2000" dirty="0">
                <a:cs typeface="B Nazanin" panose="00000400000000000000" pitchFamily="2" charset="-78"/>
              </a:rPr>
              <a:t>و دیگری هیچ اثر قابل مشاهده‌ای از خود بروز ندهد </a:t>
            </a:r>
            <a:r>
              <a:rPr lang="fa-IR" sz="2000" dirty="0" smtClean="0">
                <a:cs typeface="B Nazanin" panose="00000400000000000000" pitchFamily="2" charset="-78"/>
              </a:rPr>
              <a:t>(الل مغلوب).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دو اللی که مربوط به یک صفت هستند، به هنگام تشکیل </a:t>
            </a:r>
            <a:r>
              <a:rPr lang="fa-IR" sz="2000" dirty="0" smtClean="0">
                <a:cs typeface="B Nazanin" panose="00000400000000000000" pitchFamily="2" charset="-78"/>
              </a:rPr>
              <a:t>گامت </a:t>
            </a:r>
            <a:r>
              <a:rPr lang="fa-IR" sz="2000" dirty="0">
                <a:cs typeface="B Nazanin" panose="00000400000000000000" pitchFamily="2" charset="-78"/>
              </a:rPr>
              <a:t>از یک‌دیگر جدا می‌شوند و هر گامت فقط یکی از آن‌ها را دریافت می‌کند. به هنگام تشکیل </a:t>
            </a:r>
            <a:r>
              <a:rPr lang="fa-IR" sz="2000" dirty="0" smtClean="0">
                <a:cs typeface="B Nazanin" panose="00000400000000000000" pitchFamily="2" charset="-78"/>
              </a:rPr>
              <a:t>سلول تخم </a:t>
            </a:r>
            <a:r>
              <a:rPr lang="fa-IR" sz="2000" dirty="0">
                <a:cs typeface="B Nazanin" panose="00000400000000000000" pitchFamily="2" charset="-78"/>
              </a:rPr>
              <a:t>نیز، یک الل از گامت نر و یک الل از گامت ماده به اشتراک گذاشته می‌شوند.</a:t>
            </a: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51"/>
    </mc:Choice>
    <mc:Fallback>
      <p:transition spd="slow" advTm="9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369</Words>
  <Application>Microsoft Office PowerPoint</Application>
  <PresentationFormat>Widescreen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Calibri</vt:lpstr>
      <vt:lpstr>Calibri Light</vt:lpstr>
      <vt:lpstr>Office Theme</vt:lpstr>
      <vt:lpstr>PowerPoint Presentation</vt:lpstr>
      <vt:lpstr>گرگور مندل  پدر علم ژنتیک</vt:lpstr>
      <vt:lpstr>آزمایش مندل و پیش بینی الگوی وراثت</vt:lpstr>
      <vt:lpstr>نظریات مندل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151</cp:revision>
  <dcterms:created xsi:type="dcterms:W3CDTF">2020-03-15T13:05:51Z</dcterms:created>
  <dcterms:modified xsi:type="dcterms:W3CDTF">2020-04-06T08:24:47Z</dcterms:modified>
</cp:coreProperties>
</file>