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9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3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C8CA-5674-4EC2-8433-04A00117ABA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B46D-4BB4-4E1C-A0FA-989FAB48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8981" y="2402006"/>
            <a:ext cx="7200928" cy="4455993"/>
          </a:xfrm>
        </p:spPr>
        <p:txBody>
          <a:bodyPr>
            <a:normAutofit/>
          </a:bodyPr>
          <a:lstStyle/>
          <a:p>
            <a:pPr rtl="1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عنوان درس:</a:t>
            </a:r>
          </a:p>
          <a:p>
            <a:pPr rtl="1"/>
            <a:r>
              <a:rPr lang="fa-IR" sz="5400" b="1" dirty="0" smtClean="0">
                <a:solidFill>
                  <a:schemeClr val="tx1"/>
                </a:solidFill>
                <a:cs typeface="B Nazanin" pitchFamily="2" charset="-78"/>
              </a:rPr>
              <a:t>ژنتیک</a:t>
            </a:r>
            <a:r>
              <a:rPr lang="fa-IR" sz="40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</a:p>
          <a:p>
            <a:endParaRPr lang="fa-IR" b="1" dirty="0" smtClean="0">
              <a:solidFill>
                <a:schemeClr val="tx1"/>
              </a:solidFill>
              <a:cs typeface="B Nazanin" pitchFamily="2" charset="-78"/>
            </a:endParaRPr>
          </a:p>
          <a:p>
            <a:r>
              <a:rPr lang="fa-IR" sz="2000" b="1" dirty="0">
                <a:cs typeface="B Nazanin" pitchFamily="2" charset="-78"/>
              </a:rPr>
              <a:t>مدرس: یعقوبی </a:t>
            </a:r>
          </a:p>
          <a:p>
            <a:r>
              <a:rPr lang="fa-IR" sz="2000" b="1" dirty="0">
                <a:cs typeface="B Nazanin" pitchFamily="2" charset="-78"/>
              </a:rPr>
              <a:t>نیمسال دوم سال تحصیلی </a:t>
            </a:r>
            <a:r>
              <a:rPr lang="fa-IR" sz="2000" b="1" dirty="0" smtClean="0">
                <a:cs typeface="B Nazanin" pitchFamily="2" charset="-78"/>
              </a:rPr>
              <a:t>99-98</a:t>
            </a:r>
          </a:p>
          <a:p>
            <a:endParaRPr lang="fa-IR" sz="2000" b="1" dirty="0">
              <a:cs typeface="B Nazanin" pitchFamily="2" charset="-78"/>
            </a:endParaRPr>
          </a:p>
          <a:p>
            <a:endParaRPr lang="en-US" sz="2000" b="1" dirty="0" smtClean="0">
              <a:cs typeface="B Nazanin" pitchFamily="2" charset="-78"/>
            </a:endParaRPr>
          </a:p>
          <a:p>
            <a:endParaRPr lang="fa-IR" sz="2000" b="1" dirty="0" smtClean="0">
              <a:cs typeface="B Nazanin" pitchFamily="2" charset="-78"/>
            </a:endParaRPr>
          </a:p>
          <a:p>
            <a:pPr rtl="1"/>
            <a:r>
              <a:rPr lang="fa-IR" sz="2000" b="1" dirty="0" smtClean="0">
                <a:cs typeface="B Nazanin" pitchFamily="2" charset="-78"/>
              </a:rPr>
              <a:t>جلسه ششم</a:t>
            </a:r>
            <a:endParaRPr lang="fa-IR" sz="2000" b="1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43" y="109182"/>
            <a:ext cx="1992004" cy="199200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5"/>
    </mc:Choice>
    <mc:Fallback xmlns="">
      <p:transition spd="slow" advTm="5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ارتباط بین آلل های یک ژن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6" y="1825625"/>
            <a:ext cx="5168153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یک ژن اشکال مختلفی به شکل آلل دارد که با حروف انگلیسی نمایش می دهند.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وقتی یک آلل غالب </a:t>
            </a:r>
            <a:r>
              <a:rPr lang="en-US" sz="1800" dirty="0" smtClean="0">
                <a:cs typeface="B Nazanin" panose="00000400000000000000" pitchFamily="2" charset="-78"/>
              </a:rPr>
              <a:t>A</a:t>
            </a:r>
            <a:r>
              <a:rPr lang="fa-IR" sz="1800" dirty="0" smtClean="0">
                <a:cs typeface="B Nazanin" panose="00000400000000000000" pitchFamily="2" charset="-78"/>
              </a:rPr>
              <a:t> در کنار آلل مغلوب </a:t>
            </a:r>
            <a:r>
              <a:rPr lang="en-US" sz="1800" dirty="0" smtClean="0">
                <a:cs typeface="B Nazanin" panose="00000400000000000000" pitchFamily="2" charset="-78"/>
              </a:rPr>
              <a:t>a</a:t>
            </a:r>
            <a:r>
              <a:rPr lang="fa-IR" sz="1800" dirty="0" smtClean="0">
                <a:cs typeface="B Nazanin" panose="00000400000000000000" pitchFamily="2" charset="-78"/>
              </a:rPr>
              <a:t> به شکل </a:t>
            </a:r>
            <a:r>
              <a:rPr lang="en-US" sz="1800" dirty="0" smtClean="0">
                <a:cs typeface="B Nazanin" panose="00000400000000000000" pitchFamily="2" charset="-78"/>
              </a:rPr>
              <a:t>Aa</a:t>
            </a:r>
            <a:r>
              <a:rPr lang="fa-IR" sz="1800" dirty="0" smtClean="0">
                <a:cs typeface="B Nazanin" panose="00000400000000000000" pitchFamily="2" charset="-78"/>
              </a:rPr>
              <a:t> قرار میگیرد همیشه آلل </a:t>
            </a:r>
            <a:r>
              <a:rPr lang="en-US" sz="1800" dirty="0" smtClean="0">
                <a:cs typeface="B Nazanin" panose="00000400000000000000" pitchFamily="2" charset="-78"/>
              </a:rPr>
              <a:t>A</a:t>
            </a:r>
            <a:r>
              <a:rPr lang="fa-IR" sz="1800" dirty="0" smtClean="0">
                <a:cs typeface="B Nazanin" panose="00000400000000000000" pitchFamily="2" charset="-78"/>
              </a:rPr>
              <a:t> صفت خود را بروز نمی دهد بلکه سه حالت زیر بوجود می آید: </a:t>
            </a:r>
          </a:p>
          <a:p>
            <a:pPr marL="0" indent="0" algn="r" rtl="1">
              <a:buNone/>
            </a:pPr>
            <a:endParaRPr lang="fa-IR" sz="1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غالبیت </a:t>
            </a:r>
            <a:r>
              <a:rPr lang="fa-IR" sz="1800" dirty="0" smtClean="0">
                <a:cs typeface="B Nazanin" panose="00000400000000000000" pitchFamily="2" charset="-78"/>
              </a:rPr>
              <a:t>کامل</a:t>
            </a:r>
          </a:p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غالبیت ناقص </a:t>
            </a:r>
          </a:p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هم غالبیت</a:t>
            </a:r>
          </a:p>
          <a:p>
            <a:pPr algn="r" rtl="1"/>
            <a:endParaRPr lang="fa-IR" sz="1800" dirty="0" smtClean="0">
              <a:cs typeface="B Nazanin" panose="00000400000000000000" pitchFamily="2" charset="-78"/>
            </a:endParaRPr>
          </a:p>
          <a:p>
            <a:pPr algn="r" rtl="1"/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68654" cy="317444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477" y="4001294"/>
            <a:ext cx="3839854" cy="25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33"/>
    </mc:Choice>
    <mc:Fallback>
      <p:transition spd="slow" advTm="5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غالبیت کامل (</a:t>
            </a:r>
            <a:r>
              <a:rPr lang="en-US" sz="3200" dirty="0">
                <a:cs typeface="B Nazanin" panose="00000400000000000000" pitchFamily="2" charset="-78"/>
              </a:rPr>
              <a:t>dominance</a:t>
            </a:r>
            <a:r>
              <a:rPr lang="fa-IR" sz="3200" dirty="0" smtClean="0">
                <a:cs typeface="B Nazanin" panose="00000400000000000000" pitchFamily="2" charset="-78"/>
              </a:rPr>
              <a:t>):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آلل </a:t>
            </a:r>
            <a:r>
              <a:rPr lang="fa-IR" dirty="0">
                <a:cs typeface="B Nazanin" panose="00000400000000000000" pitchFamily="2" charset="-78"/>
              </a:rPr>
              <a:t>غالب مانع بروز اثر آلل  مغلوب می شود 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52633"/>
            <a:ext cx="4330259" cy="229836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91"/>
    </mc:Choice>
    <mc:Fallback>
      <p:transition spd="slow" advTm="26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>
                <a:cs typeface="B Nazanin" panose="00000400000000000000" pitchFamily="2" charset="-78"/>
              </a:rPr>
              <a:t>غالبیت ناقص (</a:t>
            </a:r>
            <a:r>
              <a:rPr lang="en-US" sz="3600" dirty="0">
                <a:cs typeface="B Nazanin" panose="00000400000000000000" pitchFamily="2" charset="-78"/>
              </a:rPr>
              <a:t>incomplete dominance</a:t>
            </a:r>
            <a:r>
              <a:rPr lang="fa-IR" sz="3600" dirty="0">
                <a:cs typeface="B Nazanin" panose="00000400000000000000" pitchFamily="2" charset="-78"/>
              </a:rPr>
              <a:t>):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هیچکدام </a:t>
            </a:r>
            <a:r>
              <a:rPr lang="fa-IR" sz="2000" dirty="0">
                <a:cs typeface="B Nazanin" panose="00000400000000000000" pitchFamily="2" charset="-78"/>
              </a:rPr>
              <a:t>از آلل ها غالب نشده و مخلوطی از اثر هر دو آلل ایجاد می شود.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15519"/>
          <a:stretch/>
        </p:blipFill>
        <p:spPr>
          <a:xfrm>
            <a:off x="655093" y="2674772"/>
            <a:ext cx="5059765" cy="363712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5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55"/>
    </mc:Choice>
    <mc:Fallback>
      <p:transition spd="slow" advTm="37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000" dirty="0">
                <a:cs typeface="B Nazanin" panose="00000400000000000000" pitchFamily="2" charset="-78"/>
              </a:rPr>
              <a:t>هم غالبیت (</a:t>
            </a:r>
            <a:r>
              <a:rPr lang="en-US" sz="4000" dirty="0">
                <a:cs typeface="B Nazanin" panose="00000400000000000000" pitchFamily="2" charset="-78"/>
              </a:rPr>
              <a:t>codominance</a:t>
            </a:r>
            <a:r>
              <a:rPr lang="fa-IR" sz="4000" dirty="0">
                <a:cs typeface="B Nazanin" panose="00000400000000000000" pitchFamily="2" charset="-78"/>
              </a:rPr>
              <a:t>):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570" y="1825625"/>
            <a:ext cx="5990230" cy="4351338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هر </a:t>
            </a:r>
            <a:r>
              <a:rPr lang="fa-IR" sz="2400" dirty="0">
                <a:cs typeface="B Nazanin" panose="00000400000000000000" pitchFamily="2" charset="-78"/>
              </a:rPr>
              <a:t>دو آلل با هم اثر خود را بروز میدهند و اثر هر دو آلل بصورت جداگانه نمایان می شود. </a:t>
            </a:r>
          </a:p>
          <a:p>
            <a:pPr algn="r" rt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94" y="2016125"/>
            <a:ext cx="4676775" cy="429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43" y="3514626"/>
            <a:ext cx="2724054" cy="266233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1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94"/>
    </mc:Choice>
    <mc:Fallback>
      <p:transition spd="slow" advTm="6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گامت ها و سلول های جنسی 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346" y="1825625"/>
            <a:ext cx="9197453" cy="435133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گامت‌ زایی </a:t>
            </a:r>
            <a:r>
              <a:rPr lang="fa-IR" sz="2000" dirty="0" smtClean="0">
                <a:cs typeface="B Nazanin" panose="00000400000000000000" pitchFamily="2" charset="-78"/>
              </a:rPr>
              <a:t>یعنی فرایند </a:t>
            </a:r>
            <a:r>
              <a:rPr lang="fa-IR" sz="2000" dirty="0">
                <a:cs typeface="B Nazanin" panose="00000400000000000000" pitchFamily="2" charset="-78"/>
              </a:rPr>
              <a:t>تولید گامت یا سلول جنسی در یک </a:t>
            </a:r>
            <a:r>
              <a:rPr lang="fa-IR" sz="2000" dirty="0" smtClean="0">
                <a:cs typeface="B Nazanin" panose="00000400000000000000" pitchFamily="2" charset="-78"/>
              </a:rPr>
              <a:t>موجود زنده </a:t>
            </a:r>
          </a:p>
          <a:p>
            <a:pPr marL="0" indent="0" algn="just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اووژنز (</a:t>
            </a:r>
            <a:r>
              <a:rPr lang="en-US" sz="2000" dirty="0">
                <a:cs typeface="B Nazanin" panose="00000400000000000000" pitchFamily="2" charset="-78"/>
              </a:rPr>
              <a:t>Oogenesis</a:t>
            </a:r>
            <a:r>
              <a:rPr lang="fa-IR" sz="2000" dirty="0" smtClean="0">
                <a:cs typeface="B Nazanin" panose="00000400000000000000" pitchFamily="2" charset="-78"/>
              </a:rPr>
              <a:t>): تشکیل </a:t>
            </a:r>
            <a:r>
              <a:rPr lang="fa-IR" sz="2000" dirty="0">
                <a:cs typeface="B Nazanin" panose="00000400000000000000" pitchFamily="2" charset="-78"/>
              </a:rPr>
              <a:t>سلول تخمک </a:t>
            </a:r>
            <a:r>
              <a:rPr lang="fa-IR" sz="2000" dirty="0" smtClean="0">
                <a:cs typeface="B Nazanin" panose="00000400000000000000" pitchFamily="2" charset="-78"/>
              </a:rPr>
              <a:t>در جنس ماده </a:t>
            </a:r>
            <a:r>
              <a:rPr lang="fa-IR" sz="2000" dirty="0">
                <a:cs typeface="B Nazanin" panose="00000400000000000000" pitchFamily="2" charset="-78"/>
              </a:rPr>
              <a:t>در تخمدان </a:t>
            </a:r>
            <a:r>
              <a:rPr lang="fa-IR" sz="2000" dirty="0" smtClean="0">
                <a:cs typeface="B Nazanin" panose="00000400000000000000" pitchFamily="2" charset="-78"/>
              </a:rPr>
              <a:t>نامیده </a:t>
            </a:r>
            <a:r>
              <a:rPr lang="fa-IR" sz="2000" dirty="0">
                <a:cs typeface="B Nazanin" panose="00000400000000000000" pitchFamily="2" charset="-78"/>
              </a:rPr>
              <a:t>می‌شود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اسپرماتوژنز (</a:t>
            </a:r>
            <a:r>
              <a:rPr lang="en-US" sz="2000" dirty="0">
                <a:cs typeface="B Nazanin" panose="00000400000000000000" pitchFamily="2" charset="-78"/>
              </a:rPr>
              <a:t>Spermatogenesis</a:t>
            </a:r>
            <a:r>
              <a:rPr lang="fa-IR" sz="2000" dirty="0" smtClean="0">
                <a:cs typeface="B Nazanin" panose="00000400000000000000" pitchFamily="2" charset="-78"/>
              </a:rPr>
              <a:t>): تولید </a:t>
            </a:r>
            <a:r>
              <a:rPr lang="fa-IR" sz="2000" dirty="0">
                <a:cs typeface="B Nazanin" panose="00000400000000000000" pitchFamily="2" charset="-78"/>
              </a:rPr>
              <a:t>گامت نر </a:t>
            </a:r>
            <a:r>
              <a:rPr lang="fa-IR" sz="2000" dirty="0" smtClean="0">
                <a:cs typeface="B Nazanin" panose="00000400000000000000" pitchFamily="2" charset="-78"/>
              </a:rPr>
              <a:t>یا سلول‌های </a:t>
            </a:r>
            <a:r>
              <a:rPr lang="fa-IR" sz="2000" dirty="0">
                <a:cs typeface="B Nazanin" panose="00000400000000000000" pitchFamily="2" charset="-78"/>
              </a:rPr>
              <a:t>جنسی </a:t>
            </a:r>
            <a:r>
              <a:rPr lang="fa-IR" sz="2000" dirty="0" smtClean="0">
                <a:cs typeface="B Nazanin" panose="00000400000000000000" pitchFamily="2" charset="-78"/>
              </a:rPr>
              <a:t>نر </a:t>
            </a:r>
            <a:r>
              <a:rPr lang="fa-IR" sz="2000" dirty="0">
                <a:cs typeface="B Nazanin" panose="00000400000000000000" pitchFamily="2" charset="-78"/>
              </a:rPr>
              <a:t>یا </a:t>
            </a:r>
            <a:r>
              <a:rPr lang="fa-IR" sz="2000" dirty="0" smtClean="0">
                <a:cs typeface="B Nazanin" panose="00000400000000000000" pitchFamily="2" charset="-78"/>
              </a:rPr>
              <a:t>اسپرم نامیده </a:t>
            </a:r>
            <a:r>
              <a:rPr lang="fa-IR" sz="2000" dirty="0">
                <a:cs typeface="B Nazanin" panose="00000400000000000000" pitchFamily="2" charset="-78"/>
              </a:rPr>
              <a:t>می‌شود.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sz="2000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برای </a:t>
            </a:r>
            <a:r>
              <a:rPr lang="fa-IR" sz="2000" dirty="0">
                <a:cs typeface="B Nazanin" panose="00000400000000000000" pitchFamily="2" charset="-78"/>
              </a:rPr>
              <a:t>تشکیل سلول تخم </a:t>
            </a:r>
            <a:r>
              <a:rPr lang="fa-IR" sz="2000" dirty="0" smtClean="0">
                <a:cs typeface="B Nazanin" panose="00000400000000000000" pitchFamily="2" charset="-78"/>
              </a:rPr>
              <a:t>دو </a:t>
            </a:r>
            <a:r>
              <a:rPr lang="fa-IR" sz="2000" dirty="0">
                <a:cs typeface="B Nazanin" panose="00000400000000000000" pitchFamily="2" charset="-78"/>
              </a:rPr>
              <a:t>گامت نر و ماده با یکدیگر ادغام می‌‌شوند </a:t>
            </a:r>
            <a:r>
              <a:rPr lang="fa-IR" sz="2000" dirty="0" smtClean="0">
                <a:cs typeface="B Nazanin" panose="00000400000000000000" pitchFamily="2" charset="-78"/>
              </a:rPr>
              <a:t>و </a:t>
            </a:r>
            <a:r>
              <a:rPr lang="fa-IR" sz="2000" dirty="0">
                <a:cs typeface="B Nazanin" panose="00000400000000000000" pitchFamily="2" charset="-78"/>
              </a:rPr>
              <a:t>شروع به رشد و تقسیم می‌کند و یک </a:t>
            </a:r>
            <a:r>
              <a:rPr lang="fa-IR" sz="2000" dirty="0" smtClean="0">
                <a:cs typeface="B Nazanin" panose="00000400000000000000" pitchFamily="2" charset="-78"/>
              </a:rPr>
              <a:t>موجود زنده </a:t>
            </a:r>
            <a:r>
              <a:rPr lang="fa-IR" sz="2000" dirty="0">
                <a:cs typeface="B Nazanin" panose="00000400000000000000" pitchFamily="2" charset="-78"/>
              </a:rPr>
              <a:t>جدید را می‌سازد.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08"/>
    </mc:Choice>
    <mc:Fallback>
      <p:transition spd="slow" advTm="91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110" y="21500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تولید گامت نر و ماده در گیاهان 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9"/>
          <a:stretch/>
        </p:blipFill>
        <p:spPr>
          <a:xfrm>
            <a:off x="0" y="1151748"/>
            <a:ext cx="8601665" cy="569909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9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39"/>
    </mc:Choice>
    <mc:Fallback>
      <p:transition spd="slow" advTm="27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221</Words>
  <Application>Microsoft Office PowerPoint</Application>
  <PresentationFormat>Widescreen</PresentationFormat>
  <Paragraphs>32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 Nazanin</vt:lpstr>
      <vt:lpstr>Calibri</vt:lpstr>
      <vt:lpstr>Calibri Light</vt:lpstr>
      <vt:lpstr>Office Theme</vt:lpstr>
      <vt:lpstr>PowerPoint Presentation</vt:lpstr>
      <vt:lpstr>ارتباط بین آلل های یک ژن</vt:lpstr>
      <vt:lpstr>غالبیت کامل (dominance): </vt:lpstr>
      <vt:lpstr>غالبیت ناقص (incomplete dominance):</vt:lpstr>
      <vt:lpstr>هم غالبیت (codominance):</vt:lpstr>
      <vt:lpstr>گامت ها و سلول های جنسی </vt:lpstr>
      <vt:lpstr>تولید گامت نر و ماده در گیاهان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</cp:lastModifiedBy>
  <cp:revision>186</cp:revision>
  <dcterms:created xsi:type="dcterms:W3CDTF">2020-03-15T13:05:51Z</dcterms:created>
  <dcterms:modified xsi:type="dcterms:W3CDTF">2020-04-08T07:45:04Z</dcterms:modified>
</cp:coreProperties>
</file>