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5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8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AD2E-1F12-4BE1-9CD3-3D407B778A83}" type="datetimeFigureOut">
              <a:rPr lang="fa-IR" smtClean="0"/>
              <a:t>28/06/1441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31901AB-4E91-4314-BCE5-2E88F8413B6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5706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AD2E-1F12-4BE1-9CD3-3D407B778A83}" type="datetimeFigureOut">
              <a:rPr lang="fa-IR" smtClean="0"/>
              <a:t>28/06/1441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31901AB-4E91-4314-BCE5-2E88F8413B6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53552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AD2E-1F12-4BE1-9CD3-3D407B778A83}" type="datetimeFigureOut">
              <a:rPr lang="fa-IR" smtClean="0"/>
              <a:t>28/06/1441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31901AB-4E91-4314-BCE5-2E88F8413B6D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4278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AD2E-1F12-4BE1-9CD3-3D407B778A83}" type="datetimeFigureOut">
              <a:rPr lang="fa-IR" smtClean="0"/>
              <a:t>28/06/1441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1901AB-4E91-4314-BCE5-2E88F8413B6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2574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AD2E-1F12-4BE1-9CD3-3D407B778A83}" type="datetimeFigureOut">
              <a:rPr lang="fa-IR" smtClean="0"/>
              <a:t>28/06/1441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1901AB-4E91-4314-BCE5-2E88F8413B6D}" type="slidenum">
              <a:rPr lang="fa-IR" smtClean="0"/>
              <a:t>‹#›</a:t>
            </a:fld>
            <a:endParaRPr lang="fa-I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5944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AD2E-1F12-4BE1-9CD3-3D407B778A83}" type="datetimeFigureOut">
              <a:rPr lang="fa-IR" smtClean="0"/>
              <a:t>28/06/1441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1901AB-4E91-4314-BCE5-2E88F8413B6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19384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AD2E-1F12-4BE1-9CD3-3D407B778A83}" type="datetimeFigureOut">
              <a:rPr lang="fa-IR" smtClean="0"/>
              <a:t>28/06/1441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01AB-4E91-4314-BCE5-2E88F8413B6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17446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AD2E-1F12-4BE1-9CD3-3D407B778A83}" type="datetimeFigureOut">
              <a:rPr lang="fa-IR" smtClean="0"/>
              <a:t>28/06/1441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01AB-4E91-4314-BCE5-2E88F8413B6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7056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AD2E-1F12-4BE1-9CD3-3D407B778A83}" type="datetimeFigureOut">
              <a:rPr lang="fa-IR" smtClean="0"/>
              <a:t>28/06/1441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01AB-4E91-4314-BCE5-2E88F8413B6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3694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AD2E-1F12-4BE1-9CD3-3D407B778A83}" type="datetimeFigureOut">
              <a:rPr lang="fa-IR" smtClean="0"/>
              <a:t>28/06/1441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31901AB-4E91-4314-BCE5-2E88F8413B6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83744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AD2E-1F12-4BE1-9CD3-3D407B778A83}" type="datetimeFigureOut">
              <a:rPr lang="fa-IR" smtClean="0"/>
              <a:t>28/06/1441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31901AB-4E91-4314-BCE5-2E88F8413B6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51307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AD2E-1F12-4BE1-9CD3-3D407B778A83}" type="datetimeFigureOut">
              <a:rPr lang="fa-IR" smtClean="0"/>
              <a:t>28/06/1441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31901AB-4E91-4314-BCE5-2E88F8413B6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6323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AD2E-1F12-4BE1-9CD3-3D407B778A83}" type="datetimeFigureOut">
              <a:rPr lang="fa-IR" smtClean="0"/>
              <a:t>28/06/1441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01AB-4E91-4314-BCE5-2E88F8413B6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15674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AD2E-1F12-4BE1-9CD3-3D407B778A83}" type="datetimeFigureOut">
              <a:rPr lang="fa-IR" smtClean="0"/>
              <a:t>28/06/1441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01AB-4E91-4314-BCE5-2E88F8413B6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47869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AD2E-1F12-4BE1-9CD3-3D407B778A83}" type="datetimeFigureOut">
              <a:rPr lang="fa-IR" smtClean="0"/>
              <a:t>28/06/1441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01AB-4E91-4314-BCE5-2E88F8413B6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09674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AD2E-1F12-4BE1-9CD3-3D407B778A83}" type="datetimeFigureOut">
              <a:rPr lang="fa-IR" smtClean="0"/>
              <a:t>28/06/1441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1901AB-4E91-4314-BCE5-2E88F8413B6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6020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DAD2E-1F12-4BE1-9CD3-3D407B778A83}" type="datetimeFigureOut">
              <a:rPr lang="fa-IR" smtClean="0"/>
              <a:t>28/06/1441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31901AB-4E91-4314-BCE5-2E88F8413B6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4977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کاشت و پرورش گیاهان دارویی 2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89326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229729" cy="1280890"/>
          </a:xfrm>
        </p:spPr>
        <p:txBody>
          <a:bodyPr>
            <a:normAutofit/>
          </a:bodyPr>
          <a:lstStyle/>
          <a:p>
            <a:pPr algn="just"/>
            <a:r>
              <a:rPr lang="fa-IR" sz="3200" b="1" dirty="0">
                <a:cs typeface="B Nazanin" panose="00000400000000000000" pitchFamily="2" charset="-78"/>
              </a:rPr>
              <a:t>اندام های قابل استفاده در گیاهان دارویی</a:t>
            </a:r>
            <a:endParaRPr lang="fa-IR" sz="32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861" y="2133600"/>
            <a:ext cx="9589751" cy="3777622"/>
          </a:xfrm>
        </p:spPr>
        <p:txBody>
          <a:bodyPr>
            <a:normAutofit/>
          </a:bodyPr>
          <a:lstStyle/>
          <a:p>
            <a:r>
              <a:rPr lang="fa-IR" sz="2400" dirty="0">
                <a:cs typeface="B Nazanin" panose="00000400000000000000" pitchFamily="2" charset="-78"/>
              </a:rPr>
              <a:t>گیاهان دارویی را با توجه به بخش های قابل استفاده طبقه بندی </a:t>
            </a:r>
            <a:r>
              <a:rPr lang="fa-IR" sz="2400" dirty="0" smtClean="0">
                <a:cs typeface="B Nazanin" panose="00000400000000000000" pitchFamily="2" charset="-78"/>
              </a:rPr>
              <a:t>می کنند و </a:t>
            </a:r>
            <a:r>
              <a:rPr lang="fa-IR" sz="2400" dirty="0">
                <a:cs typeface="B Nazanin" panose="00000400000000000000" pitchFamily="2" charset="-78"/>
              </a:rPr>
              <a:t>بر اساس </a:t>
            </a:r>
            <a:r>
              <a:rPr lang="fa-IR" sz="2400" dirty="0" smtClean="0">
                <a:cs typeface="B Nazanin" panose="00000400000000000000" pitchFamily="2" charset="-78"/>
              </a:rPr>
              <a:t>اندام یا </a:t>
            </a:r>
            <a:r>
              <a:rPr lang="fa-IR" sz="2400" dirty="0">
                <a:cs typeface="B Nazanin" panose="00000400000000000000" pitchFamily="2" charset="-78"/>
              </a:rPr>
              <a:t>اندام های قابل مصرف، گیاهان دارویی را به شرح زیر تقسیم بندی </a:t>
            </a:r>
            <a:r>
              <a:rPr lang="fa-IR" sz="2400" dirty="0" smtClean="0">
                <a:cs typeface="B Nazanin" panose="00000400000000000000" pitchFamily="2" charset="-78"/>
              </a:rPr>
              <a:t>می کنند</a:t>
            </a:r>
            <a:r>
              <a:rPr lang="fa-IR" sz="2400" dirty="0">
                <a:cs typeface="B Nazanin" panose="00000400000000000000" pitchFamily="2" charset="-78"/>
              </a:rPr>
              <a:t>.</a:t>
            </a:r>
            <a:endParaRPr lang="fa-IR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990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8649" y="412376"/>
            <a:ext cx="9837177" cy="3777622"/>
          </a:xfrm>
        </p:spPr>
        <p:txBody>
          <a:bodyPr>
            <a:normAutofit/>
          </a:bodyPr>
          <a:lstStyle/>
          <a:p>
            <a:pPr algn="just"/>
            <a:r>
              <a:rPr lang="fa-IR" sz="2000" dirty="0" smtClean="0"/>
              <a:t>1- </a:t>
            </a:r>
            <a:r>
              <a:rPr lang="fa-IR" sz="2000" dirty="0"/>
              <a:t>گیاهان دارویی دانه ای مانند: سماق، انیسون، سیاه دانه،کرچک، اسفرزه، خارمریم </a:t>
            </a:r>
            <a:r>
              <a:rPr lang="fa-IR" sz="2000" dirty="0" smtClean="0"/>
              <a:t>(ماریتیغال)،زیره </a:t>
            </a:r>
            <a:r>
              <a:rPr lang="fa-IR" sz="2000" dirty="0"/>
              <a:t>و...</a:t>
            </a:r>
            <a:endParaRPr lang="fa-IR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979" y="2186375"/>
            <a:ext cx="10269532" cy="265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83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3045" y="347831"/>
            <a:ext cx="9665054" cy="3777622"/>
          </a:xfrm>
        </p:spPr>
        <p:txBody>
          <a:bodyPr>
            <a:norm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2- </a:t>
            </a:r>
            <a:r>
              <a:rPr lang="fa-IR" sz="2400" dirty="0">
                <a:cs typeface="B Nazanin" panose="00000400000000000000" pitchFamily="2" charset="-78"/>
              </a:rPr>
              <a:t>گیاهان دارویی برگی مانند: گردو، گزنه، مورد، انواع آویشن و</a:t>
            </a:r>
            <a:r>
              <a:rPr lang="fa-IR" sz="2400" dirty="0" smtClean="0">
                <a:cs typeface="B Nazanin" panose="00000400000000000000" pitchFamily="2" charset="-78"/>
              </a:rPr>
              <a:t>...</a:t>
            </a:r>
          </a:p>
          <a:p>
            <a:r>
              <a:rPr lang="fa-IR" sz="2400" dirty="0" smtClean="0">
                <a:cs typeface="B Nazanin" panose="00000400000000000000" pitchFamily="2" charset="-78"/>
              </a:rPr>
              <a:t>3- </a:t>
            </a:r>
            <a:r>
              <a:rPr lang="fa-IR" sz="2400" dirty="0">
                <a:cs typeface="B Nazanin" panose="00000400000000000000" pitchFamily="2" charset="-78"/>
              </a:rPr>
              <a:t>اندام ساقه ای قابل استفاده در گیاهان دارویی مانند: بید، رزماری، دارچین و</a:t>
            </a:r>
            <a:r>
              <a:rPr lang="fa-IR" sz="2400" dirty="0" smtClean="0">
                <a:cs typeface="B Nazanin" panose="00000400000000000000" pitchFamily="2" charset="-78"/>
              </a:rPr>
              <a:t>...</a:t>
            </a:r>
          </a:p>
          <a:p>
            <a:r>
              <a:rPr lang="fa-IR" sz="2400" dirty="0" smtClean="0">
                <a:cs typeface="B Nazanin" panose="00000400000000000000" pitchFamily="2" charset="-78"/>
              </a:rPr>
              <a:t>4- </a:t>
            </a:r>
            <a:r>
              <a:rPr lang="fa-IR" sz="2400" dirty="0">
                <a:cs typeface="B Nazanin" panose="00000400000000000000" pitchFamily="2" charset="-78"/>
              </a:rPr>
              <a:t>اندام زیرزمینی قابل استفاده در گیاهان دارویی مانند: شیرین بیان، گزنه، سنبل </a:t>
            </a:r>
            <a:r>
              <a:rPr lang="fa-IR" sz="2400" dirty="0" smtClean="0">
                <a:cs typeface="B Nazanin" panose="00000400000000000000" pitchFamily="2" charset="-78"/>
              </a:rPr>
              <a:t>الطیب، زردچوبه </a:t>
            </a:r>
            <a:r>
              <a:rPr lang="fa-IR" sz="2400" dirty="0">
                <a:cs typeface="B Nazanin" panose="00000400000000000000" pitchFamily="2" charset="-78"/>
              </a:rPr>
              <a:t>و...</a:t>
            </a:r>
          </a:p>
          <a:p>
            <a:r>
              <a:rPr lang="fa-IR" sz="2400" dirty="0" smtClean="0">
                <a:cs typeface="B Nazanin" panose="00000400000000000000" pitchFamily="2" charset="-78"/>
              </a:rPr>
              <a:t>5- </a:t>
            </a:r>
            <a:r>
              <a:rPr lang="fa-IR" sz="2400" dirty="0">
                <a:cs typeface="B Nazanin" panose="00000400000000000000" pitchFamily="2" charset="-78"/>
              </a:rPr>
              <a:t>گل های گیاهان دارویی مانند: بابونه، گاوزبان، همیشه بهار، ختمی، پنیرک و...</a:t>
            </a:r>
            <a:endParaRPr lang="fa-IR" sz="2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884" y="3193548"/>
            <a:ext cx="10486083" cy="216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59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6828" y="347830"/>
            <a:ext cx="10396574" cy="3777622"/>
          </a:xfrm>
        </p:spPr>
        <p:txBody>
          <a:bodyPr>
            <a:norm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6- </a:t>
            </a:r>
            <a:r>
              <a:rPr lang="fa-IR" sz="2400" dirty="0">
                <a:cs typeface="B Nazanin" panose="00000400000000000000" pitchFamily="2" charset="-78"/>
              </a:rPr>
              <a:t>میوه های قابل استفاده در گیاهان دارویی مانند: </a:t>
            </a:r>
            <a:r>
              <a:rPr lang="fa-IR" sz="2400" dirty="0" smtClean="0">
                <a:cs typeface="B Nazanin" panose="00000400000000000000" pitchFamily="2" charset="-78"/>
              </a:rPr>
              <a:t>گل ساعتی</a:t>
            </a:r>
            <a:r>
              <a:rPr lang="fa-IR" sz="2400" dirty="0">
                <a:cs typeface="B Nazanin" panose="00000400000000000000" pitchFamily="2" charset="-78"/>
              </a:rPr>
              <a:t>، زیتون تلخ، زرشک، عناب و...</a:t>
            </a:r>
          </a:p>
          <a:p>
            <a:r>
              <a:rPr lang="fa-IR" sz="2400" dirty="0">
                <a:cs typeface="B Nazanin" panose="00000400000000000000" pitchFamily="2" charset="-78"/>
              </a:rPr>
              <a:t>7 </a:t>
            </a:r>
            <a:r>
              <a:rPr lang="fa-IR" sz="2400" dirty="0" smtClean="0">
                <a:cs typeface="B Nazanin" panose="00000400000000000000" pitchFamily="2" charset="-78"/>
              </a:rPr>
              <a:t>- صمغ </a:t>
            </a:r>
            <a:r>
              <a:rPr lang="fa-IR" sz="2400" dirty="0">
                <a:cs typeface="B Nazanin" panose="00000400000000000000" pitchFamily="2" charset="-78"/>
              </a:rPr>
              <a:t>ترشح شده در گیاهان دارویی: باریجه، آنغوزه، </a:t>
            </a:r>
            <a:r>
              <a:rPr lang="fa-IR" sz="2400" dirty="0" smtClean="0">
                <a:cs typeface="B Nazanin" panose="00000400000000000000" pitchFamily="2" charset="-78"/>
              </a:rPr>
              <a:t>سقز، شیرخشت</a:t>
            </a:r>
            <a:r>
              <a:rPr lang="fa-IR" sz="2400" dirty="0">
                <a:cs typeface="B Nazanin" panose="00000400000000000000" pitchFamily="2" charset="-78"/>
              </a:rPr>
              <a:t>، ترنجبین، کتیرا </a:t>
            </a:r>
            <a:endParaRPr lang="fa-IR" sz="2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828" y="2530715"/>
            <a:ext cx="3540292" cy="2066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745" y="2117473"/>
            <a:ext cx="3014701" cy="31082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7313" y="2651611"/>
            <a:ext cx="3276988" cy="194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88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1224" y="624110"/>
            <a:ext cx="10079915" cy="1280890"/>
          </a:xfrm>
        </p:spPr>
        <p:txBody>
          <a:bodyPr>
            <a:normAutofit/>
          </a:bodyPr>
          <a:lstStyle/>
          <a:p>
            <a:pPr algn="just"/>
            <a:r>
              <a:rPr lang="fa-IR" sz="2800" dirty="0">
                <a:cs typeface="B Nazanin" panose="00000400000000000000" pitchFamily="2" charset="-78"/>
              </a:rPr>
              <a:t>گیاهان دارویی بر اساس چرخه زندگی به سه دسته </a:t>
            </a:r>
            <a:r>
              <a:rPr lang="fa-IR" sz="2800" dirty="0" smtClean="0">
                <a:cs typeface="B Nazanin" panose="00000400000000000000" pitchFamily="2" charset="-78"/>
              </a:rPr>
              <a:t>تقسیم می </a:t>
            </a:r>
            <a:r>
              <a:rPr lang="fa-IR" sz="2800" dirty="0">
                <a:cs typeface="B Nazanin" panose="00000400000000000000" pitchFamily="2" charset="-78"/>
              </a:rPr>
              <a:t>شوند.</a:t>
            </a:r>
            <a:endParaRPr lang="fa-IR" sz="28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1379" y="1627991"/>
            <a:ext cx="9665054" cy="3777622"/>
          </a:xfrm>
        </p:spPr>
        <p:txBody>
          <a:bodyPr>
            <a:norm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1- </a:t>
            </a:r>
            <a:r>
              <a:rPr lang="fa-IR" sz="2400" dirty="0">
                <a:cs typeface="B Nazanin" panose="00000400000000000000" pitchFamily="2" charset="-78"/>
              </a:rPr>
              <a:t>گیاهان دارویی یکساله: این گیاهان دوره رویشی و </a:t>
            </a:r>
            <a:r>
              <a:rPr lang="fa-IR" sz="2400" dirty="0" smtClean="0">
                <a:cs typeface="B Nazanin" panose="00000400000000000000" pitchFamily="2" charset="-78"/>
              </a:rPr>
              <a:t>زایشی خود </a:t>
            </a:r>
            <a:r>
              <a:rPr lang="fa-IR" sz="2400" dirty="0">
                <a:cs typeface="B Nazanin" panose="00000400000000000000" pitchFamily="2" charset="-78"/>
              </a:rPr>
              <a:t>را در یک فصل زراعی تکمیل می نمایند مانند: </a:t>
            </a:r>
            <a:r>
              <a:rPr lang="fa-IR" sz="2400" dirty="0" smtClean="0">
                <a:cs typeface="B Nazanin" panose="00000400000000000000" pitchFamily="2" charset="-78"/>
              </a:rPr>
              <a:t>زنیان، مرزه</a:t>
            </a:r>
            <a:r>
              <a:rPr lang="fa-IR" sz="2400" dirty="0">
                <a:cs typeface="B Nazanin" panose="00000400000000000000" pitchFamily="2" charset="-78"/>
              </a:rPr>
              <a:t>، بابونه، اسفرزه و</a:t>
            </a:r>
            <a:r>
              <a:rPr lang="fa-IR" sz="2400" dirty="0" smtClean="0">
                <a:cs typeface="B Nazanin" panose="00000400000000000000" pitchFamily="2" charset="-78"/>
              </a:rPr>
              <a:t>...</a:t>
            </a:r>
            <a:endParaRPr lang="fa-IR" sz="2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249" y="2908881"/>
            <a:ext cx="2248507" cy="33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70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0726" y="627530"/>
            <a:ext cx="9211927" cy="3777622"/>
          </a:xfrm>
        </p:spPr>
        <p:txBody>
          <a:bodyPr>
            <a:normAutofit/>
          </a:bodyPr>
          <a:lstStyle/>
          <a:p>
            <a:pPr algn="just"/>
            <a:r>
              <a:rPr lang="fa-IR" sz="2400" dirty="0">
                <a:cs typeface="B Nazanin" panose="00000400000000000000" pitchFamily="2" charset="-78"/>
              </a:rPr>
              <a:t>2 گیاهان دارویی دو ساله: گیاهانی هستند که زندگی </a:t>
            </a:r>
            <a:r>
              <a:rPr lang="fa-IR" sz="2400" dirty="0" smtClean="0">
                <a:cs typeface="B Nazanin" panose="00000400000000000000" pitchFamily="2" charset="-78"/>
              </a:rPr>
              <a:t>خود را </a:t>
            </a:r>
            <a:r>
              <a:rPr lang="fa-IR" sz="2400" dirty="0">
                <a:cs typeface="B Nazanin" panose="00000400000000000000" pitchFamily="2" charset="-78"/>
              </a:rPr>
              <a:t>در دو فصل زراعی طی </a:t>
            </a:r>
            <a:r>
              <a:rPr lang="fa-IR" sz="2400" dirty="0" smtClean="0">
                <a:cs typeface="B Nazanin" panose="00000400000000000000" pitchFamily="2" charset="-78"/>
              </a:rPr>
              <a:t>می کنند. این </a:t>
            </a:r>
            <a:r>
              <a:rPr lang="fa-IR" sz="2400" dirty="0">
                <a:cs typeface="B Nazanin" panose="00000400000000000000" pitchFamily="2" charset="-78"/>
              </a:rPr>
              <a:t>گیاهان در سال </a:t>
            </a:r>
            <a:r>
              <a:rPr lang="fa-IR" sz="2400" dirty="0" smtClean="0">
                <a:cs typeface="B Nazanin" panose="00000400000000000000" pitchFamily="2" charset="-78"/>
              </a:rPr>
              <a:t>اول رشد </a:t>
            </a:r>
            <a:r>
              <a:rPr lang="fa-IR" sz="2400" dirty="0">
                <a:cs typeface="B Nazanin" panose="00000400000000000000" pitchFamily="2" charset="-78"/>
              </a:rPr>
              <a:t>رویشی انجام داده و بعد از گذراندن یک دوره سرما </a:t>
            </a:r>
            <a:r>
              <a:rPr lang="fa-IR" sz="2400" dirty="0" smtClean="0">
                <a:cs typeface="B Nazanin" panose="00000400000000000000" pitchFamily="2" charset="-78"/>
              </a:rPr>
              <a:t>در فصل </a:t>
            </a:r>
            <a:r>
              <a:rPr lang="fa-IR" sz="2400" dirty="0">
                <a:cs typeface="B Nazanin" panose="00000400000000000000" pitchFamily="2" charset="-78"/>
              </a:rPr>
              <a:t>دوم زراعی همراه با طویل شدن ساقه گل دهنده، گل </a:t>
            </a:r>
            <a:r>
              <a:rPr lang="fa-IR" sz="2400" dirty="0" smtClean="0">
                <a:cs typeface="B Nazanin" panose="00000400000000000000" pitchFamily="2" charset="-78"/>
              </a:rPr>
              <a:t>و بذر </a:t>
            </a:r>
            <a:r>
              <a:rPr lang="fa-IR" sz="2400" dirty="0">
                <a:cs typeface="B Nazanin" panose="00000400000000000000" pitchFamily="2" charset="-78"/>
              </a:rPr>
              <a:t>می دهند. مانند: باباآدم، گل مغربی، گشنیز و...</a:t>
            </a:r>
          </a:p>
          <a:p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737" y="2811070"/>
            <a:ext cx="2394768" cy="297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52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407" y="702833"/>
            <a:ext cx="9718842" cy="3777622"/>
          </a:xfrm>
        </p:spPr>
        <p:txBody>
          <a:bodyPr/>
          <a:lstStyle/>
          <a:p>
            <a:pPr algn="just"/>
            <a:r>
              <a:rPr lang="fa-IR" sz="2400" dirty="0" smtClean="0">
                <a:cs typeface="B Nazanin" panose="00000400000000000000" pitchFamily="2" charset="-78"/>
              </a:rPr>
              <a:t>3- </a:t>
            </a:r>
            <a:r>
              <a:rPr lang="fa-IR" sz="2400" dirty="0">
                <a:cs typeface="B Nazanin" panose="00000400000000000000" pitchFamily="2" charset="-78"/>
              </a:rPr>
              <a:t>گیاهان دارویی چند ساله: گیاهانی هستند که اغلب بوته ای </a:t>
            </a:r>
            <a:r>
              <a:rPr lang="fa-IR" sz="2400" dirty="0" smtClean="0">
                <a:cs typeface="B Nazanin" panose="00000400000000000000" pitchFamily="2" charset="-78"/>
              </a:rPr>
              <a:t>و درختچه </a:t>
            </a:r>
            <a:r>
              <a:rPr lang="fa-IR" sz="2400" dirty="0">
                <a:cs typeface="B Nazanin" panose="00000400000000000000" pitchFamily="2" charset="-78"/>
              </a:rPr>
              <a:t>ای هستند وزندگی خود را در چند فصل زراعی </a:t>
            </a:r>
            <a:r>
              <a:rPr lang="fa-IR" sz="2400" dirty="0" smtClean="0">
                <a:cs typeface="B Nazanin" panose="00000400000000000000" pitchFamily="2" charset="-78"/>
              </a:rPr>
              <a:t>سپری میک</a:t>
            </a:r>
            <a:r>
              <a:rPr lang="fa-IR" sz="2400" dirty="0">
                <a:cs typeface="B Nazanin" panose="00000400000000000000" pitchFamily="2" charset="-78"/>
              </a:rPr>
              <a:t> نند. معمولاً بیشتر این گیاهان در تمام فصل زنده و </a:t>
            </a:r>
            <a:r>
              <a:rPr lang="fa-IR" sz="2400" dirty="0" smtClean="0">
                <a:cs typeface="B Nazanin" panose="00000400000000000000" pitchFamily="2" charset="-78"/>
              </a:rPr>
              <a:t>پوشیده از </a:t>
            </a:r>
            <a:r>
              <a:rPr lang="fa-IR" sz="2400" dirty="0">
                <a:cs typeface="B Nazanin" panose="00000400000000000000" pitchFamily="2" charset="-78"/>
              </a:rPr>
              <a:t>برگ هستند اما برخی از آنها با فرارسیدن فصل زمستان به </a:t>
            </a:r>
            <a:r>
              <a:rPr lang="fa-IR" sz="2400" dirty="0" smtClean="0">
                <a:cs typeface="B Nazanin" panose="00000400000000000000" pitchFamily="2" charset="-78"/>
              </a:rPr>
              <a:t>خواب زمستانی </a:t>
            </a:r>
            <a:r>
              <a:rPr lang="fa-IR" sz="2400" dirty="0">
                <a:cs typeface="B Nazanin" panose="00000400000000000000" pitchFamily="2" charset="-78"/>
              </a:rPr>
              <a:t>می روند. مانند باد رنجبویه، نعناع، مریم گلی، به لیمو، </a:t>
            </a:r>
            <a:r>
              <a:rPr lang="fa-IR" sz="2400" dirty="0" smtClean="0">
                <a:cs typeface="B Nazanin" panose="00000400000000000000" pitchFamily="2" charset="-78"/>
              </a:rPr>
              <a:t>عناب، زعفران</a:t>
            </a:r>
            <a:r>
              <a:rPr lang="fa-IR" sz="2400" dirty="0">
                <a:cs typeface="B Nazanin" panose="00000400000000000000" pitchFamily="2" charset="-78"/>
              </a:rPr>
              <a:t>، زیتون، زرشک.</a:t>
            </a:r>
          </a:p>
          <a:p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941" y="2857453"/>
            <a:ext cx="3313066" cy="324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70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8078" y="193804"/>
            <a:ext cx="8911687" cy="1280890"/>
          </a:xfrm>
        </p:spPr>
        <p:txBody>
          <a:bodyPr/>
          <a:lstStyle/>
          <a:p>
            <a:pPr algn="just"/>
            <a:r>
              <a:rPr lang="fa-IR" dirty="0">
                <a:cs typeface="B Nazanin" panose="00000400000000000000" pitchFamily="2" charset="-78"/>
              </a:rPr>
              <a:t>ضرورت کشت گیاهان دارویی</a:t>
            </a:r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1073" y="1090108"/>
            <a:ext cx="10020057" cy="5299933"/>
          </a:xfrm>
        </p:spPr>
        <p:txBody>
          <a:bodyPr>
            <a:normAutofit/>
          </a:bodyPr>
          <a:lstStyle/>
          <a:p>
            <a:pPr algn="just"/>
            <a:r>
              <a:rPr lang="fa-IR" sz="2400" dirty="0" smtClean="0">
                <a:cs typeface="B Nazanin" panose="00000400000000000000" pitchFamily="2" charset="-78"/>
              </a:rPr>
              <a:t>1- </a:t>
            </a:r>
            <a:r>
              <a:rPr lang="fa-IR" sz="2400" dirty="0">
                <a:cs typeface="B Nazanin" panose="00000400000000000000" pitchFamily="2" charset="-78"/>
              </a:rPr>
              <a:t>کاهش خطر انقراض تعدادی از گیاهان دارویی که برداشت آنها توسط انسان از طبیعت </a:t>
            </a:r>
            <a:r>
              <a:rPr lang="fa-IR" sz="2400" dirty="0" smtClean="0">
                <a:cs typeface="B Nazanin" panose="00000400000000000000" pitchFamily="2" charset="-78"/>
              </a:rPr>
              <a:t>زیاد است</a:t>
            </a:r>
            <a:r>
              <a:rPr lang="fa-IR" sz="2400" dirty="0">
                <a:cs typeface="B Nazanin" panose="00000400000000000000" pitchFamily="2" charset="-78"/>
              </a:rPr>
              <a:t>.</a:t>
            </a:r>
          </a:p>
          <a:p>
            <a:pPr algn="just"/>
            <a:r>
              <a:rPr lang="fa-IR" sz="2400" dirty="0" smtClean="0">
                <a:cs typeface="B Nazanin" panose="00000400000000000000" pitchFamily="2" charset="-78"/>
              </a:rPr>
              <a:t>2- </a:t>
            </a:r>
            <a:r>
              <a:rPr lang="fa-IR" sz="2400" dirty="0">
                <a:cs typeface="B Nazanin" panose="00000400000000000000" pitchFamily="2" charset="-78"/>
              </a:rPr>
              <a:t>تولید مقدار زیادی از گیاهان دارویی را در یک مساحت محدود امكان پذیر </a:t>
            </a:r>
            <a:r>
              <a:rPr lang="fa-IR" sz="2400" dirty="0" smtClean="0">
                <a:cs typeface="B Nazanin" panose="00000400000000000000" pitchFamily="2" charset="-78"/>
              </a:rPr>
              <a:t>می کند</a:t>
            </a:r>
            <a:r>
              <a:rPr lang="fa-IR" sz="2400" dirty="0">
                <a:cs typeface="B Nazanin" panose="00000400000000000000" pitchFamily="2" charset="-78"/>
              </a:rPr>
              <a:t>.</a:t>
            </a:r>
          </a:p>
          <a:p>
            <a:pPr algn="just"/>
            <a:r>
              <a:rPr lang="fa-IR" sz="2400" dirty="0" smtClean="0">
                <a:cs typeface="B Nazanin" panose="00000400000000000000" pitchFamily="2" charset="-78"/>
              </a:rPr>
              <a:t>3- </a:t>
            </a:r>
            <a:r>
              <a:rPr lang="fa-IR" sz="2400" dirty="0">
                <a:cs typeface="B Nazanin" panose="00000400000000000000" pitchFamily="2" charset="-78"/>
              </a:rPr>
              <a:t>كمیت وكیفیت مواد مؤثره با كشت نژادها و بذر های اصلاح شده افزایش پیدا </a:t>
            </a:r>
            <a:r>
              <a:rPr lang="fa-IR" sz="2400" dirty="0" smtClean="0">
                <a:cs typeface="B Nazanin" panose="00000400000000000000" pitchFamily="2" charset="-78"/>
              </a:rPr>
              <a:t>می کند</a:t>
            </a:r>
            <a:r>
              <a:rPr lang="fa-IR" sz="2400" dirty="0">
                <a:cs typeface="B Nazanin" panose="00000400000000000000" pitchFamily="2" charset="-78"/>
              </a:rPr>
              <a:t>.</a:t>
            </a:r>
          </a:p>
          <a:p>
            <a:pPr algn="just"/>
            <a:r>
              <a:rPr lang="fa-IR" sz="2400" dirty="0" smtClean="0">
                <a:cs typeface="B Nazanin" panose="00000400000000000000" pitchFamily="2" charset="-78"/>
              </a:rPr>
              <a:t>4- </a:t>
            </a:r>
            <a:r>
              <a:rPr lang="fa-IR" sz="2400" dirty="0">
                <a:cs typeface="B Nazanin" panose="00000400000000000000" pitchFamily="2" charset="-78"/>
              </a:rPr>
              <a:t>اشتغال زایی و صادرات غیر نفتی را به همراه خواهد داشت.</a:t>
            </a:r>
          </a:p>
          <a:p>
            <a:pPr algn="just"/>
            <a:r>
              <a:rPr lang="fa-IR" sz="2400" dirty="0" smtClean="0">
                <a:cs typeface="B Nazanin" panose="00000400000000000000" pitchFamily="2" charset="-78"/>
              </a:rPr>
              <a:t>5- </a:t>
            </a:r>
            <a:r>
              <a:rPr lang="fa-IR" sz="2400" dirty="0">
                <a:cs typeface="B Nazanin" panose="00000400000000000000" pitchFamily="2" charset="-78"/>
              </a:rPr>
              <a:t>حفظ استانداردهای کیفیت محصول به آسانی امکان پذیر است.</a:t>
            </a:r>
          </a:p>
          <a:p>
            <a:pPr algn="just"/>
            <a:r>
              <a:rPr lang="fa-IR" sz="2400" dirty="0" smtClean="0">
                <a:cs typeface="B Nazanin" panose="00000400000000000000" pitchFamily="2" charset="-78"/>
              </a:rPr>
              <a:t>6-  </a:t>
            </a:r>
            <a:r>
              <a:rPr lang="fa-IR" sz="2400" dirty="0">
                <a:cs typeface="B Nazanin" panose="00000400000000000000" pitchFamily="2" charset="-78"/>
              </a:rPr>
              <a:t>فرایندهای پس از برداشت قابل کنترل هستند.</a:t>
            </a:r>
          </a:p>
          <a:p>
            <a:pPr algn="just"/>
            <a:r>
              <a:rPr lang="fa-IR" sz="2400" dirty="0" smtClean="0">
                <a:cs typeface="B Nazanin" panose="00000400000000000000" pitchFamily="2" charset="-78"/>
              </a:rPr>
              <a:t>7- </a:t>
            </a:r>
            <a:r>
              <a:rPr lang="fa-IR" sz="2400" dirty="0">
                <a:cs typeface="B Nazanin" panose="00000400000000000000" pitchFamily="2" charset="-78"/>
              </a:rPr>
              <a:t>امکان کشت ارگانیک وجود دارد.</a:t>
            </a:r>
            <a:endParaRPr lang="fa-IR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7385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165183" cy="1280890"/>
          </a:xfrm>
        </p:spPr>
        <p:txBody>
          <a:bodyPr/>
          <a:lstStyle/>
          <a:p>
            <a:pPr algn="just"/>
            <a:r>
              <a:rPr lang="fa-IR" sz="3200" dirty="0">
                <a:cs typeface="B Nazanin" panose="00000400000000000000" pitchFamily="2" charset="-78"/>
              </a:rPr>
              <a:t>در کشت گیاهان دارویی باید به چهار سؤال زیر پاسخ داد</a:t>
            </a:r>
            <a:r>
              <a:rPr lang="fa-IR" sz="3200" dirty="0" smtClean="0">
                <a:cs typeface="B Nazanin" panose="00000400000000000000" pitchFamily="2" charset="-78"/>
              </a:rPr>
              <a:t>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56678"/>
            <a:ext cx="8915400" cy="2979868"/>
          </a:xfrm>
        </p:spPr>
        <p:txBody>
          <a:bodyPr>
            <a:normAutofit/>
          </a:bodyPr>
          <a:lstStyle/>
          <a:p>
            <a:pPr algn="just"/>
            <a:r>
              <a:rPr lang="fa-IR" sz="2400" dirty="0" smtClean="0">
                <a:cs typeface="B Nazanin" panose="00000400000000000000" pitchFamily="2" charset="-78"/>
              </a:rPr>
              <a:t>1- </a:t>
            </a:r>
            <a:r>
              <a:rPr lang="fa-IR" sz="2400" dirty="0">
                <a:cs typeface="B Nazanin" panose="00000400000000000000" pitchFamily="2" charset="-78"/>
              </a:rPr>
              <a:t>کدام یک از گیاهان دارویی دارای توجیه اقتصادی بوده که باید کشت گردد.</a:t>
            </a:r>
          </a:p>
          <a:p>
            <a:pPr algn="just"/>
            <a:r>
              <a:rPr lang="fa-IR" sz="2400" dirty="0" smtClean="0">
                <a:cs typeface="B Nazanin" panose="00000400000000000000" pitchFamily="2" charset="-78"/>
              </a:rPr>
              <a:t>2- </a:t>
            </a:r>
            <a:r>
              <a:rPr lang="fa-IR" sz="2400" dirty="0">
                <a:cs typeface="B Nazanin" panose="00000400000000000000" pitchFamily="2" charset="-78"/>
              </a:rPr>
              <a:t>چه منطقه ای مناسب ترین مکان جهت کشت گیاه دارویی می باشد.</a:t>
            </a:r>
          </a:p>
          <a:p>
            <a:pPr algn="just"/>
            <a:r>
              <a:rPr lang="fa-IR" sz="2400" dirty="0" smtClean="0">
                <a:cs typeface="B Nazanin" panose="00000400000000000000" pitchFamily="2" charset="-78"/>
              </a:rPr>
              <a:t>3- </a:t>
            </a:r>
            <a:r>
              <a:rPr lang="fa-IR" sz="2400" dirty="0">
                <a:cs typeface="B Nazanin" panose="00000400000000000000" pitchFamily="2" charset="-78"/>
              </a:rPr>
              <a:t>چه روشی جهت تکثیر، تولید و آماده سازی گیاه دارویی بهک ار گرفته می شود.</a:t>
            </a:r>
          </a:p>
          <a:p>
            <a:pPr algn="just"/>
            <a:r>
              <a:rPr lang="fa-IR" sz="2400" dirty="0" smtClean="0">
                <a:cs typeface="B Nazanin" panose="00000400000000000000" pitchFamily="2" charset="-78"/>
              </a:rPr>
              <a:t>4- چه </a:t>
            </a:r>
            <a:r>
              <a:rPr lang="fa-IR" sz="2400" dirty="0">
                <a:cs typeface="B Nazanin" panose="00000400000000000000" pitchFamily="2" charset="-78"/>
              </a:rPr>
              <a:t>کسی متقاضی خرید و بهره برداری از گیاه دارویی است.</a:t>
            </a:r>
            <a:endParaRPr lang="fa-IR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5219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77565"/>
          </a:xfrm>
        </p:spPr>
        <p:txBody>
          <a:bodyPr>
            <a:normAutofit/>
          </a:bodyPr>
          <a:lstStyle/>
          <a:p>
            <a:pPr algn="just"/>
            <a:r>
              <a:rPr lang="fa-IR" sz="2800" b="1" dirty="0">
                <a:cs typeface="B Nazanin" panose="00000400000000000000" pitchFamily="2" charset="-78"/>
              </a:rPr>
              <a:t>عوامل محیطی مؤثر بر رشد و مواد مؤثره گیاهان دارویی</a:t>
            </a:r>
            <a:endParaRPr lang="fa-IR" sz="28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6980" y="1692537"/>
            <a:ext cx="10596282" cy="3777622"/>
          </a:xfrm>
        </p:spPr>
        <p:txBody>
          <a:bodyPr>
            <a:normAutofit/>
          </a:bodyPr>
          <a:lstStyle/>
          <a:p>
            <a:pPr algn="just"/>
            <a:r>
              <a:rPr lang="fa-IR" sz="2400" dirty="0">
                <a:cs typeface="B Nazanin" panose="00000400000000000000" pitchFamily="2" charset="-78"/>
              </a:rPr>
              <a:t>مهم ترین عوامل محیطی مؤثر </a:t>
            </a:r>
            <a:r>
              <a:rPr lang="fa-IR" sz="2400" dirty="0" smtClean="0">
                <a:cs typeface="B Nazanin" panose="00000400000000000000" pitchFamily="2" charset="-78"/>
              </a:rPr>
              <a:t>بر رشد </a:t>
            </a:r>
            <a:r>
              <a:rPr lang="fa-IR" sz="2400" dirty="0">
                <a:cs typeface="B Nazanin" panose="00000400000000000000" pitchFamily="2" charset="-78"/>
              </a:rPr>
              <a:t>و نمو و تولید گیاهان </a:t>
            </a:r>
            <a:r>
              <a:rPr lang="fa-IR" sz="2400" dirty="0" smtClean="0">
                <a:cs typeface="B Nazanin" panose="00000400000000000000" pitchFamily="2" charset="-78"/>
              </a:rPr>
              <a:t>دارویی عبارتند از: </a:t>
            </a:r>
            <a:r>
              <a:rPr lang="fa-IR" sz="2400" b="1" dirty="0">
                <a:cs typeface="B Nazanin" panose="00000400000000000000" pitchFamily="2" charset="-78"/>
              </a:rPr>
              <a:t>نور، دما، آبیاری، ارتفاع محل رویش از سطح دریا، خاک </a:t>
            </a:r>
            <a:r>
              <a:rPr lang="fa-IR" sz="2400" b="1" dirty="0" smtClean="0">
                <a:cs typeface="B Nazanin" panose="00000400000000000000" pitchFamily="2" charset="-78"/>
              </a:rPr>
              <a:t>و موجودات </a:t>
            </a:r>
            <a:r>
              <a:rPr lang="fa-IR" sz="2400" b="1" dirty="0">
                <a:cs typeface="B Nazanin" panose="00000400000000000000" pitchFamily="2" charset="-78"/>
              </a:rPr>
              <a:t>زنده پیرامون </a:t>
            </a:r>
            <a:r>
              <a:rPr lang="fa-IR" sz="2400" b="1" dirty="0" smtClean="0">
                <a:cs typeface="B Nazanin" panose="00000400000000000000" pitchFamily="2" charset="-78"/>
              </a:rPr>
              <a:t>گیاه</a:t>
            </a:r>
          </a:p>
          <a:p>
            <a:pPr marL="0" indent="0" algn="just">
              <a:buNone/>
            </a:pPr>
            <a:r>
              <a:rPr lang="fa-IR" sz="2400" dirty="0">
                <a:cs typeface="B Nazanin" panose="00000400000000000000" pitchFamily="2" charset="-78"/>
              </a:rPr>
              <a:t>بنابراین کشت گیاهان دارویی و کنترل عوامل مؤثر </a:t>
            </a:r>
            <a:r>
              <a:rPr lang="fa-IR" sz="2400" dirty="0" smtClean="0">
                <a:cs typeface="B Nazanin" panose="00000400000000000000" pitchFamily="2" charset="-78"/>
              </a:rPr>
              <a:t>در تولید </a:t>
            </a:r>
            <a:r>
              <a:rPr lang="fa-IR" sz="2400" dirty="0">
                <a:cs typeface="B Nazanin" panose="00000400000000000000" pitchFamily="2" charset="-78"/>
              </a:rPr>
              <a:t>می تواند بازدهی این گیاهان را افزایش دهد</a:t>
            </a:r>
            <a:r>
              <a:rPr lang="fa-IR" sz="2400" dirty="0" smtClean="0">
                <a:cs typeface="B Nazanin" panose="00000400000000000000" pitchFamily="2" charset="-78"/>
              </a:rPr>
              <a:t>.</a:t>
            </a:r>
          </a:p>
          <a:p>
            <a:pPr marL="0" indent="0" algn="just">
              <a:buNone/>
            </a:pPr>
            <a:endParaRPr lang="fa-IR" sz="2400" dirty="0">
              <a:cs typeface="B Nazanin" panose="00000400000000000000" pitchFamily="2" charset="-78"/>
            </a:endParaRPr>
          </a:p>
          <a:p>
            <a:pPr marL="0" indent="0" algn="just">
              <a:buNone/>
            </a:pPr>
            <a:endParaRPr lang="fa-IR" sz="2400" dirty="0">
              <a:cs typeface="B Nazanin" panose="00000400000000000000" pitchFamily="2" charset="-78"/>
            </a:endParaRPr>
          </a:p>
          <a:p>
            <a:pPr algn="just"/>
            <a:r>
              <a:rPr lang="fa-IR" sz="2400" dirty="0">
                <a:cs typeface="B Nazanin" panose="00000400000000000000" pitchFamily="2" charset="-78"/>
              </a:rPr>
              <a:t>برپایه تحقیقات انجام شده عوامل محیطی محل رویش گیاهان دارویی در سه محور زیر </a:t>
            </a:r>
            <a:r>
              <a:rPr lang="fa-IR" sz="2400" dirty="0" smtClean="0">
                <a:cs typeface="B Nazanin" panose="00000400000000000000" pitchFamily="2" charset="-78"/>
              </a:rPr>
              <a:t>برآنها تأثیر </a:t>
            </a:r>
            <a:r>
              <a:rPr lang="fa-IR" sz="2400" dirty="0">
                <a:cs typeface="B Nazanin" panose="00000400000000000000" pitchFamily="2" charset="-78"/>
              </a:rPr>
              <a:t>می گذارد:</a:t>
            </a:r>
          </a:p>
          <a:p>
            <a:pPr marL="0" indent="0" algn="just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1- </a:t>
            </a:r>
            <a:r>
              <a:rPr lang="fa-IR" sz="2400" dirty="0">
                <a:cs typeface="B Nazanin" panose="00000400000000000000" pitchFamily="2" charset="-78"/>
              </a:rPr>
              <a:t>تأثیر برمقدارکلی ماده </a:t>
            </a:r>
            <a:r>
              <a:rPr lang="fa-IR" sz="2400" dirty="0" smtClean="0">
                <a:cs typeface="B Nazanin" panose="00000400000000000000" pitchFamily="2" charset="-78"/>
              </a:rPr>
              <a:t>مؤثره     2- </a:t>
            </a:r>
            <a:r>
              <a:rPr lang="fa-IR" sz="2400" dirty="0">
                <a:cs typeface="B Nazanin" panose="00000400000000000000" pitchFamily="2" charset="-78"/>
              </a:rPr>
              <a:t>تأثیر بر عناصر تشکیل دهنده مواد مؤثره </a:t>
            </a:r>
            <a:r>
              <a:rPr lang="fa-IR" sz="2400" dirty="0" smtClean="0">
                <a:cs typeface="B Nazanin" panose="00000400000000000000" pitchFamily="2" charset="-78"/>
              </a:rPr>
              <a:t>3-  </a:t>
            </a:r>
            <a:r>
              <a:rPr lang="fa-IR" sz="2400" dirty="0">
                <a:cs typeface="B Nazanin" panose="00000400000000000000" pitchFamily="2" charset="-78"/>
              </a:rPr>
              <a:t>تأثیر بر </a:t>
            </a:r>
            <a:r>
              <a:rPr lang="fa-IR" sz="2400" dirty="0" smtClean="0">
                <a:cs typeface="B Nazanin" panose="00000400000000000000" pitchFamily="2" charset="-78"/>
              </a:rPr>
              <a:t>مقدار تولید </a:t>
            </a:r>
            <a:r>
              <a:rPr lang="fa-IR" sz="2400" dirty="0">
                <a:cs typeface="B Nazanin" panose="00000400000000000000" pitchFamily="2" charset="-78"/>
              </a:rPr>
              <a:t>وزن خشک گیاه</a:t>
            </a:r>
            <a:endParaRPr lang="fa-IR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707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fa-IR" b="1" dirty="0"/>
              <a:t>تعریف گیاهان دارویی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2603" y="1563445"/>
            <a:ext cx="10052330" cy="1341120"/>
          </a:xfrm>
        </p:spPr>
        <p:txBody>
          <a:bodyPr>
            <a:normAutofit/>
          </a:bodyPr>
          <a:lstStyle/>
          <a:p>
            <a:pPr algn="just"/>
            <a:r>
              <a:rPr lang="fa-IR" sz="2000" dirty="0"/>
              <a:t>گیاهانی هستند که بخشی یا تمام اندام های آن شامل گل، میوه، بذر، ساقه، برگ و ریشه </a:t>
            </a:r>
            <a:r>
              <a:rPr lang="fa-IR" sz="2000" dirty="0" smtClean="0"/>
              <a:t>دارای خواص </a:t>
            </a:r>
            <a:r>
              <a:rPr lang="fa-IR" sz="2000" dirty="0"/>
              <a:t>دارویی می باشد. همچنین کاشت، داشت و برداشت این گیاهان به منظور استفاده </a:t>
            </a:r>
            <a:r>
              <a:rPr lang="fa-IR" sz="2000" dirty="0" smtClean="0"/>
              <a:t>از ماده </a:t>
            </a:r>
            <a:r>
              <a:rPr lang="fa-IR" sz="2000" dirty="0"/>
              <a:t>مؤثرۀ آنها انجام می شود.</a:t>
            </a:r>
            <a:endParaRPr lang="fa-IR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860" y="3263802"/>
            <a:ext cx="9072340" cy="241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27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333653"/>
            <a:ext cx="8911687" cy="838930"/>
          </a:xfrm>
        </p:spPr>
        <p:txBody>
          <a:bodyPr>
            <a:normAutofit/>
          </a:bodyPr>
          <a:lstStyle/>
          <a:p>
            <a:pPr algn="just"/>
            <a:r>
              <a:rPr lang="fa-IR" sz="3200" b="1" dirty="0">
                <a:cs typeface="B Nazanin" panose="00000400000000000000" pitchFamily="2" charset="-78"/>
              </a:rPr>
              <a:t>آماده سازی زمین گیاهان دارویی</a:t>
            </a:r>
            <a:endParaRPr lang="fa-IR" sz="32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9708" y="1767840"/>
            <a:ext cx="10284309" cy="3777622"/>
          </a:xfrm>
        </p:spPr>
        <p:txBody>
          <a:bodyPr>
            <a:noAutofit/>
          </a:bodyPr>
          <a:lstStyle/>
          <a:p>
            <a:pPr algn="just"/>
            <a:r>
              <a:rPr lang="fa-IR" sz="2400" dirty="0">
                <a:cs typeface="B Nazanin" panose="00000400000000000000" pitchFamily="2" charset="-78"/>
              </a:rPr>
              <a:t>ویژگیهای خاک و بستر رشد گیاهان از لحاظ </a:t>
            </a:r>
            <a:r>
              <a:rPr lang="fa-IR" sz="2400" b="1" u="sng" dirty="0">
                <a:cs typeface="B Nazanin" panose="00000400000000000000" pitchFamily="2" charset="-78"/>
              </a:rPr>
              <a:t>خواص </a:t>
            </a:r>
            <a:r>
              <a:rPr lang="fa-IR" sz="2400" b="1" u="sng" dirty="0" smtClean="0">
                <a:cs typeface="B Nazanin" panose="00000400000000000000" pitchFamily="2" charset="-78"/>
              </a:rPr>
              <a:t>فیزیکی</a:t>
            </a:r>
            <a:r>
              <a:rPr lang="fa-IR" sz="2400" b="1" u="sng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(بافت</a:t>
            </a:r>
            <a:r>
              <a:rPr lang="fa-IR" sz="2400" dirty="0">
                <a:cs typeface="B Nazanin" panose="00000400000000000000" pitchFamily="2" charset="-78"/>
              </a:rPr>
              <a:t>، ساختمان، نفوذپذیری و</a:t>
            </a:r>
            <a:r>
              <a:rPr lang="fa-IR" sz="2400" dirty="0" smtClean="0">
                <a:cs typeface="B Nazanin" panose="00000400000000000000" pitchFamily="2" charset="-78"/>
              </a:rPr>
              <a:t>...)،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b="1" u="sng" dirty="0" smtClean="0">
                <a:cs typeface="B Nazanin" panose="00000400000000000000" pitchFamily="2" charset="-78"/>
              </a:rPr>
              <a:t>شیمیایی</a:t>
            </a:r>
            <a:r>
              <a:rPr lang="fa-IR" sz="2400" dirty="0" smtClean="0">
                <a:cs typeface="B Nazanin" panose="00000400000000000000" pitchFamily="2" charset="-78"/>
              </a:rPr>
              <a:t> ( </a:t>
            </a:r>
            <a:r>
              <a:rPr lang="en-US" sz="2400" dirty="0">
                <a:cs typeface="B Nazanin" panose="00000400000000000000" pitchFamily="2" charset="-78"/>
              </a:rPr>
              <a:t>EC، PH ، </a:t>
            </a:r>
            <a:r>
              <a:rPr lang="fa-IR" sz="2400" dirty="0">
                <a:cs typeface="B Nazanin" panose="00000400000000000000" pitchFamily="2" charset="-78"/>
              </a:rPr>
              <a:t>واکنش خاک، اماح </a:t>
            </a:r>
            <a:r>
              <a:rPr lang="fa-IR" sz="2400" dirty="0" smtClean="0">
                <a:cs typeface="B Nazanin" panose="00000400000000000000" pitchFamily="2" charset="-78"/>
              </a:rPr>
              <a:t>خاک) </a:t>
            </a:r>
            <a:r>
              <a:rPr lang="fa-IR" sz="2400" dirty="0">
                <a:cs typeface="B Nazanin" panose="00000400000000000000" pitchFamily="2" charset="-78"/>
              </a:rPr>
              <a:t>و </a:t>
            </a:r>
            <a:r>
              <a:rPr lang="fa-IR" sz="2400" b="1" u="sng" dirty="0">
                <a:cs typeface="B Nazanin" panose="00000400000000000000" pitchFamily="2" charset="-78"/>
              </a:rPr>
              <a:t>بیولوژیکی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(میکرو </a:t>
            </a:r>
            <a:r>
              <a:rPr lang="fa-IR" sz="2400" dirty="0">
                <a:cs typeface="B Nazanin" panose="00000400000000000000" pitchFamily="2" charset="-78"/>
              </a:rPr>
              <a:t>ارگانیسم </a:t>
            </a:r>
            <a:r>
              <a:rPr lang="fa-IR" sz="2400" dirty="0" smtClean="0">
                <a:cs typeface="B Nazanin" panose="00000400000000000000" pitchFamily="2" charset="-78"/>
              </a:rPr>
              <a:t>ها) </a:t>
            </a:r>
            <a:r>
              <a:rPr lang="fa-IR" sz="2400" dirty="0">
                <a:cs typeface="B Nazanin" panose="00000400000000000000" pitchFamily="2" charset="-78"/>
              </a:rPr>
              <a:t>از عوامل </a:t>
            </a:r>
            <a:r>
              <a:rPr lang="fa-IR" sz="2400" dirty="0" smtClean="0">
                <a:cs typeface="B Nazanin" panose="00000400000000000000" pitchFamily="2" charset="-78"/>
              </a:rPr>
              <a:t>مهم و </a:t>
            </a:r>
            <a:r>
              <a:rPr lang="fa-IR" sz="2400" dirty="0">
                <a:cs typeface="B Nazanin" panose="00000400000000000000" pitchFamily="2" charset="-78"/>
              </a:rPr>
              <a:t>تأثیرگذار برچگونگی رشد و نمو و مقدار ماده مؤثره گیاهان دارویی هستند.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just"/>
            <a:endParaRPr lang="fa-IR" sz="2400" dirty="0" smtClean="0">
              <a:cs typeface="B Nazanin" panose="00000400000000000000" pitchFamily="2" charset="-78"/>
            </a:endParaRPr>
          </a:p>
          <a:p>
            <a:pPr algn="just"/>
            <a:r>
              <a:rPr lang="fa-IR" sz="2400" dirty="0" smtClean="0">
                <a:cs typeface="B Nazanin" panose="00000400000000000000" pitchFamily="2" charset="-78"/>
              </a:rPr>
              <a:t>برخی </a:t>
            </a:r>
            <a:r>
              <a:rPr lang="fa-IR" sz="2400" dirty="0">
                <a:cs typeface="B Nazanin" panose="00000400000000000000" pitchFamily="2" charset="-78"/>
              </a:rPr>
              <a:t>از </a:t>
            </a:r>
            <a:r>
              <a:rPr lang="fa-IR" sz="2400" dirty="0" smtClean="0">
                <a:cs typeface="B Nazanin" panose="00000400000000000000" pitchFamily="2" charset="-78"/>
              </a:rPr>
              <a:t>گیاهان دارویی </a:t>
            </a:r>
            <a:r>
              <a:rPr lang="fa-IR" sz="2400" dirty="0">
                <a:cs typeface="B Nazanin" panose="00000400000000000000" pitchFamily="2" charset="-78"/>
              </a:rPr>
              <a:t>به خاک سنگین و برخی به </a:t>
            </a:r>
            <a:r>
              <a:rPr lang="fa-IR" sz="2400" dirty="0" smtClean="0">
                <a:cs typeface="B Nazanin" panose="00000400000000000000" pitchFamily="2" charset="-78"/>
              </a:rPr>
              <a:t>خاکهای </a:t>
            </a:r>
            <a:r>
              <a:rPr lang="fa-IR" sz="2400" dirty="0">
                <a:cs typeface="B Nazanin" panose="00000400000000000000" pitchFamily="2" charset="-78"/>
              </a:rPr>
              <a:t>نسبتاً سبک نیاز دارند. عمق خاک </a:t>
            </a:r>
            <a:r>
              <a:rPr lang="fa-IR" sz="2400" dirty="0" smtClean="0">
                <a:cs typeface="B Nazanin" panose="00000400000000000000" pitchFamily="2" charset="-78"/>
              </a:rPr>
              <a:t>زراعی، عناصر </a:t>
            </a:r>
            <a:r>
              <a:rPr lang="fa-IR" sz="2400" dirty="0">
                <a:cs typeface="B Nazanin" panose="00000400000000000000" pitchFamily="2" charset="-78"/>
              </a:rPr>
              <a:t>غذایی آن، ذرات تشکیل دهنده </a:t>
            </a:r>
            <a:r>
              <a:rPr lang="fa-IR" sz="2400" dirty="0" smtClean="0">
                <a:cs typeface="B Nazanin" panose="00000400000000000000" pitchFamily="2" charset="-78"/>
              </a:rPr>
              <a:t>خاکها </a:t>
            </a:r>
            <a:r>
              <a:rPr lang="fa-IR" sz="2400" dirty="0">
                <a:cs typeface="B Nazanin" panose="00000400000000000000" pitchFamily="2" charset="-78"/>
              </a:rPr>
              <a:t>و ده ها عامل دیگر در کمیت و کیفیت </a:t>
            </a:r>
            <a:r>
              <a:rPr lang="fa-IR" sz="2400" dirty="0" smtClean="0">
                <a:cs typeface="B Nazanin" panose="00000400000000000000" pitchFamily="2" charset="-78"/>
              </a:rPr>
              <a:t>گیاهان دارویی </a:t>
            </a:r>
            <a:r>
              <a:rPr lang="fa-IR" sz="2400" dirty="0">
                <a:cs typeface="B Nazanin" panose="00000400000000000000" pitchFamily="2" charset="-78"/>
              </a:rPr>
              <a:t>تأثیرگذارند</a:t>
            </a:r>
            <a:r>
              <a:rPr lang="fa-IR" sz="2400" dirty="0" smtClean="0">
                <a:cs typeface="B Nazanin" panose="00000400000000000000" pitchFamily="2" charset="-78"/>
              </a:rPr>
              <a:t>.</a:t>
            </a:r>
          </a:p>
          <a:p>
            <a:pPr marL="0" indent="0" algn="just">
              <a:buNone/>
            </a:pPr>
            <a:endParaRPr lang="fa-IR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03529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fa-IR" b="1" dirty="0">
                <a:cs typeface="B Nazanin" panose="00000400000000000000" pitchFamily="2" charset="-78"/>
              </a:rPr>
              <a:t>آماده سازی زمین گیاهان دارویی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1375" y="2133600"/>
            <a:ext cx="10219764" cy="3777622"/>
          </a:xfrm>
        </p:spPr>
        <p:txBody>
          <a:bodyPr/>
          <a:lstStyle/>
          <a:p>
            <a:pPr algn="just"/>
            <a:r>
              <a:rPr lang="fa-IR" sz="2400" dirty="0">
                <a:cs typeface="B Nazanin" panose="00000400000000000000" pitchFamily="2" charset="-78"/>
              </a:rPr>
              <a:t>اگر خاکی دارای خصوصیات خوب برای کشت گیاهان دارویی نباشد، باید به روش صحیح و اصولی اصلاح شده و بعد مورد کشت قرار بگیرد. بدین منظور بعد از انتخاب زمین مناسب خاک آن را باید از سه جنبه </a:t>
            </a:r>
            <a:r>
              <a:rPr lang="fa-IR" sz="2400" u="sng" dirty="0">
                <a:cs typeface="B Nazanin" panose="00000400000000000000" pitchFamily="2" charset="-78"/>
              </a:rPr>
              <a:t>مكانیكی یا فیزیكی</a:t>
            </a:r>
            <a:r>
              <a:rPr lang="fa-IR" sz="2400" dirty="0">
                <a:cs typeface="B Nazanin" panose="00000400000000000000" pitchFamily="2" charset="-78"/>
              </a:rPr>
              <a:t>، </a:t>
            </a:r>
            <a:r>
              <a:rPr lang="fa-IR" sz="2400" u="sng" dirty="0">
                <a:cs typeface="B Nazanin" panose="00000400000000000000" pitchFamily="2" charset="-78"/>
              </a:rPr>
              <a:t>شیمیایی</a:t>
            </a:r>
            <a:r>
              <a:rPr lang="fa-IR" sz="2400" dirty="0">
                <a:cs typeface="B Nazanin" panose="00000400000000000000" pitchFamily="2" charset="-78"/>
              </a:rPr>
              <a:t> و </a:t>
            </a:r>
            <a:r>
              <a:rPr lang="fa-IR" sz="2400" u="sng" dirty="0">
                <a:cs typeface="B Nazanin" panose="00000400000000000000" pitchFamily="2" charset="-78"/>
              </a:rPr>
              <a:t>بیولوژیكی</a:t>
            </a:r>
            <a:r>
              <a:rPr lang="fa-IR" sz="2400" dirty="0">
                <a:cs typeface="B Nazanin" panose="00000400000000000000" pitchFamily="2" charset="-78"/>
              </a:rPr>
              <a:t> برای بسترگیاه آماده سازی نمود.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47073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74384"/>
          </a:xfrm>
        </p:spPr>
        <p:txBody>
          <a:bodyPr/>
          <a:lstStyle/>
          <a:p>
            <a:pPr algn="just"/>
            <a:r>
              <a:rPr lang="fa-IR" b="1" dirty="0">
                <a:cs typeface="B Nazanin" panose="00000400000000000000" pitchFamily="2" charset="-78"/>
              </a:rPr>
              <a:t>آماده سازی زمین گیاهان دارویی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3191" y="2133600"/>
            <a:ext cx="10520978" cy="3777622"/>
          </a:xfrm>
        </p:spPr>
        <p:txBody>
          <a:bodyPr>
            <a:normAutofit/>
          </a:bodyPr>
          <a:lstStyle/>
          <a:p>
            <a:pPr algn="just"/>
            <a:r>
              <a:rPr lang="fa-IR" sz="2400" dirty="0">
                <a:cs typeface="B Nazanin" panose="00000400000000000000" pitchFamily="2" charset="-78"/>
              </a:rPr>
              <a:t>خاک از دیدگاه جهانی پس از آب وهوا، سومین جزء عمده محیط زیست تلقی می شود.، </a:t>
            </a:r>
            <a:r>
              <a:rPr lang="fa-IR" sz="2400" dirty="0" smtClean="0">
                <a:cs typeface="B Nazanin" panose="00000400000000000000" pitchFamily="2" charset="-78"/>
              </a:rPr>
              <a:t>خاک مادر </a:t>
            </a:r>
            <a:r>
              <a:rPr lang="fa-IR" sz="2400" dirty="0">
                <a:cs typeface="B Nazanin" panose="00000400000000000000" pitchFamily="2" charset="-78"/>
              </a:rPr>
              <a:t>تولیدات گیاهی است و محل استقرار و استحکام گیاه و نیز محل تجمع و ذخیره </a:t>
            </a:r>
            <a:r>
              <a:rPr lang="fa-IR" sz="2400" dirty="0" smtClean="0">
                <a:cs typeface="B Nazanin" panose="00000400000000000000" pitchFamily="2" charset="-78"/>
              </a:rPr>
              <a:t>غذا، آب </a:t>
            </a:r>
            <a:r>
              <a:rPr lang="fa-IR" sz="2400" dirty="0">
                <a:cs typeface="B Nazanin" panose="00000400000000000000" pitchFamily="2" charset="-78"/>
              </a:rPr>
              <a:t>و هوا برای گیاه است.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just"/>
            <a:r>
              <a:rPr lang="fa-IR" sz="2400" dirty="0" smtClean="0">
                <a:cs typeface="B Nazanin" panose="00000400000000000000" pitchFamily="2" charset="-78"/>
              </a:rPr>
              <a:t>خاک </a:t>
            </a:r>
            <a:r>
              <a:rPr lang="fa-IR" sz="2400" dirty="0">
                <a:cs typeface="B Nazanin" panose="00000400000000000000" pitchFamily="2" charset="-78"/>
              </a:rPr>
              <a:t>حاصلخیز یکی از عوامل بسیار مهم در رشد و نمو و </a:t>
            </a:r>
            <a:r>
              <a:rPr lang="fa-IR" sz="2400" dirty="0" smtClean="0">
                <a:cs typeface="B Nazanin" panose="00000400000000000000" pitchFamily="2" charset="-78"/>
              </a:rPr>
              <a:t>افزایش ماده </a:t>
            </a:r>
            <a:r>
              <a:rPr lang="fa-IR" sz="2400" dirty="0">
                <a:cs typeface="B Nazanin" panose="00000400000000000000" pitchFamily="2" charset="-78"/>
              </a:rPr>
              <a:t>مؤثره در گیاهان دارویی تلقی می شود. در ضمن میكروارگانیسم های متعددی از </a:t>
            </a:r>
            <a:r>
              <a:rPr lang="fa-IR" sz="2400" dirty="0" smtClean="0">
                <a:cs typeface="B Nazanin" panose="00000400000000000000" pitchFamily="2" charset="-78"/>
              </a:rPr>
              <a:t>گروه باكتری </a:t>
            </a:r>
            <a:r>
              <a:rPr lang="fa-IR" sz="2400" dirty="0">
                <a:cs typeface="B Nazanin" panose="00000400000000000000" pitchFamily="2" charset="-78"/>
              </a:rPr>
              <a:t>ها و قارچ ها نیز در خاك وجود دارند كه از لحاظ كشاورزی برای كشت و كار </a:t>
            </a:r>
            <a:r>
              <a:rPr lang="fa-IR" sz="2400" dirty="0" smtClean="0">
                <a:cs typeface="B Nazanin" panose="00000400000000000000" pitchFamily="2" charset="-78"/>
              </a:rPr>
              <a:t>گیاهان دارویی </a:t>
            </a:r>
            <a:r>
              <a:rPr lang="fa-IR" sz="2400" dirty="0">
                <a:cs typeface="B Nazanin" panose="00000400000000000000" pitchFamily="2" charset="-78"/>
              </a:rPr>
              <a:t>اهمیت فراوانی دارند.</a:t>
            </a:r>
            <a:endParaRPr lang="fa-IR" sz="2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774" y="4151502"/>
            <a:ext cx="7197563" cy="278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56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fa-IR" b="1" dirty="0">
                <a:cs typeface="B Nazanin" panose="00000400000000000000" pitchFamily="2" charset="-78"/>
              </a:rPr>
              <a:t>آماده سازی زمین گیاهان دارویی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03" y="1671021"/>
            <a:ext cx="10120589" cy="3777622"/>
          </a:xfrm>
        </p:spPr>
        <p:txBody>
          <a:bodyPr>
            <a:normAutofit/>
          </a:bodyPr>
          <a:lstStyle/>
          <a:p>
            <a:pPr algn="just"/>
            <a:r>
              <a:rPr lang="fa-IR" sz="2400" b="1" dirty="0">
                <a:cs typeface="B Nazanin" panose="00000400000000000000" pitchFamily="2" charset="-78"/>
              </a:rPr>
              <a:t>انتخاب </a:t>
            </a:r>
            <a:r>
              <a:rPr lang="fa-IR" sz="2400" b="1" dirty="0" smtClean="0">
                <a:cs typeface="B Nazanin" panose="00000400000000000000" pitchFamily="2" charset="-78"/>
              </a:rPr>
              <a:t>زمین</a:t>
            </a:r>
          </a:p>
          <a:p>
            <a:pPr marL="0" indent="0" algn="just">
              <a:buNone/>
            </a:pPr>
            <a:r>
              <a:rPr lang="fa-IR" sz="2400" dirty="0">
                <a:cs typeface="B Nazanin" panose="00000400000000000000" pitchFamily="2" charset="-78"/>
              </a:rPr>
              <a:t>پرورش دهندگان گیاهان دارویی باید در انتخاب زمین از نظر آلودگی دقت داشته </a:t>
            </a:r>
            <a:r>
              <a:rPr lang="fa-IR" sz="2400" dirty="0" smtClean="0">
                <a:cs typeface="B Nazanin" panose="00000400000000000000" pitchFamily="2" charset="-78"/>
              </a:rPr>
              <a:t>باشند. زیرا </a:t>
            </a:r>
            <a:r>
              <a:rPr lang="fa-IR" sz="2400" dirty="0">
                <a:cs typeface="B Nazanin" panose="00000400000000000000" pitchFamily="2" charset="-78"/>
              </a:rPr>
              <a:t>بعضی از خا کها بر اثر فعالیت های مختلف انسانی، دچار آلودگی می شود. </a:t>
            </a:r>
            <a:r>
              <a:rPr lang="fa-IR" sz="2400" dirty="0" smtClean="0">
                <a:cs typeface="B Nazanin" panose="00000400000000000000" pitchFamily="2" charset="-78"/>
              </a:rPr>
              <a:t>آلودگی خاك </a:t>
            </a:r>
            <a:r>
              <a:rPr lang="fa-IR" sz="2400" dirty="0">
                <a:cs typeface="B Nazanin" panose="00000400000000000000" pitchFamily="2" charset="-78"/>
              </a:rPr>
              <a:t>عبارت است از وجود، پخش یا آمیختن یک یا چند ماده خارجی به خاك به </a:t>
            </a:r>
            <a:r>
              <a:rPr lang="fa-IR" sz="2400" dirty="0" smtClean="0">
                <a:cs typeface="B Nazanin" panose="00000400000000000000" pitchFamily="2" charset="-78"/>
              </a:rPr>
              <a:t>طوری که </a:t>
            </a:r>
            <a:r>
              <a:rPr lang="fa-IR" sz="2400" dirty="0">
                <a:cs typeface="B Nazanin" panose="00000400000000000000" pitchFamily="2" charset="-78"/>
              </a:rPr>
              <a:t>کیفیت فیزیکی، شیمیایی و بیولوژیکی آن را برای انسان یا سایر موجودات زنده به </a:t>
            </a:r>
            <a:r>
              <a:rPr lang="fa-IR" sz="2400" dirty="0" smtClean="0">
                <a:cs typeface="B Nazanin" panose="00000400000000000000" pitchFamily="2" charset="-78"/>
              </a:rPr>
              <a:t>صورت زیان </a:t>
            </a:r>
            <a:r>
              <a:rPr lang="fa-IR" sz="2400" dirty="0">
                <a:cs typeface="B Nazanin" panose="00000400000000000000" pitchFamily="2" charset="-78"/>
              </a:rPr>
              <a:t>آور تغییر دهد.</a:t>
            </a:r>
            <a:endParaRPr lang="fa-IR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5586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1248" y="258350"/>
            <a:ext cx="6233364" cy="1280890"/>
          </a:xfrm>
        </p:spPr>
        <p:txBody>
          <a:bodyPr>
            <a:normAutofit fontScale="90000"/>
          </a:bodyPr>
          <a:lstStyle/>
          <a:p>
            <a:pPr algn="r"/>
            <a:r>
              <a:rPr lang="fa-IR" b="1" dirty="0">
                <a:cs typeface="B Nazanin" panose="00000400000000000000" pitchFamily="2" charset="-78"/>
              </a:rPr>
              <a:t>آماده سازی </a:t>
            </a:r>
            <a:r>
              <a:rPr lang="fa-IR" b="1" dirty="0" smtClean="0">
                <a:cs typeface="B Nazanin" panose="00000400000000000000" pitchFamily="2" charset="-78"/>
              </a:rPr>
              <a:t>زمین </a:t>
            </a:r>
            <a:r>
              <a:rPr lang="fa-IR" b="1" dirty="0">
                <a:cs typeface="B Nazanin" panose="00000400000000000000" pitchFamily="2" charset="-78"/>
              </a:rPr>
              <a:t>گیاهان </a:t>
            </a:r>
            <a:r>
              <a:rPr lang="fa-IR" b="1" dirty="0" smtClean="0">
                <a:cs typeface="B Nazanin" panose="00000400000000000000" pitchFamily="2" charset="-78"/>
              </a:rPr>
              <a:t>دارویی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/>
            </a:r>
            <a:br>
              <a:rPr lang="fa-IR" b="1" dirty="0" smtClean="0">
                <a:cs typeface="B Nazanin" panose="00000400000000000000" pitchFamily="2" charset="-78"/>
              </a:rPr>
            </a:br>
            <a:r>
              <a:rPr lang="fa-IR" dirty="0" smtClean="0">
                <a:cs typeface="B Nazanin" panose="00000400000000000000" pitchFamily="2" charset="-78"/>
              </a:rPr>
              <a:t>انتخاب زمین </a:t>
            </a:r>
            <a:r>
              <a:rPr lang="fa-IR" b="1" dirty="0">
                <a:cs typeface="B Nazanin" panose="00000400000000000000" pitchFamily="2" charset="-78"/>
              </a:rPr>
              <a:t/>
            </a:r>
            <a:br>
              <a:rPr lang="fa-IR" b="1" dirty="0">
                <a:cs typeface="B Nazanin" panose="00000400000000000000" pitchFamily="2" charset="-78"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951" y="1412838"/>
            <a:ext cx="9998541" cy="3777622"/>
          </a:xfrm>
        </p:spPr>
        <p:txBody>
          <a:bodyPr>
            <a:noAutofit/>
          </a:bodyPr>
          <a:lstStyle/>
          <a:p>
            <a:pPr algn="just"/>
            <a:r>
              <a:rPr lang="fa-IR" sz="2400" b="1" dirty="0">
                <a:cs typeface="B Nazanin" panose="00000400000000000000" pitchFamily="2" charset="-78"/>
              </a:rPr>
              <a:t>عوامل آلودگی </a:t>
            </a:r>
            <a:r>
              <a:rPr lang="fa-IR" sz="2400" b="1" dirty="0" smtClean="0">
                <a:cs typeface="B Nazanin" panose="00000400000000000000" pitchFamily="2" charset="-78"/>
              </a:rPr>
              <a:t>خاک</a:t>
            </a:r>
          </a:p>
          <a:p>
            <a:pPr algn="just"/>
            <a:r>
              <a:rPr lang="fa-IR" sz="2400" dirty="0">
                <a:cs typeface="B Nazanin" panose="00000400000000000000" pitchFamily="2" charset="-78"/>
              </a:rPr>
              <a:t>عوامل متعدد و مختلفی در آلودگی خاک دخالت دارند که اهم آنها شامل استفاده بیش از </a:t>
            </a:r>
            <a:r>
              <a:rPr lang="fa-IR" sz="2400" dirty="0" smtClean="0">
                <a:cs typeface="B Nazanin" panose="00000400000000000000" pitchFamily="2" charset="-78"/>
              </a:rPr>
              <a:t>حد مجاز </a:t>
            </a:r>
            <a:r>
              <a:rPr lang="fa-IR" sz="2400" dirty="0">
                <a:cs typeface="B Nazanin" panose="00000400000000000000" pitchFamily="2" charset="-78"/>
              </a:rPr>
              <a:t>سموم و کودهای شیمیایی، آبیاری مزارع با فاضلاب های آلوده از عوامل کشاورزی مؤثر </a:t>
            </a:r>
            <a:r>
              <a:rPr lang="fa-IR" sz="2400" dirty="0" smtClean="0">
                <a:cs typeface="B Nazanin" panose="00000400000000000000" pitchFamily="2" charset="-78"/>
              </a:rPr>
              <a:t>در آلودگی </a:t>
            </a:r>
            <a:r>
              <a:rPr lang="fa-IR" sz="2400" dirty="0">
                <a:cs typeface="B Nazanin" panose="00000400000000000000" pitchFamily="2" charset="-78"/>
              </a:rPr>
              <a:t>خاک است.</a:t>
            </a:r>
          </a:p>
          <a:p>
            <a:pPr algn="just"/>
            <a:r>
              <a:rPr lang="fa-IR" sz="2400" dirty="0" smtClean="0">
                <a:cs typeface="B Nazanin" panose="00000400000000000000" pitchFamily="2" charset="-78"/>
              </a:rPr>
              <a:t>فاضلاب </a:t>
            </a:r>
            <a:r>
              <a:rPr lang="fa-IR" sz="2400" dirty="0">
                <a:cs typeface="B Nazanin" panose="00000400000000000000" pitchFamily="2" charset="-78"/>
              </a:rPr>
              <a:t>کارخانه های صنعتی، شیمیایی، پتروشیمی، نساجی و معادن به دلیل وجود </a:t>
            </a:r>
            <a:r>
              <a:rPr lang="fa-IR" sz="2400" dirty="0" smtClean="0">
                <a:cs typeface="B Nazanin" panose="00000400000000000000" pitchFamily="2" charset="-78"/>
              </a:rPr>
              <a:t>فلزات سنگین </a:t>
            </a:r>
            <a:r>
              <a:rPr lang="fa-IR" sz="2400" dirty="0">
                <a:cs typeface="B Nazanin" panose="00000400000000000000" pitchFamily="2" charset="-78"/>
              </a:rPr>
              <a:t>از جمله وجود سرب، جیوه، نیکل و کبالت در آنها از مهم ترین آلوده کنندگان </a:t>
            </a:r>
            <a:r>
              <a:rPr lang="fa-IR" sz="2400" dirty="0" smtClean="0">
                <a:cs typeface="B Nazanin" panose="00000400000000000000" pitchFamily="2" charset="-78"/>
              </a:rPr>
              <a:t>محیط زیست </a:t>
            </a:r>
            <a:r>
              <a:rPr lang="fa-IR" sz="2400" dirty="0">
                <a:cs typeface="B Nazanin" panose="00000400000000000000" pitchFamily="2" charset="-78"/>
              </a:rPr>
              <a:t>و به خصوص خاک می باشند.</a:t>
            </a:r>
            <a:endParaRPr lang="fa-IR" sz="2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418" y="3993363"/>
            <a:ext cx="6416761" cy="273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89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9412" y="1063639"/>
            <a:ext cx="8243161" cy="472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07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459" y="1948796"/>
            <a:ext cx="9653355" cy="280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01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fa-IR" b="1" dirty="0"/>
              <a:t>ترکیبات گیاهان دارویی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012" y="1398494"/>
            <a:ext cx="10187492" cy="4744122"/>
          </a:xfrm>
        </p:spPr>
        <p:txBody>
          <a:bodyPr>
            <a:normAutofit/>
          </a:bodyPr>
          <a:lstStyle/>
          <a:p>
            <a:pPr algn="just"/>
            <a:r>
              <a:rPr lang="fa-IR" sz="2000" dirty="0" smtClean="0"/>
              <a:t>1- </a:t>
            </a:r>
            <a:r>
              <a:rPr lang="fa-IR" sz="2000" b="1" dirty="0"/>
              <a:t>مواد اولیه: </a:t>
            </a:r>
            <a:r>
              <a:rPr lang="fa-IR" sz="2000" dirty="0"/>
              <a:t>این مواد حاصل از سوخت و ساز اولیه ودرعمل فتوسنتز به وجود می </a:t>
            </a:r>
            <a:r>
              <a:rPr lang="fa-IR" sz="2000" dirty="0" smtClean="0"/>
              <a:t>آیند، برای </a:t>
            </a:r>
            <a:r>
              <a:rPr lang="fa-IR" sz="2000" dirty="0"/>
              <a:t>رشد گیاه ضروری بوده و در بین همه گیاهان مشترک می باشند. مانند: کربوهیدرات </a:t>
            </a:r>
            <a:r>
              <a:rPr lang="fa-IR" sz="2000" dirty="0" smtClean="0"/>
              <a:t>ها، چربی </a:t>
            </a:r>
            <a:r>
              <a:rPr lang="fa-IR" sz="2000" dirty="0"/>
              <a:t>ها، اسیدهای آمینه و</a:t>
            </a:r>
            <a:r>
              <a:rPr lang="fa-IR" sz="2000" dirty="0" smtClean="0"/>
              <a:t>...</a:t>
            </a:r>
          </a:p>
          <a:p>
            <a:pPr algn="just"/>
            <a:endParaRPr lang="fa-IR" sz="2000" dirty="0"/>
          </a:p>
          <a:p>
            <a:pPr algn="just"/>
            <a:r>
              <a:rPr lang="fa-IR" sz="2000" b="1" dirty="0" smtClean="0"/>
              <a:t>2- </a:t>
            </a:r>
            <a:r>
              <a:rPr lang="fa-IR" sz="2000" b="1" dirty="0"/>
              <a:t>مواد </a:t>
            </a:r>
            <a:r>
              <a:rPr lang="fa-IR" sz="2000" b="1" dirty="0" smtClean="0"/>
              <a:t>ثانویه (مواد مؤثره): </a:t>
            </a:r>
            <a:r>
              <a:rPr lang="fa-IR" sz="2000" dirty="0"/>
              <a:t>ترکیباتی هستند که تنها در گیاهان دارویی به وجود آمده و </a:t>
            </a:r>
            <a:r>
              <a:rPr lang="fa-IR" sz="2000" dirty="0" smtClean="0"/>
              <a:t>مستقیماً در </a:t>
            </a:r>
            <a:r>
              <a:rPr lang="fa-IR" sz="2000" dirty="0"/>
              <a:t>رشد و نمو گیاه ضروری نمی باشند ودر اثر شرایط نامساعد محیطی مانند انواع تنش </a:t>
            </a:r>
            <a:r>
              <a:rPr lang="fa-IR" sz="2000" dirty="0" smtClean="0"/>
              <a:t>ها به </a:t>
            </a:r>
            <a:r>
              <a:rPr lang="fa-IR" sz="2000" dirty="0"/>
              <a:t>وجود می آیند. این مواد بر روی بدن موجود زنده اثرات فیزیولوژیکی بر جای گذاشته و </a:t>
            </a:r>
            <a:r>
              <a:rPr lang="fa-IR" sz="2000" dirty="0" smtClean="0"/>
              <a:t>در درمان </a:t>
            </a:r>
            <a:r>
              <a:rPr lang="fa-IR" sz="2000" dirty="0"/>
              <a:t>بیماری ها بهک ار برده می شوند.</a:t>
            </a:r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413376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fa-IR" b="1" dirty="0"/>
              <a:t>گیاهان دارویی برحسب نوع کاربرد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3195" y="2133600"/>
            <a:ext cx="9471417" cy="3777622"/>
          </a:xfrm>
        </p:spPr>
        <p:txBody>
          <a:bodyPr>
            <a:normAutofit/>
          </a:bodyPr>
          <a:lstStyle/>
          <a:p>
            <a:pPr algn="just"/>
            <a:r>
              <a:rPr lang="fa-IR" sz="2400" dirty="0">
                <a:cs typeface="B Nazanin" panose="00000400000000000000" pitchFamily="2" charset="-78"/>
              </a:rPr>
              <a:t>اساساً از گیاهان حاوی مواد مؤثره استفاده های مختلفی به عمل می آید و این گیاهان به </a:t>
            </a:r>
            <a:r>
              <a:rPr lang="fa-IR" sz="2400" dirty="0" smtClean="0">
                <a:cs typeface="B Nazanin" panose="00000400000000000000" pitchFamily="2" charset="-78"/>
              </a:rPr>
              <a:t>سه گروه </a:t>
            </a:r>
            <a:r>
              <a:rPr lang="fa-IR" sz="2400" dirty="0">
                <a:cs typeface="B Nazanin" panose="00000400000000000000" pitchFamily="2" charset="-78"/>
              </a:rPr>
              <a:t>اصلی شامل: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marL="0" indent="0" algn="just">
              <a:buNone/>
            </a:pP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                         </a:t>
            </a:r>
            <a:r>
              <a:rPr lang="fa-IR" sz="2400" b="1" u="sng" dirty="0" smtClean="0">
                <a:cs typeface="B Nazanin" panose="00000400000000000000" pitchFamily="2" charset="-78"/>
              </a:rPr>
              <a:t>گیاهان </a:t>
            </a:r>
            <a:r>
              <a:rPr lang="fa-IR" sz="2400" b="1" u="sng" dirty="0">
                <a:cs typeface="B Nazanin" panose="00000400000000000000" pitchFamily="2" charset="-78"/>
              </a:rPr>
              <a:t>طبی</a:t>
            </a:r>
            <a:r>
              <a:rPr lang="fa-IR" sz="2400" b="1" dirty="0">
                <a:cs typeface="B Nazanin" panose="00000400000000000000" pitchFamily="2" charset="-78"/>
              </a:rPr>
              <a:t>، </a:t>
            </a:r>
            <a:r>
              <a:rPr lang="fa-IR" sz="2400" b="1" u="sng" dirty="0">
                <a:cs typeface="B Nazanin" panose="00000400000000000000" pitchFamily="2" charset="-78"/>
              </a:rPr>
              <a:t>گیاهان ادویه ای </a:t>
            </a:r>
            <a:r>
              <a:rPr lang="fa-IR" sz="2400" b="1" dirty="0">
                <a:cs typeface="B Nazanin" panose="00000400000000000000" pitchFamily="2" charset="-78"/>
              </a:rPr>
              <a:t>و </a:t>
            </a:r>
            <a:r>
              <a:rPr lang="fa-IR" sz="2400" b="1" u="sng" dirty="0">
                <a:cs typeface="B Nazanin" panose="00000400000000000000" pitchFamily="2" charset="-78"/>
              </a:rPr>
              <a:t>گیاهان </a:t>
            </a:r>
            <a:r>
              <a:rPr lang="fa-IR" sz="2400" b="1" u="sng" dirty="0" smtClean="0">
                <a:cs typeface="B Nazanin" panose="00000400000000000000" pitchFamily="2" charset="-78"/>
              </a:rPr>
              <a:t>عطری </a:t>
            </a:r>
          </a:p>
          <a:p>
            <a:pPr marL="0" indent="0" algn="just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طبقه </a:t>
            </a:r>
            <a:r>
              <a:rPr lang="fa-IR" sz="2400" dirty="0">
                <a:cs typeface="B Nazanin" panose="00000400000000000000" pitchFamily="2" charset="-78"/>
              </a:rPr>
              <a:t>بندی می شوند.</a:t>
            </a:r>
            <a:endParaRPr lang="fa-IR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3035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fa-IR" b="1" dirty="0"/>
              <a:t>گیاه طبی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7435" y="1753496"/>
            <a:ext cx="10230523" cy="4647304"/>
          </a:xfrm>
        </p:spPr>
        <p:txBody>
          <a:bodyPr>
            <a:normAutofit/>
          </a:bodyPr>
          <a:lstStyle/>
          <a:p>
            <a:r>
              <a:rPr lang="fa-IR" sz="2000" dirty="0"/>
              <a:t>مواد مؤثره موجود در این گیاهان به صورت مستقیم یا غیر مستقیم اثر درمانی دارند و </a:t>
            </a:r>
            <a:r>
              <a:rPr lang="fa-IR" sz="2000" dirty="0" smtClean="0"/>
              <a:t>به عنوان </a:t>
            </a:r>
            <a:r>
              <a:rPr lang="fa-IR" sz="2000" dirty="0"/>
              <a:t>دارو مورد استفاده قرار می گیرند.مانند: ریشه شیرین بیان،گل بابونه، گل ختمی</a:t>
            </a:r>
            <a:endParaRPr lang="fa-IR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053" y="3034385"/>
            <a:ext cx="10502007" cy="218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65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fa-IR" b="1" dirty="0"/>
              <a:t>گیاهان ادویه ای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012" y="1990165"/>
            <a:ext cx="9729600" cy="3921057"/>
          </a:xfrm>
        </p:spPr>
        <p:txBody>
          <a:bodyPr>
            <a:normAutofit/>
          </a:bodyPr>
          <a:lstStyle/>
          <a:p>
            <a:pPr algn="just"/>
            <a:r>
              <a:rPr lang="fa-IR" sz="2000" dirty="0"/>
              <a:t>از این گیاهان به عنوان ادویه در انواع غذاها استفاده می </a:t>
            </a:r>
            <a:r>
              <a:rPr lang="fa-IR" sz="2000" dirty="0" smtClean="0"/>
              <a:t>شود. </a:t>
            </a:r>
          </a:p>
          <a:p>
            <a:pPr marL="0" indent="0" algn="just">
              <a:buNone/>
            </a:pPr>
            <a:r>
              <a:rPr lang="fa-IR" sz="2000" dirty="0" smtClean="0"/>
              <a:t>ازجمله </a:t>
            </a:r>
            <a:r>
              <a:rPr lang="fa-IR" sz="2000" dirty="0"/>
              <a:t>زردچوبه  زعفران  زنجبیل  زیره</a:t>
            </a:r>
            <a:endParaRPr lang="fa-IR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556" y="3388002"/>
            <a:ext cx="10240091" cy="215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09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fa-IR" b="1" dirty="0"/>
              <a:t>گیاهان عطری و طعم دهنده: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2739" y="1516828"/>
            <a:ext cx="10273553" cy="4394394"/>
          </a:xfrm>
        </p:spPr>
        <p:txBody>
          <a:bodyPr>
            <a:normAutofit/>
          </a:bodyPr>
          <a:lstStyle/>
          <a:p>
            <a:pPr algn="just"/>
            <a:r>
              <a:rPr lang="fa-IR" sz="2000" dirty="0"/>
              <a:t>اندام های خاصی در این گیاهان حاوی اسانس اند و برای معطر نمودن خوراک از آنها </a:t>
            </a:r>
            <a:r>
              <a:rPr lang="fa-IR" sz="2000" dirty="0" smtClean="0"/>
              <a:t>استفاده می شود</a:t>
            </a:r>
          </a:p>
          <a:p>
            <a:pPr marL="0" indent="0" algn="just">
              <a:buNone/>
            </a:pPr>
            <a:r>
              <a:rPr lang="fa-IR" sz="2000" dirty="0" smtClean="0"/>
              <a:t> </a:t>
            </a:r>
            <a:r>
              <a:rPr lang="fa-IR" sz="2000" dirty="0"/>
              <a:t>مانند رزماری  آویشن  نعنا  سیر</a:t>
            </a:r>
            <a:endParaRPr lang="fa-IR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357" y="2797718"/>
            <a:ext cx="10431621" cy="237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4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fa-IR" b="1" dirty="0"/>
              <a:t>كاربرد دیگر گیاهان دارویی: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8193" y="2133600"/>
            <a:ext cx="9826419" cy="3777622"/>
          </a:xfrm>
        </p:spPr>
        <p:txBody>
          <a:bodyPr>
            <a:normAutofit/>
          </a:bodyPr>
          <a:lstStyle/>
          <a:p>
            <a:pPr algn="just"/>
            <a:r>
              <a:rPr lang="fa-IR" sz="2400" dirty="0" smtClean="0"/>
              <a:t>استفاده </a:t>
            </a:r>
            <a:r>
              <a:rPr lang="fa-IR" sz="2400" dirty="0"/>
              <a:t>از آنها در تولید سموم </a:t>
            </a:r>
            <a:r>
              <a:rPr lang="fa-IR" sz="2400" dirty="0" smtClean="0"/>
              <a:t>آلی</a:t>
            </a:r>
          </a:p>
          <a:p>
            <a:pPr marL="0" indent="0" algn="just">
              <a:buNone/>
            </a:pPr>
            <a:r>
              <a:rPr lang="fa-IR" sz="2400" dirty="0" smtClean="0"/>
              <a:t> </a:t>
            </a:r>
            <a:r>
              <a:rPr lang="fa-IR" sz="2400" dirty="0"/>
              <a:t>تهیه سموم </a:t>
            </a:r>
            <a:r>
              <a:rPr lang="fa-IR" sz="2400" dirty="0" smtClean="0"/>
              <a:t>آلی توسط </a:t>
            </a:r>
            <a:r>
              <a:rPr lang="fa-IR" sz="2400" dirty="0"/>
              <a:t>گیاهان دارویی در کشاورزی پایدار نقش بسزایی ایفا </a:t>
            </a:r>
            <a:r>
              <a:rPr lang="fa-IR" sz="2400" dirty="0" smtClean="0"/>
              <a:t>می کند </a:t>
            </a:r>
            <a:r>
              <a:rPr lang="fa-IR" sz="2400" dirty="0"/>
              <a:t>كه با اكوسیستم </a:t>
            </a:r>
            <a:r>
              <a:rPr lang="fa-IR" sz="2400" dirty="0" smtClean="0"/>
              <a:t>تطابق نزدیكی </a:t>
            </a:r>
            <a:r>
              <a:rPr lang="fa-IR" sz="2400" dirty="0"/>
              <a:t>دارد و كمترین خسارت را به محیط زیست وارد </a:t>
            </a:r>
            <a:r>
              <a:rPr lang="fa-IR" sz="2400" dirty="0" smtClean="0"/>
              <a:t>می کند</a:t>
            </a:r>
            <a:r>
              <a:rPr lang="fa-IR" sz="2400" dirty="0"/>
              <a:t>. به طوری كه می توان از دود </a:t>
            </a:r>
            <a:r>
              <a:rPr lang="fa-IR" sz="2400" dirty="0" smtClean="0"/>
              <a:t>یا جوشانده </a:t>
            </a:r>
            <a:r>
              <a:rPr lang="fa-IR" sz="2400" dirty="0"/>
              <a:t>آنها استفاده نمود.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94181427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85</TotalTime>
  <Words>1344</Words>
  <Application>Microsoft Office PowerPoint</Application>
  <PresentationFormat>Widescreen</PresentationFormat>
  <Paragraphs>71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B Nazanin</vt:lpstr>
      <vt:lpstr>Century Gothic</vt:lpstr>
      <vt:lpstr>Tahoma</vt:lpstr>
      <vt:lpstr>Wingdings 3</vt:lpstr>
      <vt:lpstr>Wisp</vt:lpstr>
      <vt:lpstr>کاشت و پرورش گیاهان دارویی 2</vt:lpstr>
      <vt:lpstr>تعریف گیاهان دارویی</vt:lpstr>
      <vt:lpstr>PowerPoint Presentation</vt:lpstr>
      <vt:lpstr>ترکیبات گیاهان دارویی</vt:lpstr>
      <vt:lpstr>گیاهان دارویی برحسب نوع کاربرد</vt:lpstr>
      <vt:lpstr>گیاه طبی</vt:lpstr>
      <vt:lpstr>گیاهان ادویه ای</vt:lpstr>
      <vt:lpstr>گیاهان عطری و طعم دهنده:</vt:lpstr>
      <vt:lpstr>كاربرد دیگر گیاهان دارویی:</vt:lpstr>
      <vt:lpstr>اندام های قابل استفاده در گیاهان دارویی</vt:lpstr>
      <vt:lpstr>PowerPoint Presentation</vt:lpstr>
      <vt:lpstr>PowerPoint Presentation</vt:lpstr>
      <vt:lpstr>PowerPoint Presentation</vt:lpstr>
      <vt:lpstr>گیاهان دارویی بر اساس چرخه زندگی به سه دسته تقسیم می شوند.</vt:lpstr>
      <vt:lpstr>PowerPoint Presentation</vt:lpstr>
      <vt:lpstr>PowerPoint Presentation</vt:lpstr>
      <vt:lpstr>ضرورت کشت گیاهان دارویی</vt:lpstr>
      <vt:lpstr>در کشت گیاهان دارویی باید به چهار سؤال زیر پاسخ داد:</vt:lpstr>
      <vt:lpstr>عوامل محیطی مؤثر بر رشد و مواد مؤثره گیاهان دارویی</vt:lpstr>
      <vt:lpstr>آماده سازی زمین گیاهان دارویی</vt:lpstr>
      <vt:lpstr>آماده سازی زمین گیاهان دارویی</vt:lpstr>
      <vt:lpstr>آماده سازی زمین گیاهان دارویی</vt:lpstr>
      <vt:lpstr>آماده سازی زمین گیاهان دارویی</vt:lpstr>
      <vt:lpstr>آماده سازی زمین گیاهان دارویی  انتخاب زمین 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کاشت و پرورش گیاهان دارویی 2</dc:title>
  <dc:creator>jalil</dc:creator>
  <cp:lastModifiedBy>jalil</cp:lastModifiedBy>
  <cp:revision>16</cp:revision>
  <dcterms:created xsi:type="dcterms:W3CDTF">2020-02-23T05:17:20Z</dcterms:created>
  <dcterms:modified xsi:type="dcterms:W3CDTF">2020-02-23T06:43:10Z</dcterms:modified>
</cp:coreProperties>
</file>