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s/slide2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Override PartName="/ppt/slides/slide2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4" r:id="rId19"/>
    <p:sldId id="273" r:id="rId20"/>
    <p:sldId id="275" r:id="rId21"/>
    <p:sldId id="276" r:id="rId22"/>
    <p:sldId id="280" r:id="rId23"/>
    <p:sldId id="281" r:id="rId24"/>
    <p:sldId id="277" r:id="rId25"/>
    <p:sldId id="278" r:id="rId26"/>
    <p:sldId id="279" r:id="rId27"/>
    <p:sldId id="282" r:id="rId28"/>
    <p:sldId id="283" r:id="rId29"/>
    <p:sldId id="285" r:id="rId30"/>
    <p:sldId id="286" r:id="rId31"/>
    <p:sldId id="319"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17" r:id="rId46"/>
    <p:sldId id="300" r:id="rId47"/>
    <p:sldId id="301" r:id="rId48"/>
    <p:sldId id="302" r:id="rId49"/>
    <p:sldId id="303" r:id="rId50"/>
    <p:sldId id="304" r:id="rId51"/>
    <p:sldId id="305" r:id="rId52"/>
    <p:sldId id="316" r:id="rId53"/>
    <p:sldId id="306" r:id="rId54"/>
    <p:sldId id="307" r:id="rId55"/>
    <p:sldId id="308" r:id="rId56"/>
    <p:sldId id="309" r:id="rId57"/>
    <p:sldId id="310" r:id="rId58"/>
    <p:sldId id="311" r:id="rId59"/>
    <p:sldId id="312" r:id="rId60"/>
    <p:sldId id="313" r:id="rId61"/>
    <p:sldId id="314" r:id="rId62"/>
    <p:sldId id="315" r:id="rId63"/>
    <p:sldId id="318"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47" r:id="rId83"/>
    <p:sldId id="348" r:id="rId84"/>
    <p:sldId id="349" r:id="rId85"/>
    <p:sldId id="350" r:id="rId86"/>
    <p:sldId id="351" r:id="rId87"/>
    <p:sldId id="338" r:id="rId88"/>
    <p:sldId id="340" r:id="rId89"/>
    <p:sldId id="342" r:id="rId90"/>
    <p:sldId id="343" r:id="rId91"/>
    <p:sldId id="344" r:id="rId92"/>
    <p:sldId id="345" r:id="rId93"/>
    <p:sldId id="353" r:id="rId94"/>
    <p:sldId id="346" r:id="rId95"/>
    <p:sldId id="352"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7" r:id="rId109"/>
    <p:sldId id="369" r:id="rId110"/>
    <p:sldId id="368" r:id="rId111"/>
    <p:sldId id="366" r:id="rId112"/>
    <p:sldId id="370" r:id="rId113"/>
    <p:sldId id="383" r:id="rId114"/>
    <p:sldId id="371" r:id="rId115"/>
    <p:sldId id="385" r:id="rId116"/>
    <p:sldId id="372" r:id="rId117"/>
    <p:sldId id="386" r:id="rId118"/>
    <p:sldId id="373" r:id="rId119"/>
    <p:sldId id="387" r:id="rId120"/>
    <p:sldId id="374" r:id="rId121"/>
    <p:sldId id="388" r:id="rId122"/>
    <p:sldId id="375" r:id="rId123"/>
    <p:sldId id="376" r:id="rId124"/>
    <p:sldId id="377" r:id="rId125"/>
    <p:sldId id="389" r:id="rId126"/>
    <p:sldId id="379" r:id="rId127"/>
    <p:sldId id="378" r:id="rId128"/>
    <p:sldId id="380" r:id="rId129"/>
    <p:sldId id="381" r:id="rId130"/>
    <p:sldId id="390" r:id="rId131"/>
    <p:sldId id="391" r:id="rId132"/>
    <p:sldId id="392" r:id="rId133"/>
    <p:sldId id="393" r:id="rId134"/>
    <p:sldId id="394" r:id="rId135"/>
    <p:sldId id="395" r:id="rId136"/>
    <p:sldId id="396" r:id="rId137"/>
    <p:sldId id="397" r:id="rId138"/>
    <p:sldId id="398" r:id="rId139"/>
    <p:sldId id="399" r:id="rId140"/>
    <p:sldId id="400" r:id="rId141"/>
    <p:sldId id="401" r:id="rId142"/>
    <p:sldId id="402" r:id="rId143"/>
    <p:sldId id="403" r:id="rId144"/>
    <p:sldId id="404" r:id="rId145"/>
    <p:sldId id="405" r:id="rId146"/>
    <p:sldId id="406" r:id="rId147"/>
    <p:sldId id="407" r:id="rId148"/>
    <p:sldId id="408" r:id="rId149"/>
    <p:sldId id="409" r:id="rId150"/>
    <p:sldId id="410" r:id="rId151"/>
    <p:sldId id="411" r:id="rId152"/>
    <p:sldId id="412" r:id="rId153"/>
    <p:sldId id="413" r:id="rId154"/>
    <p:sldId id="414" r:id="rId155"/>
    <p:sldId id="415" r:id="rId156"/>
    <p:sldId id="416" r:id="rId157"/>
    <p:sldId id="417" r:id="rId158"/>
    <p:sldId id="418" r:id="rId159"/>
    <p:sldId id="419" r:id="rId160"/>
    <p:sldId id="420" r:id="rId161"/>
    <p:sldId id="421" r:id="rId162"/>
    <p:sldId id="422" r:id="rId163"/>
    <p:sldId id="423" r:id="rId164"/>
    <p:sldId id="424" r:id="rId165"/>
    <p:sldId id="425" r:id="rId166"/>
    <p:sldId id="426" r:id="rId167"/>
    <p:sldId id="427" r:id="rId168"/>
    <p:sldId id="428" r:id="rId169"/>
    <p:sldId id="429" r:id="rId170"/>
    <p:sldId id="430" r:id="rId171"/>
    <p:sldId id="431" r:id="rId172"/>
    <p:sldId id="432" r:id="rId173"/>
    <p:sldId id="433" r:id="rId174"/>
    <p:sldId id="434" r:id="rId175"/>
    <p:sldId id="435" r:id="rId176"/>
    <p:sldId id="436" r:id="rId177"/>
    <p:sldId id="437" r:id="rId178"/>
    <p:sldId id="438" r:id="rId179"/>
    <p:sldId id="439" r:id="rId180"/>
    <p:sldId id="440" r:id="rId181"/>
    <p:sldId id="441" r:id="rId182"/>
    <p:sldId id="442" r:id="rId183"/>
    <p:sldId id="443" r:id="rId184"/>
    <p:sldId id="444" r:id="rId185"/>
    <p:sldId id="445" r:id="rId186"/>
    <p:sldId id="446" r:id="rId187"/>
    <p:sldId id="447" r:id="rId188"/>
    <p:sldId id="448" r:id="rId189"/>
    <p:sldId id="449" r:id="rId190"/>
    <p:sldId id="450" r:id="rId191"/>
    <p:sldId id="451" r:id="rId192"/>
    <p:sldId id="452" r:id="rId193"/>
    <p:sldId id="453" r:id="rId194"/>
    <p:sldId id="454" r:id="rId195"/>
    <p:sldId id="455" r:id="rId196"/>
    <p:sldId id="456" r:id="rId197"/>
    <p:sldId id="457" r:id="rId198"/>
    <p:sldId id="458" r:id="rId199"/>
    <p:sldId id="459" r:id="rId200"/>
    <p:sldId id="460" r:id="rId201"/>
    <p:sldId id="461" r:id="rId202"/>
    <p:sldId id="462" r:id="rId203"/>
    <p:sldId id="463" r:id="rId204"/>
    <p:sldId id="464" r:id="rId205"/>
    <p:sldId id="465" r:id="rId206"/>
    <p:sldId id="466" r:id="rId207"/>
    <p:sldId id="468" r:id="rId208"/>
    <p:sldId id="469" r:id="rId209"/>
    <p:sldId id="470" r:id="rId210"/>
    <p:sldId id="471" r:id="rId211"/>
    <p:sldId id="472" r:id="rId212"/>
    <p:sldId id="473" r:id="rId213"/>
    <p:sldId id="474" r:id="rId214"/>
    <p:sldId id="475" r:id="rId215"/>
    <p:sldId id="476" r:id="rId216"/>
    <p:sldId id="477" r:id="rId217"/>
    <p:sldId id="478" r:id="rId218"/>
    <p:sldId id="479" r:id="rId219"/>
    <p:sldId id="480" r:id="rId220"/>
    <p:sldId id="481" r:id="rId221"/>
    <p:sldId id="482" r:id="rId222"/>
    <p:sldId id="483" r:id="rId223"/>
    <p:sldId id="484" r:id="rId224"/>
    <p:sldId id="485" r:id="rId225"/>
    <p:sldId id="486" r:id="rId226"/>
    <p:sldId id="487" r:id="rId227"/>
    <p:sldId id="488" r:id="rId228"/>
    <p:sldId id="489" r:id="rId229"/>
    <p:sldId id="490" r:id="rId230"/>
    <p:sldId id="491" r:id="rId231"/>
    <p:sldId id="492" r:id="rId232"/>
    <p:sldId id="493" r:id="rId233"/>
    <p:sldId id="494" r:id="rId234"/>
    <p:sldId id="495" r:id="rId235"/>
    <p:sldId id="496" r:id="rId23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3300"/>
    <a:srgbClr val="FFFF66"/>
    <a:srgbClr val="FFFF00"/>
    <a:srgbClr val="993300"/>
    <a:srgbClr val="0000FF"/>
    <a:srgbClr val="990033"/>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7793" autoAdjust="0"/>
  </p:normalViewPr>
  <p:slideViewPr>
    <p:cSldViewPr>
      <p:cViewPr varScale="1">
        <p:scale>
          <a:sx n="65" d="100"/>
          <a:sy n="65" d="100"/>
        </p:scale>
        <p:origin x="-66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72"/>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presProps" Target="pres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theme" Target="theme/theme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pitchFamily="34" charset="0"/>
              </a:defRPr>
            </a:lvl1pPr>
          </a:lstStyle>
          <a:p>
            <a:pPr>
              <a:defRPr/>
            </a:pPr>
            <a:endParaRPr lang="en-GB"/>
          </a:p>
        </p:txBody>
      </p:sp>
      <p:sp>
        <p:nvSpPr>
          <p:cNvPr id="158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endParaRPr lang="en-GB"/>
          </a:p>
        </p:txBody>
      </p:sp>
      <p:sp>
        <p:nvSpPr>
          <p:cNvPr id="2181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8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58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pitchFamily="34" charset="0"/>
              </a:defRPr>
            </a:lvl1pPr>
          </a:lstStyle>
          <a:p>
            <a:pPr>
              <a:defRPr/>
            </a:pPr>
            <a:endParaRPr lang="en-GB"/>
          </a:p>
        </p:txBody>
      </p:sp>
      <p:sp>
        <p:nvSpPr>
          <p:cNvPr id="158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070041F3-67C9-415A-8EF5-BBC60065C1A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B2089A27-D5EE-482D-9D0D-DCDFF474A625}" type="slidenum">
              <a:rPr lang="en-GB">
                <a:latin typeface="Arial" charset="0"/>
              </a:rPr>
              <a:pPr/>
              <a:t>126</a:t>
            </a:fld>
            <a:endParaRPr lang="en-GB">
              <a:latin typeface="Arial" charset="0"/>
            </a:endParaRPr>
          </a:p>
        </p:txBody>
      </p:sp>
      <p:sp>
        <p:nvSpPr>
          <p:cNvPr id="219139" name="Rectangle 2"/>
          <p:cNvSpPr>
            <a:spLocks noRo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r>
              <a:rPr lang="fa-IR" smtClean="0">
                <a:latin typeface="Arial" charset="0"/>
              </a:rPr>
              <a:t>چ</a:t>
            </a:r>
            <a:endParaRPr lang="en-GB"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F92C2017-F8ED-47BF-8C8C-87B41C539602}" type="slidenum">
              <a:rPr lang="en-GB">
                <a:latin typeface="Arial" charset="0"/>
              </a:rPr>
              <a:pPr/>
              <a:t>127</a:t>
            </a:fld>
            <a:endParaRPr lang="en-GB">
              <a:latin typeface="Arial" charset="0"/>
            </a:endParaRPr>
          </a:p>
        </p:txBody>
      </p:sp>
      <p:sp>
        <p:nvSpPr>
          <p:cNvPr id="220163" name="Rectangle 2"/>
          <p:cNvSpPr>
            <a:spLocks noRo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r>
              <a:rPr lang="fa-IR" smtClean="0">
                <a:latin typeface="Arial" charset="0"/>
              </a:rPr>
              <a:t>چ</a:t>
            </a:r>
            <a:endParaRPr lang="en-GB"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1FAB260C-7F4E-42DD-A470-5A674065BA08}" type="slidenum">
              <a:rPr lang="en-GB">
                <a:latin typeface="Arial" charset="0"/>
              </a:rPr>
              <a:pPr/>
              <a:t>128</a:t>
            </a:fld>
            <a:endParaRPr lang="en-GB">
              <a:latin typeface="Arial" charset="0"/>
            </a:endParaRPr>
          </a:p>
        </p:txBody>
      </p:sp>
      <p:sp>
        <p:nvSpPr>
          <p:cNvPr id="221187" name="Rectangle 2"/>
          <p:cNvSpPr>
            <a:spLocks noRo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r>
              <a:rPr lang="fa-IR" smtClean="0">
                <a:latin typeface="Arial" charset="0"/>
              </a:rPr>
              <a:t>چ</a:t>
            </a:r>
            <a:endParaRPr lang="en-GB"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FDCCA469-1F70-4110-8EBD-FD5F02296E31}" type="slidenum">
              <a:rPr lang="en-GB">
                <a:latin typeface="Arial" charset="0"/>
              </a:rPr>
              <a:pPr/>
              <a:t>129</a:t>
            </a:fld>
            <a:endParaRPr lang="en-GB">
              <a:latin typeface="Arial" charset="0"/>
            </a:endParaRPr>
          </a:p>
        </p:txBody>
      </p:sp>
      <p:sp>
        <p:nvSpPr>
          <p:cNvPr id="222211" name="Rectangle 2"/>
          <p:cNvSpPr>
            <a:spLocks noRo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pPr eaLnBrk="1" hangingPunct="1"/>
            <a:r>
              <a:rPr lang="fa-IR" smtClean="0">
                <a:latin typeface="Arial" charset="0"/>
              </a:rPr>
              <a:t>چ</a:t>
            </a:r>
            <a:endParaRPr lang="en-GB"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B510CB3D-86DC-4FB2-8D9D-D63F296F48C0}" type="slidenum">
              <a:rPr lang="en-GB">
                <a:latin typeface="Arial" charset="0"/>
              </a:rPr>
              <a:pPr/>
              <a:t>130</a:t>
            </a:fld>
            <a:endParaRPr lang="en-GB">
              <a:latin typeface="Arial" charset="0"/>
            </a:endParaRPr>
          </a:p>
        </p:txBody>
      </p:sp>
      <p:sp>
        <p:nvSpPr>
          <p:cNvPr id="223235" name="Rectangle 2"/>
          <p:cNvSpPr>
            <a:spLocks noRo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r>
              <a:rPr lang="fa-IR" smtClean="0">
                <a:latin typeface="Arial" charset="0"/>
              </a:rPr>
              <a:t>چ</a:t>
            </a:r>
            <a:endParaRPr lang="en-GB"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0029FBC-326A-4DB9-9402-13ED4F5B30D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2EBD9C3-2622-40B7-A1D9-D9A83B0BA99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A3693C3-B382-4DA2-AA13-BA04FF6BC60A}"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F6BEA1A-2C2C-4BC3-86FD-65B934EA2281}"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457200" y="1600200"/>
            <a:ext cx="8229600" cy="4525963"/>
          </a:xfrm>
        </p:spPr>
        <p:txBody>
          <a:bodyPr/>
          <a:lstStyle/>
          <a:p>
            <a:pPr lvl="0"/>
            <a:endParaRPr lang="fa-I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F622B5F-E1F6-4FE7-A9F0-5DEBBA2773D5}"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AD8389A-0C99-49B0-88FF-8D90B6CDE68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CF1D272-45DC-4258-944A-117370DC32CA}"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23DA6A2-F8A2-4E0E-ABEF-3FB1AACF468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CA408B2-1ADD-45EA-9408-05678703C17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CC78292-D346-4B3D-BBD2-42924C8AAD9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0CA451A-01AC-4CCA-A3AC-DA6F48DD1E7C}"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86B072E-7C00-4610-8689-39676978A9E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F4C0CD9-C959-4A9E-86DA-39358E8465A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13FEA84-73D9-4869-87A0-573F8AA3749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a:defRPr/>
            </a:pPr>
            <a:fld id="{95A9F8DE-8679-4363-9E64-515B682C9C1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file:///C:\Users\kkatayoon\Pictures\The%20descriptions%20of%20the%20growth%20stages%20of%20the%20Zadoks%20decimal%20code%20for%20cereals.doc"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00CC"/>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76200"/>
            <a:ext cx="7772400" cy="1066800"/>
          </a:xfrm>
        </p:spPr>
        <p:txBody>
          <a:bodyPr/>
          <a:lstStyle/>
          <a:p>
            <a:pPr eaLnBrk="1" hangingPunct="1"/>
            <a:r>
              <a:rPr lang="ar-SA" sz="6600" smtClean="0">
                <a:cs typeface="Titr" pitchFamily="2" charset="-78"/>
              </a:rPr>
              <a:t>ساقه</a:t>
            </a:r>
            <a:endParaRPr lang="en-GB" sz="6600" smtClean="0">
              <a:cs typeface="Titr" pitchFamily="2" charset="-78"/>
            </a:endParaRPr>
          </a:p>
        </p:txBody>
      </p:sp>
      <p:sp>
        <p:nvSpPr>
          <p:cNvPr id="2051" name="Rectangle 3"/>
          <p:cNvSpPr>
            <a:spLocks noGrp="1" noChangeArrowheads="1"/>
          </p:cNvSpPr>
          <p:nvPr>
            <p:ph type="subTitle" idx="1"/>
          </p:nvPr>
        </p:nvSpPr>
        <p:spPr>
          <a:xfrm>
            <a:off x="228600" y="1524000"/>
            <a:ext cx="8610600" cy="3276600"/>
          </a:xfrm>
        </p:spPr>
        <p:txBody>
          <a:bodyPr/>
          <a:lstStyle/>
          <a:p>
            <a:pPr algn="r" rtl="1" eaLnBrk="1" hangingPunct="1">
              <a:buFontTx/>
              <a:buChar char="•"/>
            </a:pPr>
            <a:r>
              <a:rPr lang="ar-SA" sz="2400" smtClean="0">
                <a:latin typeface="Tahoma" pitchFamily="34" charset="0"/>
                <a:cs typeface="Tahoma" pitchFamily="34" charset="0"/>
              </a:rPr>
              <a:t>ساقه در غلات ماشوره ای است.</a:t>
            </a:r>
          </a:p>
          <a:p>
            <a:pPr algn="r" eaLnBrk="1" hangingPunct="1"/>
            <a:endParaRPr lang="ar-SA" sz="2400" smtClean="0">
              <a:latin typeface="Tahoma" pitchFamily="34" charset="0"/>
              <a:cs typeface="Tahoma" pitchFamily="34" charset="0"/>
            </a:endParaRPr>
          </a:p>
          <a:p>
            <a:pPr algn="r" rtl="1" eaLnBrk="1" hangingPunct="1">
              <a:buFontTx/>
              <a:buChar char="•"/>
            </a:pPr>
            <a:r>
              <a:rPr lang="ar-SA" sz="2400" smtClean="0">
                <a:latin typeface="Tahoma" pitchFamily="34" charset="0"/>
                <a:cs typeface="Tahoma" pitchFamily="34" charset="0"/>
              </a:rPr>
              <a:t>از تعدادی گره و میان گره تشکیل شده است.</a:t>
            </a:r>
          </a:p>
          <a:p>
            <a:pPr algn="r" rtl="1" eaLnBrk="1" hangingPunct="1"/>
            <a:endParaRPr lang="ar-SA" sz="2400" smtClean="0">
              <a:latin typeface="Tahoma" pitchFamily="34" charset="0"/>
              <a:cs typeface="Tahoma" pitchFamily="34" charset="0"/>
            </a:endParaRPr>
          </a:p>
          <a:p>
            <a:pPr algn="r" rtl="1" eaLnBrk="1" hangingPunct="1">
              <a:buFontTx/>
              <a:buChar char="•"/>
            </a:pPr>
            <a:r>
              <a:rPr lang="ar-SA" sz="2400" smtClean="0">
                <a:latin typeface="Tahoma" pitchFamily="34" charset="0"/>
                <a:cs typeface="Tahoma" pitchFamily="34" charset="0"/>
              </a:rPr>
              <a:t>ساقه سبز است و از مریستمهای پایین آن رشد می کند.</a:t>
            </a:r>
          </a:p>
          <a:p>
            <a:pPr algn="r" rtl="1" eaLnBrk="1" hangingPunct="1">
              <a:buFontTx/>
              <a:buChar char="•"/>
            </a:pPr>
            <a:endParaRPr lang="ar-SA" sz="2400" smtClean="0">
              <a:latin typeface="Tahoma" pitchFamily="34" charset="0"/>
              <a:cs typeface="Tahoma" pitchFamily="34" charset="0"/>
            </a:endParaRPr>
          </a:p>
          <a:p>
            <a:pPr algn="r" rtl="1" eaLnBrk="1" hangingPunct="1">
              <a:buFontTx/>
              <a:buChar char="•"/>
            </a:pPr>
            <a:r>
              <a:rPr lang="ar-SA" sz="2400" smtClean="0">
                <a:latin typeface="Tahoma" pitchFamily="34" charset="0"/>
                <a:cs typeface="Tahoma" pitchFamily="34" charset="0"/>
              </a:rPr>
              <a:t>ساقه در بعضی غلات توپر است مثل نیشکر – ذرت - سورگوم</a:t>
            </a:r>
          </a:p>
          <a:p>
            <a:pPr algn="r" eaLnBrk="1" hangingPunct="1"/>
            <a:endParaRPr lang="en-GB" sz="240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blinds dir="ver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solidFill>
            <a:srgbClr val="FFFF99"/>
          </a:solidFill>
          <a:ln w="19050">
            <a:solidFill>
              <a:schemeClr val="tx1"/>
            </a:solidFill>
          </a:ln>
        </p:spPr>
        <p:txBody>
          <a:bodyPr/>
          <a:lstStyle/>
          <a:p>
            <a:pPr rtl="1" eaLnBrk="1" hangingPunct="1"/>
            <a:r>
              <a:rPr lang="fa-IR" smtClean="0">
                <a:cs typeface="Titr" pitchFamily="2" charset="-78"/>
              </a:rPr>
              <a:t>محاسبه میزان بذر</a:t>
            </a:r>
            <a:r>
              <a:rPr lang="fa-IR" smtClean="0">
                <a:cs typeface="Arial" charset="0"/>
              </a:rPr>
              <a:t> </a:t>
            </a:r>
            <a:endParaRPr lang="en-GB" smtClean="0">
              <a:cs typeface="Arial" charset="0"/>
            </a:endParaRPr>
          </a:p>
        </p:txBody>
      </p:sp>
      <p:sp>
        <p:nvSpPr>
          <p:cNvPr id="78851" name="Rectangle 3"/>
          <p:cNvSpPr>
            <a:spLocks noGrp="1" noChangeArrowheads="1"/>
          </p:cNvSpPr>
          <p:nvPr>
            <p:ph type="body" idx="1"/>
          </p:nvPr>
        </p:nvSpPr>
        <p:spPr>
          <a:xfrm>
            <a:off x="457200" y="1874838"/>
            <a:ext cx="8229600" cy="4525962"/>
          </a:xfrm>
        </p:spPr>
        <p:txBody>
          <a:bodyPr/>
          <a:lstStyle/>
          <a:p>
            <a:pPr algn="r" rtl="1" eaLnBrk="1" hangingPunct="1"/>
            <a:r>
              <a:rPr lang="fa-IR" smtClean="0">
                <a:cs typeface="2  Lotus" pitchFamily="2" charset="-78"/>
              </a:rPr>
              <a:t>ارزش مصرف بذرچیست؟</a:t>
            </a:r>
          </a:p>
          <a:p>
            <a:pPr algn="ctr" rtl="1" eaLnBrk="1" hangingPunct="1">
              <a:buFontTx/>
              <a:buNone/>
            </a:pPr>
            <a:r>
              <a:rPr lang="fa-IR" smtClean="0">
                <a:cs typeface="Arial" charset="0"/>
              </a:rPr>
              <a:t> </a:t>
            </a:r>
            <a:r>
              <a:rPr lang="fa-IR" sz="2400" smtClean="0">
                <a:latin typeface="Tahoma" pitchFamily="34" charset="0"/>
                <a:cs typeface="Tahoma" pitchFamily="34" charset="0"/>
              </a:rPr>
              <a:t>( قوه نامیه * درجه خلوص )</a:t>
            </a:r>
          </a:p>
          <a:p>
            <a:pPr algn="ctr" rtl="1" eaLnBrk="1" hangingPunct="1">
              <a:buFontTx/>
              <a:buNone/>
            </a:pPr>
            <a:endParaRPr lang="fa-IR" sz="2400" smtClean="0">
              <a:latin typeface="Tahoma" pitchFamily="34" charset="0"/>
              <a:cs typeface="Tahoma" pitchFamily="34" charset="0"/>
            </a:endParaRPr>
          </a:p>
          <a:p>
            <a:pPr algn="r" rtl="1" eaLnBrk="1" hangingPunct="1"/>
            <a:endParaRPr lang="fa-IR" sz="2400" smtClean="0">
              <a:latin typeface="Tahoma" pitchFamily="34" charset="0"/>
              <a:cs typeface="Tahoma" pitchFamily="34" charset="0"/>
            </a:endParaRPr>
          </a:p>
          <a:p>
            <a:pPr algn="r" rtl="1" eaLnBrk="1" hangingPunct="1"/>
            <a:r>
              <a:rPr lang="fa-IR" smtClean="0">
                <a:cs typeface="2  Lotus" pitchFamily="2" charset="-78"/>
              </a:rPr>
              <a:t>میزان بذر</a:t>
            </a:r>
            <a:r>
              <a:rPr lang="fa-IR" sz="2400" smtClean="0">
                <a:latin typeface="Tahoma" pitchFamily="34" charset="0"/>
                <a:cs typeface="Tahoma" pitchFamily="34" charset="0"/>
              </a:rPr>
              <a:t> = وزن هزار دانه (گرم) *تراکم (بوته در متر مربع)</a:t>
            </a:r>
          </a:p>
          <a:p>
            <a:pPr algn="r" rtl="1" eaLnBrk="1" hangingPunct="1">
              <a:buFontTx/>
              <a:buNone/>
            </a:pPr>
            <a:r>
              <a:rPr lang="fa-IR" sz="2400" smtClean="0">
                <a:latin typeface="Tahoma" pitchFamily="34" charset="0"/>
                <a:cs typeface="Tahoma" pitchFamily="34" charset="0"/>
              </a:rPr>
              <a:t>                               </a:t>
            </a:r>
          </a:p>
          <a:p>
            <a:pPr algn="r" rtl="1" eaLnBrk="1" hangingPunct="1">
              <a:buFontTx/>
              <a:buNone/>
            </a:pPr>
            <a:r>
              <a:rPr lang="fa-IR" sz="2400" smtClean="0">
                <a:latin typeface="Tahoma" pitchFamily="34" charset="0"/>
                <a:cs typeface="Tahoma" pitchFamily="34" charset="0"/>
              </a:rPr>
              <a:t>                                    ارزش مصرف بذر</a:t>
            </a:r>
            <a:endParaRPr lang="en-GB" sz="2400" smtClean="0">
              <a:latin typeface="Tahoma" pitchFamily="34" charset="0"/>
              <a:cs typeface="Tahoma" pitchFamily="34" charset="0"/>
            </a:endParaRPr>
          </a:p>
        </p:txBody>
      </p:sp>
      <p:sp>
        <p:nvSpPr>
          <p:cNvPr id="78852" name="Line 4"/>
          <p:cNvSpPr>
            <a:spLocks noChangeShapeType="1"/>
          </p:cNvSpPr>
          <p:nvPr/>
        </p:nvSpPr>
        <p:spPr bwMode="auto">
          <a:xfrm>
            <a:off x="1905000" y="4419600"/>
            <a:ext cx="4267200" cy="0"/>
          </a:xfrm>
          <a:prstGeom prst="line">
            <a:avLst/>
          </a:prstGeom>
          <a:noFill/>
          <a:ln w="25400">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7218"/>
                                        </p:tgtEl>
                                        <p:attrNameLst>
                                          <p:attrName>style.visibility</p:attrName>
                                        </p:attrNameLst>
                                      </p:cBhvr>
                                      <p:to>
                                        <p:strVal val="visible"/>
                                      </p:to>
                                    </p:set>
                                    <p:anim calcmode="lin" valueType="num">
                                      <p:cBhvr additive="base">
                                        <p:cTn id="7" dur="2000" fill="hold"/>
                                        <p:tgtEl>
                                          <p:spTgt spid="137218"/>
                                        </p:tgtEl>
                                        <p:attrNameLst>
                                          <p:attrName>ppt_x</p:attrName>
                                        </p:attrNameLst>
                                      </p:cBhvr>
                                      <p:tavLst>
                                        <p:tav tm="0">
                                          <p:val>
                                            <p:strVal val="#ppt_x"/>
                                          </p:val>
                                        </p:tav>
                                        <p:tav tm="100000">
                                          <p:val>
                                            <p:strVal val="#ppt_x"/>
                                          </p:val>
                                        </p:tav>
                                      </p:tavLst>
                                    </p:anim>
                                    <p:anim calcmode="lin" valueType="num">
                                      <p:cBhvr additive="base">
                                        <p:cTn id="8" dur="2000" fill="hold"/>
                                        <p:tgtEl>
                                          <p:spTgt spid="137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solidFill>
            <a:srgbClr val="FFFF99"/>
          </a:solidFill>
          <a:ln w="19050">
            <a:solidFill>
              <a:schemeClr val="tx1"/>
            </a:solidFill>
          </a:ln>
        </p:spPr>
        <p:txBody>
          <a:bodyPr/>
          <a:lstStyle/>
          <a:p>
            <a:pPr rtl="1" eaLnBrk="1" hangingPunct="1"/>
            <a:r>
              <a:rPr lang="fa-IR" smtClean="0">
                <a:cs typeface="Titr" pitchFamily="2" charset="-78"/>
              </a:rPr>
              <a:t>عمق کاشت</a:t>
            </a:r>
            <a:endParaRPr lang="en-GB" smtClean="0">
              <a:cs typeface="Titr" pitchFamily="2" charset="-78"/>
            </a:endParaRPr>
          </a:p>
        </p:txBody>
      </p:sp>
      <p:sp>
        <p:nvSpPr>
          <p:cNvPr id="79875" name="Rectangle 3"/>
          <p:cNvSpPr>
            <a:spLocks noGrp="1" noChangeArrowheads="1"/>
          </p:cNvSpPr>
          <p:nvPr>
            <p:ph type="body" idx="1"/>
          </p:nvPr>
        </p:nvSpPr>
        <p:spPr/>
        <p:txBody>
          <a:bodyPr/>
          <a:lstStyle/>
          <a:p>
            <a:pPr algn="r" rtl="1" eaLnBrk="1" hangingPunct="1"/>
            <a:endParaRPr lang="fa-IR" smtClean="0">
              <a:cs typeface="Titr" pitchFamily="2" charset="-78"/>
            </a:endParaRPr>
          </a:p>
          <a:p>
            <a:pPr algn="ctr" rtl="1" eaLnBrk="1" hangingPunct="1">
              <a:buFontTx/>
              <a:buNone/>
            </a:pPr>
            <a:r>
              <a:rPr lang="fa-IR" sz="2000" smtClean="0">
                <a:cs typeface="Titr" pitchFamily="2" charset="-78"/>
              </a:rPr>
              <a:t>بین 4 تا 7 سانتی متر است </a:t>
            </a:r>
          </a:p>
          <a:p>
            <a:pPr algn="r" rtl="1" eaLnBrk="1" hangingPunct="1">
              <a:buFontTx/>
              <a:buNone/>
            </a:pPr>
            <a:endParaRPr lang="fa-IR" smtClean="0">
              <a:cs typeface="Titr" pitchFamily="2" charset="-78"/>
            </a:endParaRPr>
          </a:p>
          <a:p>
            <a:pPr algn="r" rtl="1" eaLnBrk="1" hangingPunct="1">
              <a:buFontTx/>
              <a:buNone/>
            </a:pPr>
            <a:r>
              <a:rPr lang="en-US" smtClean="0">
                <a:cs typeface="Titr" pitchFamily="2" charset="-78"/>
              </a:rPr>
              <a:t> </a:t>
            </a:r>
            <a:r>
              <a:rPr lang="fa-IR" smtClean="0">
                <a:cs typeface="Titr" pitchFamily="2" charset="-78"/>
              </a:rPr>
              <a:t>  </a:t>
            </a:r>
            <a:r>
              <a:rPr lang="en-US" smtClean="0">
                <a:cs typeface="Titr" pitchFamily="2" charset="-78"/>
              </a:rPr>
              <a:t> </a:t>
            </a:r>
            <a:r>
              <a:rPr lang="en-US" sz="4000" smtClean="0">
                <a:solidFill>
                  <a:srgbClr val="993300"/>
                </a:solidFill>
                <a:cs typeface="Titr" pitchFamily="2" charset="-78"/>
                <a:sym typeface="Wingdings" pitchFamily="2" charset="2"/>
              </a:rPr>
              <a:t></a:t>
            </a:r>
            <a:r>
              <a:rPr lang="fa-IR" sz="4000" smtClean="0">
                <a:cs typeface="Titr" pitchFamily="2" charset="-78"/>
                <a:sym typeface="Wingdings" pitchFamily="2" charset="2"/>
              </a:rPr>
              <a:t> </a:t>
            </a:r>
            <a:r>
              <a:rPr lang="fa-IR" sz="2000" smtClean="0">
                <a:solidFill>
                  <a:srgbClr val="0000FF"/>
                </a:solidFill>
                <a:cs typeface="Titr" pitchFamily="2" charset="-78"/>
                <a:sym typeface="Wingdings" pitchFamily="2" charset="2"/>
              </a:rPr>
              <a:t>نوع زراعت</a:t>
            </a:r>
            <a:r>
              <a:rPr lang="fa-IR" sz="2000" smtClean="0">
                <a:cs typeface="Titr" pitchFamily="2" charset="-78"/>
                <a:sym typeface="Wingdings" pitchFamily="2" charset="2"/>
              </a:rPr>
              <a:t> : </a:t>
            </a:r>
            <a:r>
              <a:rPr lang="fa-IR" sz="2000" smtClean="0">
                <a:cs typeface="Titr" pitchFamily="2" charset="-78"/>
              </a:rPr>
              <a:t>  در دیم حدود 7 و بیشتر و در آبی 4 س . م</a:t>
            </a:r>
            <a:endParaRPr lang="en-US" sz="2000" smtClean="0">
              <a:cs typeface="Titr" pitchFamily="2" charset="-78"/>
            </a:endParaRPr>
          </a:p>
          <a:p>
            <a:pPr algn="r" rtl="1" eaLnBrk="1" hangingPunct="1">
              <a:buFontTx/>
              <a:buNone/>
            </a:pPr>
            <a:r>
              <a:rPr lang="fa-IR" sz="4000" smtClean="0">
                <a:solidFill>
                  <a:srgbClr val="993300"/>
                </a:solidFill>
                <a:cs typeface="Titr" pitchFamily="2" charset="-78"/>
                <a:sym typeface="Wingdings" pitchFamily="2" charset="2"/>
              </a:rPr>
              <a:t> </a:t>
            </a:r>
            <a:r>
              <a:rPr lang="en-US" sz="4000" smtClean="0">
                <a:solidFill>
                  <a:srgbClr val="993300"/>
                </a:solidFill>
                <a:cs typeface="Titr" pitchFamily="2" charset="-78"/>
                <a:sym typeface="Wingdings" pitchFamily="2" charset="2"/>
              </a:rPr>
              <a:t> </a:t>
            </a:r>
            <a:r>
              <a:rPr lang="fa-IR" sz="4000" smtClean="0">
                <a:solidFill>
                  <a:srgbClr val="993300"/>
                </a:solidFill>
                <a:cs typeface="Titr" pitchFamily="2" charset="-78"/>
                <a:sym typeface="Wingdings" pitchFamily="2" charset="2"/>
              </a:rPr>
              <a:t> </a:t>
            </a:r>
            <a:r>
              <a:rPr lang="fa-IR" sz="2000" smtClean="0">
                <a:solidFill>
                  <a:srgbClr val="0000FF"/>
                </a:solidFill>
                <a:cs typeface="Titr" pitchFamily="2" charset="-78"/>
                <a:sym typeface="Wingdings" pitchFamily="2" charset="2"/>
              </a:rPr>
              <a:t>نوع خاک </a:t>
            </a:r>
            <a:r>
              <a:rPr lang="fa-IR" sz="2000" smtClean="0">
                <a:cs typeface="Titr" pitchFamily="2" charset="-78"/>
                <a:sym typeface="Wingdings" pitchFamily="2" charset="2"/>
              </a:rPr>
              <a:t>:</a:t>
            </a:r>
            <a:endParaRPr lang="en-US" sz="2000" smtClean="0">
              <a:cs typeface="Titr" pitchFamily="2" charset="-78"/>
            </a:endParaRPr>
          </a:p>
          <a:p>
            <a:pPr algn="r" rtl="1" eaLnBrk="1" hangingPunct="1">
              <a:buFontTx/>
              <a:buNone/>
            </a:pPr>
            <a:r>
              <a:rPr lang="en-US" sz="2000" smtClean="0">
                <a:cs typeface="Titr" pitchFamily="2" charset="-78"/>
              </a:rPr>
              <a:t>    </a:t>
            </a:r>
            <a:endParaRPr lang="fa-IR" sz="2000" smtClean="0">
              <a:cs typeface="Titr" pitchFamily="2" charset="-78"/>
            </a:endParaRPr>
          </a:p>
          <a:p>
            <a:pPr algn="r" rtl="1" eaLnBrk="1" hangingPunct="1">
              <a:buFontTx/>
              <a:buNone/>
            </a:pPr>
            <a:endParaRPr lang="en-GB" smtClean="0">
              <a:cs typeface="Titr" pitchFamily="2" charset="-78"/>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eaLnBrk="1" hangingPunct="1"/>
            <a:r>
              <a:rPr lang="fa-IR" smtClean="0">
                <a:cs typeface="Titr" pitchFamily="2" charset="-78"/>
              </a:rPr>
              <a:t>میزان آب</a:t>
            </a:r>
            <a:endParaRPr lang="en-GB" smtClean="0">
              <a:cs typeface="Titr" pitchFamily="2" charset="-78"/>
            </a:endParaRPr>
          </a:p>
        </p:txBody>
      </p:sp>
      <p:sp>
        <p:nvSpPr>
          <p:cNvPr id="139267" name="Rectangle 3"/>
          <p:cNvSpPr>
            <a:spLocks noGrp="1" noChangeArrowheads="1"/>
          </p:cNvSpPr>
          <p:nvPr>
            <p:ph type="body" idx="1"/>
          </p:nvPr>
        </p:nvSpPr>
        <p:spPr>
          <a:xfrm>
            <a:off x="381000" y="1798638"/>
            <a:ext cx="8534400" cy="4525962"/>
          </a:xfrm>
        </p:spPr>
        <p:txBody>
          <a:bodyPr/>
          <a:lstStyle/>
          <a:p>
            <a:pPr algn="r" rtl="1" eaLnBrk="1" hangingPunct="1"/>
            <a:r>
              <a:rPr lang="fa-IR" smtClean="0">
                <a:solidFill>
                  <a:srgbClr val="0000FF"/>
                </a:solidFill>
                <a:cs typeface="Titr" pitchFamily="2" charset="-78"/>
              </a:rPr>
              <a:t>در هکتار حدود 8000 تا 9000 متر مکعب آب نیاز دارد.</a:t>
            </a:r>
          </a:p>
          <a:p>
            <a:pPr algn="r" rtl="1" eaLnBrk="1" hangingPunct="1">
              <a:buFontTx/>
              <a:buNone/>
            </a:pPr>
            <a:endParaRPr lang="fa-IR" smtClean="0">
              <a:solidFill>
                <a:srgbClr val="0000FF"/>
              </a:solidFill>
              <a:cs typeface="Titr" pitchFamily="2" charset="-78"/>
            </a:endParaRPr>
          </a:p>
          <a:p>
            <a:pPr algn="r" rtl="1" eaLnBrk="1" hangingPunct="1"/>
            <a:r>
              <a:rPr lang="fa-IR" smtClean="0">
                <a:solidFill>
                  <a:srgbClr val="0000FF"/>
                </a:solidFill>
                <a:cs typeface="Titr" pitchFamily="2" charset="-78"/>
              </a:rPr>
              <a:t>بعضی ارقام مثل قدس بیشتر 10000 متر مکعب.</a:t>
            </a:r>
          </a:p>
          <a:p>
            <a:pPr algn="r" rtl="1" eaLnBrk="1" hangingPunct="1">
              <a:buFontTx/>
              <a:buNone/>
            </a:pPr>
            <a:endParaRPr lang="fa-IR" smtClean="0">
              <a:solidFill>
                <a:srgbClr val="0000FF"/>
              </a:solidFill>
              <a:cs typeface="Titr" pitchFamily="2" charset="-78"/>
            </a:endParaRPr>
          </a:p>
          <a:p>
            <a:pPr algn="r" rtl="1" eaLnBrk="1" hangingPunct="1"/>
            <a:r>
              <a:rPr lang="fa-IR" smtClean="0">
                <a:solidFill>
                  <a:srgbClr val="0000FF"/>
                </a:solidFill>
                <a:cs typeface="Titr" pitchFamily="2" charset="-78"/>
              </a:rPr>
              <a:t>اگر عمق آب آبیاری 10 س.م باشد در یک هکتار 1000 متر مکعب آب داریم.</a:t>
            </a:r>
          </a:p>
          <a:p>
            <a:pPr algn="r" rtl="1" eaLnBrk="1" hangingPunct="1"/>
            <a:endParaRPr lang="en-GB" smtClean="0">
              <a:solidFill>
                <a:srgbClr val="0000FF"/>
              </a:solidFill>
              <a:cs typeface="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9266"/>
                                        </p:tgtEl>
                                        <p:attrNameLst>
                                          <p:attrName>style.visibility</p:attrName>
                                        </p:attrNameLst>
                                      </p:cBhvr>
                                      <p:to>
                                        <p:strVal val="visible"/>
                                      </p:to>
                                    </p:set>
                                    <p:anim calcmode="lin" valueType="num">
                                      <p:cBhvr additive="base">
                                        <p:cTn id="7" dur="2000" fill="hold"/>
                                        <p:tgtEl>
                                          <p:spTgt spid="139266"/>
                                        </p:tgtEl>
                                        <p:attrNameLst>
                                          <p:attrName>ppt_x</p:attrName>
                                        </p:attrNameLst>
                                      </p:cBhvr>
                                      <p:tavLst>
                                        <p:tav tm="0">
                                          <p:val>
                                            <p:strVal val="#ppt_x"/>
                                          </p:val>
                                        </p:tav>
                                        <p:tav tm="100000">
                                          <p:val>
                                            <p:strVal val="#ppt_x"/>
                                          </p:val>
                                        </p:tav>
                                      </p:tavLst>
                                    </p:anim>
                                    <p:anim calcmode="lin" valueType="num">
                                      <p:cBhvr additive="base">
                                        <p:cTn id="8" dur="2000" fill="hold"/>
                                        <p:tgtEl>
                                          <p:spTgt spid="13926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39267">
                                            <p:txEl>
                                              <p:pRg st="0" end="0"/>
                                            </p:txEl>
                                          </p:spTgt>
                                        </p:tgtEl>
                                        <p:attrNameLst>
                                          <p:attrName>style.visibility</p:attrName>
                                        </p:attrNameLst>
                                      </p:cBhvr>
                                      <p:to>
                                        <p:strVal val="visible"/>
                                      </p:to>
                                    </p:set>
                                    <p:animEffect transition="in" filter="wedge">
                                      <p:cBhvr>
                                        <p:cTn id="12" dur="1000"/>
                                        <p:tgtEl>
                                          <p:spTgt spid="139267">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139267">
                                            <p:txEl>
                                              <p:pRg st="2" end="2"/>
                                            </p:txEl>
                                          </p:spTgt>
                                        </p:tgtEl>
                                        <p:attrNameLst>
                                          <p:attrName>style.visibility</p:attrName>
                                        </p:attrNameLst>
                                      </p:cBhvr>
                                      <p:to>
                                        <p:strVal val="visible"/>
                                      </p:to>
                                    </p:set>
                                    <p:animEffect transition="in" filter="wedge">
                                      <p:cBhvr>
                                        <p:cTn id="16" dur="1000"/>
                                        <p:tgtEl>
                                          <p:spTgt spid="139267">
                                            <p:txEl>
                                              <p:pRg st="2" end="2"/>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139267">
                                            <p:txEl>
                                              <p:pRg st="4" end="4"/>
                                            </p:txEl>
                                          </p:spTgt>
                                        </p:tgtEl>
                                        <p:attrNameLst>
                                          <p:attrName>style.visibility</p:attrName>
                                        </p:attrNameLst>
                                      </p:cBhvr>
                                      <p:to>
                                        <p:strVal val="visible"/>
                                      </p:to>
                                    </p:set>
                                    <p:animEffect transition="in" filter="wedge">
                                      <p:cBhvr>
                                        <p:cTn id="20" dur="1000"/>
                                        <p:tgtEl>
                                          <p:spTgt spid="139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animBg="1"/>
      <p:bldP spid="139267"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eaLnBrk="1" hangingPunct="1"/>
            <a:r>
              <a:rPr lang="fa-IR" smtClean="0">
                <a:cs typeface="Titr" pitchFamily="2" charset="-78"/>
              </a:rPr>
              <a:t>آبیاری</a:t>
            </a:r>
            <a:endParaRPr lang="en-GB" smtClean="0">
              <a:cs typeface="Titr" pitchFamily="2" charset="-78"/>
            </a:endParaRPr>
          </a:p>
        </p:txBody>
      </p:sp>
      <p:sp>
        <p:nvSpPr>
          <p:cNvPr id="140291" name="Rectangle 3"/>
          <p:cNvSpPr>
            <a:spLocks noGrp="1" noChangeArrowheads="1"/>
          </p:cNvSpPr>
          <p:nvPr>
            <p:ph type="body" idx="1"/>
          </p:nvPr>
        </p:nvSpPr>
        <p:spPr>
          <a:xfrm>
            <a:off x="457200" y="1874838"/>
            <a:ext cx="8534400" cy="4525962"/>
          </a:xfrm>
        </p:spPr>
        <p:txBody>
          <a:bodyPr/>
          <a:lstStyle/>
          <a:p>
            <a:pPr algn="r" rtl="1" eaLnBrk="1" hangingPunct="1"/>
            <a:r>
              <a:rPr lang="fa-IR" smtClean="0">
                <a:solidFill>
                  <a:srgbClr val="0000FF"/>
                </a:solidFill>
                <a:cs typeface="Titr" pitchFamily="2" charset="-78"/>
              </a:rPr>
              <a:t>در مناطق با بارش کمتر از 300 تا 350 میلی متر آبیاری لازم است.</a:t>
            </a:r>
          </a:p>
          <a:p>
            <a:pPr algn="r" rtl="1" eaLnBrk="1" hangingPunct="1">
              <a:buFontTx/>
              <a:buNone/>
            </a:pPr>
            <a:endParaRPr lang="fa-IR" smtClean="0">
              <a:solidFill>
                <a:srgbClr val="0000FF"/>
              </a:solidFill>
              <a:cs typeface="Titr" pitchFamily="2" charset="-78"/>
            </a:endParaRPr>
          </a:p>
          <a:p>
            <a:pPr algn="r" rtl="1" eaLnBrk="1" hangingPunct="1">
              <a:buFontTx/>
              <a:buNone/>
            </a:pPr>
            <a:endParaRPr lang="fa-IR" smtClean="0">
              <a:solidFill>
                <a:srgbClr val="0000FF"/>
              </a:solidFill>
              <a:cs typeface="Titr" pitchFamily="2" charset="-78"/>
            </a:endParaRPr>
          </a:p>
          <a:p>
            <a:pPr algn="r" rtl="1" eaLnBrk="1" hangingPunct="1"/>
            <a:r>
              <a:rPr lang="fa-IR" smtClean="0">
                <a:solidFill>
                  <a:srgbClr val="0000FF"/>
                </a:solidFill>
                <a:cs typeface="Titr" pitchFamily="2" charset="-78"/>
              </a:rPr>
              <a:t>شرایط محیط – میزان بارش- پراکنش – سیستم کشت – جنس خاک – بذر و گونه گیاه مقدار آب مورد نیاز را تامین می کنند.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0290"/>
                                        </p:tgtEl>
                                        <p:attrNameLst>
                                          <p:attrName>style.visibility</p:attrName>
                                        </p:attrNameLst>
                                      </p:cBhvr>
                                      <p:to>
                                        <p:strVal val="visible"/>
                                      </p:to>
                                    </p:set>
                                    <p:anim calcmode="lin" valueType="num">
                                      <p:cBhvr additive="base">
                                        <p:cTn id="7" dur="2000" fill="hold"/>
                                        <p:tgtEl>
                                          <p:spTgt spid="140290"/>
                                        </p:tgtEl>
                                        <p:attrNameLst>
                                          <p:attrName>ppt_x</p:attrName>
                                        </p:attrNameLst>
                                      </p:cBhvr>
                                      <p:tavLst>
                                        <p:tav tm="0">
                                          <p:val>
                                            <p:strVal val="#ppt_x"/>
                                          </p:val>
                                        </p:tav>
                                        <p:tav tm="100000">
                                          <p:val>
                                            <p:strVal val="#ppt_x"/>
                                          </p:val>
                                        </p:tav>
                                      </p:tavLst>
                                    </p:anim>
                                    <p:anim calcmode="lin" valueType="num">
                                      <p:cBhvr additive="base">
                                        <p:cTn id="8" dur="2000" fill="hold"/>
                                        <p:tgtEl>
                                          <p:spTgt spid="14029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40291">
                                            <p:txEl>
                                              <p:pRg st="0" end="0"/>
                                            </p:txEl>
                                          </p:spTgt>
                                        </p:tgtEl>
                                        <p:attrNameLst>
                                          <p:attrName>style.visibility</p:attrName>
                                        </p:attrNameLst>
                                      </p:cBhvr>
                                      <p:to>
                                        <p:strVal val="visible"/>
                                      </p:to>
                                    </p:set>
                                    <p:animEffect transition="in" filter="wedge">
                                      <p:cBhvr>
                                        <p:cTn id="12" dur="1000"/>
                                        <p:tgtEl>
                                          <p:spTgt spid="140291">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140291">
                                            <p:txEl>
                                              <p:pRg st="3" end="3"/>
                                            </p:txEl>
                                          </p:spTgt>
                                        </p:tgtEl>
                                        <p:attrNameLst>
                                          <p:attrName>style.visibility</p:attrName>
                                        </p:attrNameLst>
                                      </p:cBhvr>
                                      <p:to>
                                        <p:strVal val="visible"/>
                                      </p:to>
                                    </p:set>
                                    <p:animEffect transition="in" filter="wedge">
                                      <p:cBhvr>
                                        <p:cTn id="16" dur="1000"/>
                                        <p:tgtEl>
                                          <p:spTgt spid="140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animBg="1"/>
      <p:bldP spid="140291"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مراحل مهم آبیاری</a:t>
            </a:r>
            <a:endParaRPr lang="en-GB" smtClean="0">
              <a:cs typeface="Titr" pitchFamily="2" charset="-78"/>
            </a:endParaRPr>
          </a:p>
        </p:txBody>
      </p:sp>
      <p:sp>
        <p:nvSpPr>
          <p:cNvPr id="141315" name="Rectangle 3"/>
          <p:cNvSpPr>
            <a:spLocks noGrp="1" noChangeArrowheads="1"/>
          </p:cNvSpPr>
          <p:nvPr>
            <p:ph type="body" idx="1"/>
          </p:nvPr>
        </p:nvSpPr>
        <p:spPr>
          <a:xfrm>
            <a:off x="609600" y="1600200"/>
            <a:ext cx="8534400" cy="4525963"/>
          </a:xfrm>
        </p:spPr>
        <p:txBody>
          <a:bodyPr/>
          <a:lstStyle/>
          <a:p>
            <a:pPr algn="r" rtl="1" eaLnBrk="1" hangingPunct="1">
              <a:lnSpc>
                <a:spcPct val="90000"/>
              </a:lnSpc>
            </a:pPr>
            <a:r>
              <a:rPr lang="fa-IR" sz="2800" smtClean="0">
                <a:solidFill>
                  <a:srgbClr val="0000FF"/>
                </a:solidFill>
                <a:cs typeface="Titr" pitchFamily="2" charset="-78"/>
              </a:rPr>
              <a:t>جوانه زدن تا اتمام پنجه دهی</a:t>
            </a:r>
          </a:p>
          <a:p>
            <a:pPr algn="r" rtl="1" eaLnBrk="1" hangingPunct="1">
              <a:lnSpc>
                <a:spcPct val="90000"/>
              </a:lnSpc>
              <a:buFontTx/>
              <a:buNone/>
            </a:pPr>
            <a:endParaRPr lang="fa-IR" sz="2800" smtClean="0">
              <a:solidFill>
                <a:srgbClr val="0000FF"/>
              </a:solidFill>
              <a:cs typeface="Titr" pitchFamily="2" charset="-78"/>
            </a:endParaRPr>
          </a:p>
          <a:p>
            <a:pPr algn="r" rtl="1" eaLnBrk="1" hangingPunct="1">
              <a:lnSpc>
                <a:spcPct val="90000"/>
              </a:lnSpc>
            </a:pPr>
            <a:r>
              <a:rPr lang="fa-IR" sz="2800" smtClean="0">
                <a:solidFill>
                  <a:srgbClr val="0000FF"/>
                </a:solidFill>
                <a:cs typeface="Titr" pitchFamily="2" charset="-78"/>
              </a:rPr>
              <a:t>ساقه رفتن (ساقاب)</a:t>
            </a:r>
          </a:p>
          <a:p>
            <a:pPr algn="r" rtl="1" eaLnBrk="1" hangingPunct="1">
              <a:lnSpc>
                <a:spcPct val="90000"/>
              </a:lnSpc>
              <a:buFontTx/>
              <a:buNone/>
            </a:pPr>
            <a:endParaRPr lang="fa-IR" sz="2800" smtClean="0">
              <a:solidFill>
                <a:srgbClr val="0000FF"/>
              </a:solidFill>
              <a:cs typeface="Titr" pitchFamily="2" charset="-78"/>
            </a:endParaRPr>
          </a:p>
          <a:p>
            <a:pPr algn="r" rtl="1" eaLnBrk="1" hangingPunct="1">
              <a:lnSpc>
                <a:spcPct val="90000"/>
              </a:lnSpc>
            </a:pPr>
            <a:r>
              <a:rPr lang="fa-IR" sz="2800" smtClean="0">
                <a:solidFill>
                  <a:srgbClr val="0000FF"/>
                </a:solidFill>
                <a:cs typeface="Titr" pitchFamily="2" charset="-78"/>
              </a:rPr>
              <a:t>سنبله رفتن (خوشاب)</a:t>
            </a:r>
          </a:p>
          <a:p>
            <a:pPr algn="r" rtl="1" eaLnBrk="1" hangingPunct="1">
              <a:lnSpc>
                <a:spcPct val="90000"/>
              </a:lnSpc>
              <a:buFontTx/>
              <a:buNone/>
            </a:pPr>
            <a:endParaRPr lang="fa-IR" sz="2800" smtClean="0">
              <a:solidFill>
                <a:srgbClr val="0000FF"/>
              </a:solidFill>
              <a:cs typeface="Titr" pitchFamily="2" charset="-78"/>
            </a:endParaRPr>
          </a:p>
          <a:p>
            <a:pPr algn="r" rtl="1" eaLnBrk="1" hangingPunct="1">
              <a:lnSpc>
                <a:spcPct val="90000"/>
              </a:lnSpc>
            </a:pPr>
            <a:r>
              <a:rPr lang="fa-IR" sz="2800" smtClean="0">
                <a:solidFill>
                  <a:srgbClr val="0000FF"/>
                </a:solidFill>
                <a:cs typeface="Titr" pitchFamily="2" charset="-78"/>
              </a:rPr>
              <a:t>گل رفتن (گل آب)</a:t>
            </a:r>
          </a:p>
          <a:p>
            <a:pPr algn="r" rtl="1" eaLnBrk="1" hangingPunct="1">
              <a:lnSpc>
                <a:spcPct val="90000"/>
              </a:lnSpc>
            </a:pPr>
            <a:endParaRPr lang="fa-IR" sz="2800" smtClean="0">
              <a:solidFill>
                <a:srgbClr val="0000FF"/>
              </a:solidFill>
              <a:cs typeface="Titr" pitchFamily="2" charset="-78"/>
            </a:endParaRPr>
          </a:p>
          <a:p>
            <a:pPr algn="r" rtl="1" eaLnBrk="1" hangingPunct="1">
              <a:lnSpc>
                <a:spcPct val="90000"/>
              </a:lnSpc>
            </a:pPr>
            <a:r>
              <a:rPr lang="fa-IR" sz="2800" smtClean="0">
                <a:solidFill>
                  <a:srgbClr val="0000FF"/>
                </a:solidFill>
                <a:cs typeface="Titr" pitchFamily="2" charset="-78"/>
              </a:rPr>
              <a:t>دانه بستن (دان آب)</a:t>
            </a:r>
            <a:endParaRPr lang="en-GB" sz="2800" smtClean="0">
              <a:solidFill>
                <a:srgbClr val="0000FF"/>
              </a:solidFill>
              <a:cs typeface="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1314"/>
                                        </p:tgtEl>
                                        <p:attrNameLst>
                                          <p:attrName>style.visibility</p:attrName>
                                        </p:attrNameLst>
                                      </p:cBhvr>
                                      <p:to>
                                        <p:strVal val="visible"/>
                                      </p:to>
                                    </p:set>
                                    <p:anim calcmode="lin" valueType="num">
                                      <p:cBhvr additive="base">
                                        <p:cTn id="7" dur="2000" fill="hold"/>
                                        <p:tgtEl>
                                          <p:spTgt spid="141314"/>
                                        </p:tgtEl>
                                        <p:attrNameLst>
                                          <p:attrName>ppt_x</p:attrName>
                                        </p:attrNameLst>
                                      </p:cBhvr>
                                      <p:tavLst>
                                        <p:tav tm="0">
                                          <p:val>
                                            <p:strVal val="#ppt_x"/>
                                          </p:val>
                                        </p:tav>
                                        <p:tav tm="100000">
                                          <p:val>
                                            <p:strVal val="#ppt_x"/>
                                          </p:val>
                                        </p:tav>
                                      </p:tavLst>
                                    </p:anim>
                                    <p:anim calcmode="lin" valueType="num">
                                      <p:cBhvr additive="base">
                                        <p:cTn id="8" dur="2000" fill="hold"/>
                                        <p:tgtEl>
                                          <p:spTgt spid="1413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141315">
                                            <p:txEl>
                                              <p:pRg st="0" end="0"/>
                                            </p:txEl>
                                          </p:spTgt>
                                        </p:tgtEl>
                                        <p:attrNameLst>
                                          <p:attrName>style.visibility</p:attrName>
                                        </p:attrNameLst>
                                      </p:cBhvr>
                                      <p:to>
                                        <p:strVal val="visible"/>
                                      </p:to>
                                    </p:set>
                                    <p:animEffect transition="in" filter="wedge">
                                      <p:cBhvr>
                                        <p:cTn id="13" dur="2000"/>
                                        <p:tgtEl>
                                          <p:spTgt spid="1413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41315">
                                            <p:txEl>
                                              <p:pRg st="2" end="2"/>
                                            </p:txEl>
                                          </p:spTgt>
                                        </p:tgtEl>
                                        <p:attrNameLst>
                                          <p:attrName>style.visibility</p:attrName>
                                        </p:attrNameLst>
                                      </p:cBhvr>
                                      <p:to>
                                        <p:strVal val="visible"/>
                                      </p:to>
                                    </p:set>
                                    <p:animEffect transition="in" filter="wedge">
                                      <p:cBhvr>
                                        <p:cTn id="18" dur="2000"/>
                                        <p:tgtEl>
                                          <p:spTgt spid="14131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141315">
                                            <p:txEl>
                                              <p:pRg st="4" end="4"/>
                                            </p:txEl>
                                          </p:spTgt>
                                        </p:tgtEl>
                                        <p:attrNameLst>
                                          <p:attrName>style.visibility</p:attrName>
                                        </p:attrNameLst>
                                      </p:cBhvr>
                                      <p:to>
                                        <p:strVal val="visible"/>
                                      </p:to>
                                    </p:set>
                                    <p:animEffect transition="in" filter="wedge">
                                      <p:cBhvr>
                                        <p:cTn id="23" dur="2000"/>
                                        <p:tgtEl>
                                          <p:spTgt spid="14131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141315">
                                            <p:txEl>
                                              <p:pRg st="6" end="6"/>
                                            </p:txEl>
                                          </p:spTgt>
                                        </p:tgtEl>
                                        <p:attrNameLst>
                                          <p:attrName>style.visibility</p:attrName>
                                        </p:attrNameLst>
                                      </p:cBhvr>
                                      <p:to>
                                        <p:strVal val="visible"/>
                                      </p:to>
                                    </p:set>
                                    <p:animEffect transition="in" filter="wedge">
                                      <p:cBhvr>
                                        <p:cTn id="28" dur="2000"/>
                                        <p:tgtEl>
                                          <p:spTgt spid="14131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141315">
                                            <p:txEl>
                                              <p:pRg st="8" end="8"/>
                                            </p:txEl>
                                          </p:spTgt>
                                        </p:tgtEl>
                                        <p:attrNameLst>
                                          <p:attrName>style.visibility</p:attrName>
                                        </p:attrNameLst>
                                      </p:cBhvr>
                                      <p:to>
                                        <p:strVal val="visible"/>
                                      </p:to>
                                    </p:set>
                                    <p:animEffect transition="in" filter="wedge">
                                      <p:cBhvr>
                                        <p:cTn id="33" dur="2000"/>
                                        <p:tgtEl>
                                          <p:spTgt spid="1413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animBg="1"/>
      <p:bldP spid="141315"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eaLnBrk="1" hangingPunct="1"/>
            <a:r>
              <a:rPr lang="fa-IR" smtClean="0">
                <a:cs typeface="Titr" pitchFamily="2" charset="-78"/>
              </a:rPr>
              <a:t>رطوبت مورد نیاز</a:t>
            </a:r>
            <a:endParaRPr lang="en-GB" smtClean="0">
              <a:cs typeface="Titr" pitchFamily="2" charset="-78"/>
            </a:endParaRPr>
          </a:p>
        </p:txBody>
      </p:sp>
      <p:sp>
        <p:nvSpPr>
          <p:cNvPr id="142339" name="Rectangle 3"/>
          <p:cNvSpPr>
            <a:spLocks noGrp="1" noChangeArrowheads="1"/>
          </p:cNvSpPr>
          <p:nvPr>
            <p:ph type="body" idx="1"/>
          </p:nvPr>
        </p:nvSpPr>
        <p:spPr>
          <a:xfrm>
            <a:off x="381000" y="2057400"/>
            <a:ext cx="8534400" cy="4525963"/>
          </a:xfrm>
        </p:spPr>
        <p:txBody>
          <a:bodyPr/>
          <a:lstStyle/>
          <a:p>
            <a:pPr algn="r" rtl="1" eaLnBrk="1" hangingPunct="1"/>
            <a:r>
              <a:rPr lang="fa-IR" smtClean="0">
                <a:solidFill>
                  <a:srgbClr val="0000FF"/>
                </a:solidFill>
                <a:cs typeface="Titr" pitchFamily="2" charset="-78"/>
              </a:rPr>
              <a:t>در مرحله جوانه زنی از دو طریق :</a:t>
            </a:r>
          </a:p>
          <a:p>
            <a:pPr algn="ctr" rtl="1" eaLnBrk="1" hangingPunct="1">
              <a:buFontTx/>
              <a:buNone/>
            </a:pPr>
            <a:r>
              <a:rPr lang="fa-IR" smtClean="0">
                <a:solidFill>
                  <a:srgbClr val="0000FF"/>
                </a:solidFill>
                <a:cs typeface="Titr" pitchFamily="2" charset="-78"/>
              </a:rPr>
              <a:t> </a:t>
            </a:r>
            <a:r>
              <a:rPr lang="en-US" sz="4000" smtClean="0">
                <a:solidFill>
                  <a:srgbClr val="993300"/>
                </a:solidFill>
                <a:cs typeface="Titr" pitchFamily="2" charset="-78"/>
                <a:sym typeface="Wingdings" pitchFamily="2" charset="2"/>
              </a:rPr>
              <a:t></a:t>
            </a:r>
            <a:r>
              <a:rPr lang="fa-IR" sz="4000" smtClean="0">
                <a:solidFill>
                  <a:srgbClr val="993300"/>
                </a:solidFill>
                <a:cs typeface="Titr" pitchFamily="2" charset="-78"/>
                <a:sym typeface="Wingdings" pitchFamily="2" charset="2"/>
              </a:rPr>
              <a:t> </a:t>
            </a:r>
            <a:r>
              <a:rPr lang="fa-IR" sz="1800" smtClean="0">
                <a:solidFill>
                  <a:srgbClr val="993300"/>
                </a:solidFill>
                <a:cs typeface="Titr" pitchFamily="2" charset="-78"/>
                <a:sym typeface="Wingdings" pitchFamily="2" charset="2"/>
              </a:rPr>
              <a:t>خشکه کاری                              </a:t>
            </a:r>
            <a:r>
              <a:rPr lang="fa-IR" smtClean="0">
                <a:solidFill>
                  <a:srgbClr val="0000FF"/>
                </a:solidFill>
                <a:cs typeface="Titr" pitchFamily="2" charset="-78"/>
              </a:rPr>
              <a:t> </a:t>
            </a:r>
            <a:r>
              <a:rPr lang="en-US" sz="4000" smtClean="0">
                <a:solidFill>
                  <a:srgbClr val="993300"/>
                </a:solidFill>
                <a:cs typeface="Titr" pitchFamily="2" charset="-78"/>
                <a:sym typeface="Wingdings" pitchFamily="2" charset="2"/>
              </a:rPr>
              <a:t></a:t>
            </a:r>
            <a:r>
              <a:rPr lang="fa-IR" sz="4000" smtClean="0">
                <a:solidFill>
                  <a:srgbClr val="993300"/>
                </a:solidFill>
                <a:cs typeface="Titr" pitchFamily="2" charset="-78"/>
                <a:sym typeface="Wingdings" pitchFamily="2" charset="2"/>
              </a:rPr>
              <a:t> </a:t>
            </a:r>
            <a:r>
              <a:rPr lang="fa-IR" sz="1800" smtClean="0">
                <a:solidFill>
                  <a:srgbClr val="993300"/>
                </a:solidFill>
                <a:cs typeface="Titr" pitchFamily="2" charset="-78"/>
                <a:sym typeface="Wingdings" pitchFamily="2" charset="2"/>
              </a:rPr>
              <a:t>هیرم کاری</a:t>
            </a:r>
            <a:endParaRPr lang="fa-IR" sz="1800" smtClean="0">
              <a:solidFill>
                <a:srgbClr val="993300"/>
              </a:solidFill>
              <a:cs typeface="Titr" pitchFamily="2" charset="-78"/>
            </a:endParaRPr>
          </a:p>
          <a:p>
            <a:pPr algn="r" rtl="1" eaLnBrk="1" hangingPunct="1"/>
            <a:r>
              <a:rPr lang="fa-IR" smtClean="0">
                <a:solidFill>
                  <a:srgbClr val="0000FF"/>
                </a:solidFill>
                <a:cs typeface="Titr" pitchFamily="2" charset="-78"/>
              </a:rPr>
              <a:t> نیاز رطوبتی گندم در ساقه رفتن به سرعت زیاد می شود.</a:t>
            </a:r>
          </a:p>
          <a:p>
            <a:pPr algn="r" rtl="1" eaLnBrk="1" hangingPunct="1"/>
            <a:r>
              <a:rPr lang="fa-IR" smtClean="0">
                <a:solidFill>
                  <a:srgbClr val="0000FF"/>
                </a:solidFill>
                <a:cs typeface="Titr" pitchFamily="2" charset="-78"/>
              </a:rPr>
              <a:t>تنش در مرحله گل دهی تعداد کل دانه ها را کم می کند.</a:t>
            </a:r>
          </a:p>
          <a:p>
            <a:pPr algn="r" rtl="1" eaLnBrk="1" hangingPunct="1"/>
            <a:r>
              <a:rPr lang="fa-IR" smtClean="0">
                <a:solidFill>
                  <a:srgbClr val="0000FF"/>
                </a:solidFill>
                <a:cs typeface="Titr" pitchFamily="2" charset="-78"/>
              </a:rPr>
              <a:t>تنش در دانه بستن عملکرد را کم می کند.</a:t>
            </a:r>
          </a:p>
          <a:p>
            <a:pPr algn="r" rtl="1" eaLnBrk="1" hangingPunct="1"/>
            <a:r>
              <a:rPr lang="fa-IR" smtClean="0">
                <a:solidFill>
                  <a:srgbClr val="0000FF"/>
                </a:solidFill>
                <a:cs typeface="Titr" pitchFamily="2" charset="-78"/>
              </a:rPr>
              <a:t>معمولا از جوانه زدن تا سنبله دهی نیاز به آب نیست.</a:t>
            </a:r>
          </a:p>
          <a:p>
            <a:pPr algn="r" rtl="1" eaLnBrk="1" hangingPunct="1">
              <a:buFontTx/>
              <a:buNone/>
            </a:pPr>
            <a:endParaRPr lang="fa-IR" smtClean="0">
              <a:solidFill>
                <a:srgbClr val="0000FF"/>
              </a:solidFill>
              <a:cs typeface="Titr" pitchFamily="2" charset="-78"/>
            </a:endParaRPr>
          </a:p>
          <a:p>
            <a:pPr algn="r" rtl="1" eaLnBrk="1" hangingPunct="1">
              <a:buFontTx/>
              <a:buNone/>
            </a:pPr>
            <a:endParaRPr lang="fa-IR" smtClean="0">
              <a:solidFill>
                <a:srgbClr val="0000FF"/>
              </a:solidFill>
              <a:cs typeface="Titr" pitchFamily="2" charset="-78"/>
            </a:endParaRPr>
          </a:p>
          <a:p>
            <a:pPr algn="r" rtl="1" eaLnBrk="1" hangingPunct="1"/>
            <a:endParaRPr lang="fa-IR" smtClean="0">
              <a:solidFill>
                <a:srgbClr val="0000FF"/>
              </a:solidFill>
              <a:cs typeface="Titr" pitchFamily="2" charset="-78"/>
            </a:endParaRPr>
          </a:p>
          <a:p>
            <a:pPr algn="r" rtl="1" eaLnBrk="1" hangingPunct="1"/>
            <a:endParaRPr lang="en-GB" smtClean="0">
              <a:solidFill>
                <a:srgbClr val="0000FF"/>
              </a:solidFill>
              <a:cs typeface="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2338"/>
                                        </p:tgtEl>
                                        <p:attrNameLst>
                                          <p:attrName>style.visibility</p:attrName>
                                        </p:attrNameLst>
                                      </p:cBhvr>
                                      <p:to>
                                        <p:strVal val="visible"/>
                                      </p:to>
                                    </p:set>
                                    <p:anim calcmode="lin" valueType="num">
                                      <p:cBhvr additive="base">
                                        <p:cTn id="7" dur="2000" fill="hold"/>
                                        <p:tgtEl>
                                          <p:spTgt spid="142338"/>
                                        </p:tgtEl>
                                        <p:attrNameLst>
                                          <p:attrName>ppt_x</p:attrName>
                                        </p:attrNameLst>
                                      </p:cBhvr>
                                      <p:tavLst>
                                        <p:tav tm="0">
                                          <p:val>
                                            <p:strVal val="#ppt_x"/>
                                          </p:val>
                                        </p:tav>
                                        <p:tav tm="100000">
                                          <p:val>
                                            <p:strVal val="#ppt_x"/>
                                          </p:val>
                                        </p:tav>
                                      </p:tavLst>
                                    </p:anim>
                                    <p:anim calcmode="lin" valueType="num">
                                      <p:cBhvr additive="base">
                                        <p:cTn id="8" dur="2000" fill="hold"/>
                                        <p:tgtEl>
                                          <p:spTgt spid="14233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3" presetClass="entr" presetSubtype="16" fill="hold" grpId="0" nodeType="afterEffect">
                                  <p:stCondLst>
                                    <p:cond delay="0"/>
                                  </p:stCondLst>
                                  <p:childTnLst>
                                    <p:set>
                                      <p:cBhvr>
                                        <p:cTn id="11" dur="1" fill="hold">
                                          <p:stCondLst>
                                            <p:cond delay="0"/>
                                          </p:stCondLst>
                                        </p:cTn>
                                        <p:tgtEl>
                                          <p:spTgt spid="142339">
                                            <p:txEl>
                                              <p:pRg st="0" end="0"/>
                                            </p:txEl>
                                          </p:spTgt>
                                        </p:tgtEl>
                                        <p:attrNameLst>
                                          <p:attrName>style.visibility</p:attrName>
                                        </p:attrNameLst>
                                      </p:cBhvr>
                                      <p:to>
                                        <p:strVal val="visible"/>
                                      </p:to>
                                    </p:set>
                                    <p:animEffect transition="in" filter="plus(in)">
                                      <p:cBhvr>
                                        <p:cTn id="12" dur="1000"/>
                                        <p:tgtEl>
                                          <p:spTgt spid="142339">
                                            <p:txEl>
                                              <p:pRg st="0" end="0"/>
                                            </p:txEl>
                                          </p:spTgt>
                                        </p:tgtEl>
                                      </p:cBhvr>
                                    </p:animEffect>
                                  </p:childTnLst>
                                </p:cTn>
                              </p:par>
                            </p:childTnLst>
                          </p:cTn>
                        </p:par>
                        <p:par>
                          <p:cTn id="13" fill="hold">
                            <p:stCondLst>
                              <p:cond delay="3000"/>
                            </p:stCondLst>
                            <p:childTnLst>
                              <p:par>
                                <p:cTn id="14" presetID="13" presetClass="entr" presetSubtype="16" fill="hold" grpId="0" nodeType="afterEffect">
                                  <p:stCondLst>
                                    <p:cond delay="0"/>
                                  </p:stCondLst>
                                  <p:childTnLst>
                                    <p:set>
                                      <p:cBhvr>
                                        <p:cTn id="15" dur="1" fill="hold">
                                          <p:stCondLst>
                                            <p:cond delay="0"/>
                                          </p:stCondLst>
                                        </p:cTn>
                                        <p:tgtEl>
                                          <p:spTgt spid="142339">
                                            <p:txEl>
                                              <p:pRg st="1" end="1"/>
                                            </p:txEl>
                                          </p:spTgt>
                                        </p:tgtEl>
                                        <p:attrNameLst>
                                          <p:attrName>style.visibility</p:attrName>
                                        </p:attrNameLst>
                                      </p:cBhvr>
                                      <p:to>
                                        <p:strVal val="visible"/>
                                      </p:to>
                                    </p:set>
                                    <p:animEffect transition="in" filter="plus(in)">
                                      <p:cBhvr>
                                        <p:cTn id="16" dur="1000"/>
                                        <p:tgtEl>
                                          <p:spTgt spid="142339">
                                            <p:txEl>
                                              <p:pRg st="1" end="1"/>
                                            </p:txEl>
                                          </p:spTgt>
                                        </p:tgtEl>
                                      </p:cBhvr>
                                    </p:animEffect>
                                  </p:childTnLst>
                                </p:cTn>
                              </p:par>
                            </p:childTnLst>
                          </p:cTn>
                        </p:par>
                        <p:par>
                          <p:cTn id="17" fill="hold">
                            <p:stCondLst>
                              <p:cond delay="4000"/>
                            </p:stCondLst>
                            <p:childTnLst>
                              <p:par>
                                <p:cTn id="18" presetID="13" presetClass="entr" presetSubtype="16" fill="hold" grpId="0" nodeType="afterEffect">
                                  <p:stCondLst>
                                    <p:cond delay="0"/>
                                  </p:stCondLst>
                                  <p:childTnLst>
                                    <p:set>
                                      <p:cBhvr>
                                        <p:cTn id="19" dur="1" fill="hold">
                                          <p:stCondLst>
                                            <p:cond delay="0"/>
                                          </p:stCondLst>
                                        </p:cTn>
                                        <p:tgtEl>
                                          <p:spTgt spid="142339">
                                            <p:txEl>
                                              <p:pRg st="2" end="2"/>
                                            </p:txEl>
                                          </p:spTgt>
                                        </p:tgtEl>
                                        <p:attrNameLst>
                                          <p:attrName>style.visibility</p:attrName>
                                        </p:attrNameLst>
                                      </p:cBhvr>
                                      <p:to>
                                        <p:strVal val="visible"/>
                                      </p:to>
                                    </p:set>
                                    <p:animEffect transition="in" filter="plus(in)">
                                      <p:cBhvr>
                                        <p:cTn id="20" dur="1000"/>
                                        <p:tgtEl>
                                          <p:spTgt spid="142339">
                                            <p:txEl>
                                              <p:pRg st="2" end="2"/>
                                            </p:txEl>
                                          </p:spTgt>
                                        </p:tgtEl>
                                      </p:cBhvr>
                                    </p:animEffect>
                                  </p:childTnLst>
                                </p:cTn>
                              </p:par>
                            </p:childTnLst>
                          </p:cTn>
                        </p:par>
                        <p:par>
                          <p:cTn id="21" fill="hold">
                            <p:stCondLst>
                              <p:cond delay="5000"/>
                            </p:stCondLst>
                            <p:childTnLst>
                              <p:par>
                                <p:cTn id="22" presetID="13" presetClass="entr" presetSubtype="16" fill="hold" grpId="0" nodeType="afterEffect">
                                  <p:stCondLst>
                                    <p:cond delay="0"/>
                                  </p:stCondLst>
                                  <p:childTnLst>
                                    <p:set>
                                      <p:cBhvr>
                                        <p:cTn id="23" dur="1" fill="hold">
                                          <p:stCondLst>
                                            <p:cond delay="0"/>
                                          </p:stCondLst>
                                        </p:cTn>
                                        <p:tgtEl>
                                          <p:spTgt spid="142339">
                                            <p:txEl>
                                              <p:pRg st="3" end="3"/>
                                            </p:txEl>
                                          </p:spTgt>
                                        </p:tgtEl>
                                        <p:attrNameLst>
                                          <p:attrName>style.visibility</p:attrName>
                                        </p:attrNameLst>
                                      </p:cBhvr>
                                      <p:to>
                                        <p:strVal val="visible"/>
                                      </p:to>
                                    </p:set>
                                    <p:animEffect transition="in" filter="plus(in)">
                                      <p:cBhvr>
                                        <p:cTn id="24" dur="1000"/>
                                        <p:tgtEl>
                                          <p:spTgt spid="142339">
                                            <p:txEl>
                                              <p:pRg st="3" end="3"/>
                                            </p:txEl>
                                          </p:spTgt>
                                        </p:tgtEl>
                                      </p:cBhvr>
                                    </p:animEffect>
                                  </p:childTnLst>
                                </p:cTn>
                              </p:par>
                            </p:childTnLst>
                          </p:cTn>
                        </p:par>
                        <p:par>
                          <p:cTn id="25" fill="hold">
                            <p:stCondLst>
                              <p:cond delay="6000"/>
                            </p:stCondLst>
                            <p:childTnLst>
                              <p:par>
                                <p:cTn id="26" presetID="13" presetClass="entr" presetSubtype="16" fill="hold" grpId="0" nodeType="afterEffect">
                                  <p:stCondLst>
                                    <p:cond delay="0"/>
                                  </p:stCondLst>
                                  <p:childTnLst>
                                    <p:set>
                                      <p:cBhvr>
                                        <p:cTn id="27" dur="1" fill="hold">
                                          <p:stCondLst>
                                            <p:cond delay="0"/>
                                          </p:stCondLst>
                                        </p:cTn>
                                        <p:tgtEl>
                                          <p:spTgt spid="142339">
                                            <p:txEl>
                                              <p:pRg st="4" end="4"/>
                                            </p:txEl>
                                          </p:spTgt>
                                        </p:tgtEl>
                                        <p:attrNameLst>
                                          <p:attrName>style.visibility</p:attrName>
                                        </p:attrNameLst>
                                      </p:cBhvr>
                                      <p:to>
                                        <p:strVal val="visible"/>
                                      </p:to>
                                    </p:set>
                                    <p:animEffect transition="in" filter="plus(in)">
                                      <p:cBhvr>
                                        <p:cTn id="28" dur="1000"/>
                                        <p:tgtEl>
                                          <p:spTgt spid="142339">
                                            <p:txEl>
                                              <p:pRg st="4" end="4"/>
                                            </p:txEl>
                                          </p:spTgt>
                                        </p:tgtEl>
                                      </p:cBhvr>
                                    </p:animEffect>
                                  </p:childTnLst>
                                </p:cTn>
                              </p:par>
                            </p:childTnLst>
                          </p:cTn>
                        </p:par>
                        <p:par>
                          <p:cTn id="29" fill="hold">
                            <p:stCondLst>
                              <p:cond delay="7000"/>
                            </p:stCondLst>
                            <p:childTnLst>
                              <p:par>
                                <p:cTn id="30" presetID="13" presetClass="entr" presetSubtype="16" fill="hold" grpId="0" nodeType="afterEffect">
                                  <p:stCondLst>
                                    <p:cond delay="0"/>
                                  </p:stCondLst>
                                  <p:childTnLst>
                                    <p:set>
                                      <p:cBhvr>
                                        <p:cTn id="31" dur="1" fill="hold">
                                          <p:stCondLst>
                                            <p:cond delay="0"/>
                                          </p:stCondLst>
                                        </p:cTn>
                                        <p:tgtEl>
                                          <p:spTgt spid="142339">
                                            <p:txEl>
                                              <p:pRg st="5" end="5"/>
                                            </p:txEl>
                                          </p:spTgt>
                                        </p:tgtEl>
                                        <p:attrNameLst>
                                          <p:attrName>style.visibility</p:attrName>
                                        </p:attrNameLst>
                                      </p:cBhvr>
                                      <p:to>
                                        <p:strVal val="visible"/>
                                      </p:to>
                                    </p:set>
                                    <p:animEffect transition="in" filter="plus(in)">
                                      <p:cBhvr>
                                        <p:cTn id="32" dur="1000"/>
                                        <p:tgtEl>
                                          <p:spTgt spid="142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animBg="1"/>
      <p:bldP spid="142339"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eaLnBrk="1" hangingPunct="1"/>
            <a:r>
              <a:rPr lang="fa-IR" smtClean="0">
                <a:cs typeface="Titr" pitchFamily="2" charset="-78"/>
              </a:rPr>
              <a:t>کود شیمیایی مورد نیاز</a:t>
            </a:r>
            <a:endParaRPr lang="en-GB" smtClean="0">
              <a:cs typeface="Titr" pitchFamily="2" charset="-78"/>
            </a:endParaRPr>
          </a:p>
        </p:txBody>
      </p:sp>
      <p:sp>
        <p:nvSpPr>
          <p:cNvPr id="84995" name="Rectangle 3"/>
          <p:cNvSpPr>
            <a:spLocks noGrp="1" noChangeArrowheads="1"/>
          </p:cNvSpPr>
          <p:nvPr>
            <p:ph type="body" idx="1"/>
          </p:nvPr>
        </p:nvSpPr>
        <p:spPr>
          <a:xfrm>
            <a:off x="381000" y="2057400"/>
            <a:ext cx="8534400" cy="4525963"/>
          </a:xfrm>
        </p:spPr>
        <p:txBody>
          <a:bodyPr/>
          <a:lstStyle/>
          <a:p>
            <a:pPr marL="609600" indent="-609600" algn="r" rtl="1" eaLnBrk="1" hangingPunct="1"/>
            <a:r>
              <a:rPr lang="fa-IR" smtClean="0">
                <a:solidFill>
                  <a:srgbClr val="0000FF"/>
                </a:solidFill>
                <a:cs typeface="Titr" pitchFamily="2" charset="-78"/>
              </a:rPr>
              <a:t>کودهای فسفره و ازته چنانچه با هم پخش شوند ،اثر متقابل مثبت در گندم پاییزه دارند.</a:t>
            </a:r>
          </a:p>
          <a:p>
            <a:pPr marL="609600" indent="-609600" algn="r" rtl="1" eaLnBrk="1" hangingPunct="1"/>
            <a:r>
              <a:rPr lang="fa-IR" smtClean="0">
                <a:solidFill>
                  <a:srgbClr val="0000FF"/>
                </a:solidFill>
                <a:cs typeface="Titr" pitchFamily="2" charset="-78"/>
              </a:rPr>
              <a:t>میزان ازت بین 140 – 80 ک.گ. در هکتار و 80 – 50 ک.گ. در هکتار </a:t>
            </a:r>
            <a:r>
              <a:rPr lang="en-US" smtClean="0">
                <a:solidFill>
                  <a:srgbClr val="0000FF"/>
                </a:solidFill>
                <a:cs typeface="Titr" pitchFamily="2" charset="-78"/>
              </a:rPr>
              <a:t>P2O5</a:t>
            </a:r>
            <a:r>
              <a:rPr lang="fa-IR" smtClean="0">
                <a:solidFill>
                  <a:srgbClr val="0000FF"/>
                </a:solidFill>
                <a:cs typeface="Titr" pitchFamily="2" charset="-78"/>
              </a:rPr>
              <a:t> مورد نیاز است.</a:t>
            </a:r>
          </a:p>
          <a:p>
            <a:pPr marL="609600" indent="-609600" algn="r" rtl="1" eaLnBrk="1" hangingPunct="1"/>
            <a:r>
              <a:rPr lang="fa-IR" smtClean="0">
                <a:solidFill>
                  <a:srgbClr val="0000FF"/>
                </a:solidFill>
                <a:cs typeface="Titr" pitchFamily="2" charset="-78"/>
              </a:rPr>
              <a:t>گیاه قبلی در تعیین میزان کود اهمیت دارد.</a:t>
            </a:r>
          </a:p>
          <a:p>
            <a:pPr marL="609600" indent="-609600" algn="r" rtl="1" eaLnBrk="1" hangingPunct="1"/>
            <a:r>
              <a:rPr lang="fa-IR" smtClean="0">
                <a:solidFill>
                  <a:srgbClr val="0000FF"/>
                </a:solidFill>
                <a:cs typeface="Titr" pitchFamily="2" charset="-78"/>
              </a:rPr>
              <a:t>مصرف کود ازت بعد از لگوم ها 30 درصد کمتر است تا بعد از ذرت باشد.</a:t>
            </a:r>
          </a:p>
          <a:p>
            <a:pPr marL="609600" indent="-609600" algn="r" rtl="1" eaLnBrk="1" hangingPunct="1">
              <a:buFontTx/>
              <a:buNone/>
            </a:pPr>
            <a:endParaRPr lang="fa-IR" smtClean="0">
              <a:solidFill>
                <a:srgbClr val="0000FF"/>
              </a:solidFill>
              <a:cs typeface="Titr" pitchFamily="2" charset="-78"/>
            </a:endParaRPr>
          </a:p>
          <a:p>
            <a:pPr marL="609600" indent="-609600" algn="r" rtl="1" eaLnBrk="1" hangingPunct="1"/>
            <a:endParaRPr lang="fa-IR" smtClean="0">
              <a:solidFill>
                <a:srgbClr val="0000FF"/>
              </a:solidFill>
              <a:cs typeface="Titr" pitchFamily="2" charset="-78"/>
            </a:endParaRPr>
          </a:p>
          <a:p>
            <a:pPr marL="609600" indent="-609600" algn="r" rtl="1" eaLnBrk="1" hangingPunct="1"/>
            <a:endParaRPr lang="fa-IR" smtClean="0">
              <a:solidFill>
                <a:srgbClr val="0000FF"/>
              </a:solidFill>
              <a:cs typeface="Titr" pitchFamily="2" charset="-78"/>
            </a:endParaRPr>
          </a:p>
          <a:p>
            <a:pPr marL="609600" indent="-609600" algn="r" rtl="1" eaLnBrk="1" hangingPunct="1"/>
            <a:endParaRPr lang="en-GB" smtClean="0">
              <a:solidFill>
                <a:srgbClr val="0000FF"/>
              </a:solidFill>
              <a:cs typeface="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3362"/>
                                        </p:tgtEl>
                                        <p:attrNameLst>
                                          <p:attrName>style.visibility</p:attrName>
                                        </p:attrNameLst>
                                      </p:cBhvr>
                                      <p:to>
                                        <p:strVal val="visible"/>
                                      </p:to>
                                    </p:set>
                                    <p:anim calcmode="lin" valueType="num">
                                      <p:cBhvr additive="base">
                                        <p:cTn id="7" dur="2000" fill="hold"/>
                                        <p:tgtEl>
                                          <p:spTgt spid="143362"/>
                                        </p:tgtEl>
                                        <p:attrNameLst>
                                          <p:attrName>ppt_x</p:attrName>
                                        </p:attrNameLst>
                                      </p:cBhvr>
                                      <p:tavLst>
                                        <p:tav tm="0">
                                          <p:val>
                                            <p:strVal val="#ppt_x"/>
                                          </p:val>
                                        </p:tav>
                                        <p:tav tm="100000">
                                          <p:val>
                                            <p:strVal val="#ppt_x"/>
                                          </p:val>
                                        </p:tav>
                                      </p:tavLst>
                                    </p:anim>
                                    <p:anim calcmode="lin" valueType="num">
                                      <p:cBhvr additive="base">
                                        <p:cTn id="8" dur="2000" fill="hold"/>
                                        <p:tgtEl>
                                          <p:spTgt spid="143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eaLnBrk="1" hangingPunct="1"/>
            <a:r>
              <a:rPr lang="fa-IR" smtClean="0">
                <a:cs typeface="Titr" pitchFamily="2" charset="-78"/>
              </a:rPr>
              <a:t>زمان مصرف کود</a:t>
            </a:r>
            <a:endParaRPr lang="en-GB" smtClean="0">
              <a:cs typeface="Titr" pitchFamily="2" charset="-78"/>
            </a:endParaRPr>
          </a:p>
        </p:txBody>
      </p:sp>
      <p:sp>
        <p:nvSpPr>
          <p:cNvPr id="144387" name="Rectangle 3"/>
          <p:cNvSpPr>
            <a:spLocks noGrp="1" noChangeArrowheads="1"/>
          </p:cNvSpPr>
          <p:nvPr>
            <p:ph type="body" idx="1"/>
          </p:nvPr>
        </p:nvSpPr>
        <p:spPr>
          <a:xfrm>
            <a:off x="381000" y="2057400"/>
            <a:ext cx="8534400" cy="4525963"/>
          </a:xfrm>
        </p:spPr>
        <p:txBody>
          <a:bodyPr/>
          <a:lstStyle/>
          <a:p>
            <a:pPr algn="r" rtl="1" eaLnBrk="1" hangingPunct="1"/>
            <a:r>
              <a:rPr lang="fa-IR" smtClean="0">
                <a:solidFill>
                  <a:srgbClr val="0000FF"/>
                </a:solidFill>
                <a:cs typeface="Titr" pitchFamily="2" charset="-78"/>
              </a:rPr>
              <a:t>مصرف ازت به صورت سرک در دوره رشد مفید است :</a:t>
            </a:r>
          </a:p>
          <a:p>
            <a:pPr algn="r" rtl="1" eaLnBrk="1" hangingPunct="1">
              <a:buFontTx/>
              <a:buNone/>
            </a:pPr>
            <a:r>
              <a:rPr lang="en-US" sz="4000" smtClean="0">
                <a:solidFill>
                  <a:srgbClr val="0000FF"/>
                </a:solidFill>
                <a:cs typeface="Titr" pitchFamily="2" charset="-78"/>
                <a:sym typeface="Wingdings" pitchFamily="2" charset="2"/>
              </a:rPr>
              <a:t></a:t>
            </a:r>
            <a:r>
              <a:rPr lang="fa-IR" sz="4000" smtClean="0">
                <a:solidFill>
                  <a:srgbClr val="0000FF"/>
                </a:solidFill>
                <a:cs typeface="Titr" pitchFamily="2" charset="-78"/>
                <a:sym typeface="Wingdings" pitchFamily="2" charset="2"/>
              </a:rPr>
              <a:t> </a:t>
            </a:r>
            <a:r>
              <a:rPr lang="fa-IR" sz="2400" smtClean="0">
                <a:solidFill>
                  <a:srgbClr val="CC0000"/>
                </a:solidFill>
                <a:cs typeface="Tahoma" pitchFamily="34" charset="0"/>
                <a:sym typeface="Wingdings" pitchFamily="2" charset="2"/>
              </a:rPr>
              <a:t>درجه حلالیت زیادی دارد.</a:t>
            </a:r>
          </a:p>
          <a:p>
            <a:pPr algn="r" rtl="1" eaLnBrk="1" hangingPunct="1">
              <a:buFontTx/>
              <a:buNone/>
            </a:pPr>
            <a:r>
              <a:rPr lang="en-US" sz="4000" smtClean="0">
                <a:solidFill>
                  <a:srgbClr val="0000FF"/>
                </a:solidFill>
                <a:cs typeface="Titr" pitchFamily="2" charset="-78"/>
                <a:sym typeface="Wingdings" pitchFamily="2" charset="2"/>
              </a:rPr>
              <a:t></a:t>
            </a:r>
            <a:r>
              <a:rPr lang="fa-IR" sz="4000" smtClean="0">
                <a:solidFill>
                  <a:srgbClr val="0000FF"/>
                </a:solidFill>
                <a:cs typeface="Titr" pitchFamily="2" charset="-78"/>
                <a:sym typeface="Wingdings" pitchFamily="2" charset="2"/>
              </a:rPr>
              <a:t> </a:t>
            </a:r>
            <a:r>
              <a:rPr lang="fa-IR" sz="2400" smtClean="0">
                <a:solidFill>
                  <a:srgbClr val="CC0000"/>
                </a:solidFill>
                <a:cs typeface="Tahoma" pitchFamily="34" charset="0"/>
                <a:sym typeface="Wingdings" pitchFamily="2" charset="2"/>
              </a:rPr>
              <a:t>در صورت مصرف تمام آن قبل از کاشت ، بسیاری از آن آبشویی شده و خارج می شود.</a:t>
            </a:r>
            <a:endParaRPr lang="en-US" sz="2400" smtClean="0">
              <a:solidFill>
                <a:srgbClr val="CC0000"/>
              </a:solidFill>
              <a:cs typeface="Tahoma" pitchFamily="34" charset="0"/>
              <a:sym typeface="Wingdings" pitchFamily="2" charset="2"/>
            </a:endParaRPr>
          </a:p>
          <a:p>
            <a:pPr algn="r" rtl="1" eaLnBrk="1" hangingPunct="1"/>
            <a:r>
              <a:rPr lang="fa-IR" sz="2400" smtClean="0">
                <a:solidFill>
                  <a:srgbClr val="CC0000"/>
                </a:solidFill>
                <a:cs typeface="Tahoma" pitchFamily="34" charset="0"/>
                <a:sym typeface="Wingdings" pitchFamily="2" charset="2"/>
              </a:rPr>
              <a:t>با بارندگی کم در زمستان نصف یا 30 درصد از کود ازته قبل کاشت و بارندگی زیاد در زمستان 30 درصد .</a:t>
            </a:r>
          </a:p>
          <a:p>
            <a:pPr algn="r" rtl="1" eaLnBrk="1" hangingPunct="1"/>
            <a:r>
              <a:rPr lang="fa-IR" sz="2400" smtClean="0">
                <a:solidFill>
                  <a:srgbClr val="CC0000"/>
                </a:solidFill>
                <a:cs typeface="Tahoma" pitchFamily="34" charset="0"/>
                <a:sym typeface="Wingdings" pitchFamily="2" charset="2"/>
              </a:rPr>
              <a:t>کودهای فسفره و پتاسه در زمان تهیه بستر مصرف شوند.</a:t>
            </a:r>
          </a:p>
          <a:p>
            <a:pPr algn="r" rtl="1" eaLnBrk="1" hangingPunct="1"/>
            <a:r>
              <a:rPr lang="fa-IR" sz="2400" smtClean="0">
                <a:solidFill>
                  <a:srgbClr val="CC0000"/>
                </a:solidFill>
                <a:cs typeface="Tahoma" pitchFamily="34" charset="0"/>
                <a:sym typeface="Wingdings" pitchFamily="2" charset="2"/>
              </a:rPr>
              <a:t>مصرف سرک این کودها معمول نیست.</a:t>
            </a:r>
            <a:endParaRPr lang="en-US" sz="2400" smtClean="0">
              <a:solidFill>
                <a:srgbClr val="CC0000"/>
              </a:solidFill>
              <a:cs typeface="Tahoma" pitchFamily="34" charset="0"/>
              <a:sym typeface="Wingdings" pitchFamily="2" charset="2"/>
            </a:endParaRPr>
          </a:p>
          <a:p>
            <a:pPr algn="r" rtl="1" eaLnBrk="1" hangingPunct="1">
              <a:buFontTx/>
              <a:buNone/>
            </a:pPr>
            <a:endParaRPr lang="en-US" sz="2400" smtClean="0">
              <a:solidFill>
                <a:srgbClr val="CC0000"/>
              </a:solidFill>
              <a:cs typeface="Tahoma" pitchFamily="34" charset="0"/>
              <a:sym typeface="Wingdings" pitchFamily="2" charset="2"/>
            </a:endParaRPr>
          </a:p>
          <a:p>
            <a:pPr algn="r" rtl="1" eaLnBrk="1" hangingPunct="1">
              <a:buFontTx/>
              <a:buNone/>
            </a:pPr>
            <a:endParaRPr lang="fa-IR" sz="2400" smtClean="0">
              <a:solidFill>
                <a:srgbClr val="CC0000"/>
              </a:solidFill>
              <a:cs typeface="Tahoma" pitchFamily="34" charset="0"/>
            </a:endParaRPr>
          </a:p>
          <a:p>
            <a:pPr algn="r" rtl="1" eaLnBrk="1" hangingPunct="1">
              <a:buFontTx/>
              <a:buNone/>
            </a:pPr>
            <a:endParaRPr lang="fa-IR" smtClean="0">
              <a:solidFill>
                <a:srgbClr val="0000FF"/>
              </a:solidFill>
              <a:cs typeface="Titr" pitchFamily="2" charset="-78"/>
            </a:endParaRPr>
          </a:p>
          <a:p>
            <a:pPr algn="r" rtl="1" eaLnBrk="1" hangingPunct="1"/>
            <a:endParaRPr lang="en-GB" smtClean="0">
              <a:solidFill>
                <a:srgbClr val="0000FF"/>
              </a:solidFill>
              <a:cs typeface="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4386"/>
                                        </p:tgtEl>
                                        <p:attrNameLst>
                                          <p:attrName>style.visibility</p:attrName>
                                        </p:attrNameLst>
                                      </p:cBhvr>
                                      <p:to>
                                        <p:strVal val="visible"/>
                                      </p:to>
                                    </p:set>
                                    <p:anim calcmode="lin" valueType="num">
                                      <p:cBhvr additive="base">
                                        <p:cTn id="7" dur="2000" fill="hold"/>
                                        <p:tgtEl>
                                          <p:spTgt spid="144386"/>
                                        </p:tgtEl>
                                        <p:attrNameLst>
                                          <p:attrName>ppt_x</p:attrName>
                                        </p:attrNameLst>
                                      </p:cBhvr>
                                      <p:tavLst>
                                        <p:tav tm="0">
                                          <p:val>
                                            <p:strVal val="#ppt_x"/>
                                          </p:val>
                                        </p:tav>
                                        <p:tav tm="100000">
                                          <p:val>
                                            <p:strVal val="#ppt_x"/>
                                          </p:val>
                                        </p:tav>
                                      </p:tavLst>
                                    </p:anim>
                                    <p:anim calcmode="lin" valueType="num">
                                      <p:cBhvr additive="base">
                                        <p:cTn id="8" dur="2000" fill="hold"/>
                                        <p:tgtEl>
                                          <p:spTgt spid="14438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3" presetClass="entr" presetSubtype="16" fill="hold" grpId="0" nodeType="afterEffect">
                                  <p:stCondLst>
                                    <p:cond delay="0"/>
                                  </p:stCondLst>
                                  <p:childTnLst>
                                    <p:set>
                                      <p:cBhvr>
                                        <p:cTn id="11" dur="1" fill="hold">
                                          <p:stCondLst>
                                            <p:cond delay="0"/>
                                          </p:stCondLst>
                                        </p:cTn>
                                        <p:tgtEl>
                                          <p:spTgt spid="144387">
                                            <p:txEl>
                                              <p:pRg st="0" end="0"/>
                                            </p:txEl>
                                          </p:spTgt>
                                        </p:tgtEl>
                                        <p:attrNameLst>
                                          <p:attrName>style.visibility</p:attrName>
                                        </p:attrNameLst>
                                      </p:cBhvr>
                                      <p:to>
                                        <p:strVal val="visible"/>
                                      </p:to>
                                    </p:set>
                                    <p:animEffect transition="in" filter="plus(in)">
                                      <p:cBhvr>
                                        <p:cTn id="12" dur="1000"/>
                                        <p:tgtEl>
                                          <p:spTgt spid="144387">
                                            <p:txEl>
                                              <p:pRg st="0" end="0"/>
                                            </p:txEl>
                                          </p:spTgt>
                                        </p:tgtEl>
                                      </p:cBhvr>
                                    </p:animEffect>
                                  </p:childTnLst>
                                </p:cTn>
                              </p:par>
                            </p:childTnLst>
                          </p:cTn>
                        </p:par>
                        <p:par>
                          <p:cTn id="13" fill="hold">
                            <p:stCondLst>
                              <p:cond delay="3000"/>
                            </p:stCondLst>
                            <p:childTnLst>
                              <p:par>
                                <p:cTn id="14" presetID="13" presetClass="entr" presetSubtype="16" fill="hold" grpId="0" nodeType="afterEffect">
                                  <p:stCondLst>
                                    <p:cond delay="0"/>
                                  </p:stCondLst>
                                  <p:childTnLst>
                                    <p:set>
                                      <p:cBhvr>
                                        <p:cTn id="15" dur="1" fill="hold">
                                          <p:stCondLst>
                                            <p:cond delay="0"/>
                                          </p:stCondLst>
                                        </p:cTn>
                                        <p:tgtEl>
                                          <p:spTgt spid="144387">
                                            <p:txEl>
                                              <p:pRg st="1" end="1"/>
                                            </p:txEl>
                                          </p:spTgt>
                                        </p:tgtEl>
                                        <p:attrNameLst>
                                          <p:attrName>style.visibility</p:attrName>
                                        </p:attrNameLst>
                                      </p:cBhvr>
                                      <p:to>
                                        <p:strVal val="visible"/>
                                      </p:to>
                                    </p:set>
                                    <p:animEffect transition="in" filter="plus(in)">
                                      <p:cBhvr>
                                        <p:cTn id="16" dur="1000"/>
                                        <p:tgtEl>
                                          <p:spTgt spid="144387">
                                            <p:txEl>
                                              <p:pRg st="1" end="1"/>
                                            </p:txEl>
                                          </p:spTgt>
                                        </p:tgtEl>
                                      </p:cBhvr>
                                    </p:animEffect>
                                  </p:childTnLst>
                                </p:cTn>
                              </p:par>
                            </p:childTnLst>
                          </p:cTn>
                        </p:par>
                        <p:par>
                          <p:cTn id="17" fill="hold">
                            <p:stCondLst>
                              <p:cond delay="4000"/>
                            </p:stCondLst>
                            <p:childTnLst>
                              <p:par>
                                <p:cTn id="18" presetID="13" presetClass="entr" presetSubtype="16" fill="hold" grpId="0" nodeType="afterEffect">
                                  <p:stCondLst>
                                    <p:cond delay="0"/>
                                  </p:stCondLst>
                                  <p:childTnLst>
                                    <p:set>
                                      <p:cBhvr>
                                        <p:cTn id="19" dur="1" fill="hold">
                                          <p:stCondLst>
                                            <p:cond delay="0"/>
                                          </p:stCondLst>
                                        </p:cTn>
                                        <p:tgtEl>
                                          <p:spTgt spid="144387">
                                            <p:txEl>
                                              <p:pRg st="2" end="2"/>
                                            </p:txEl>
                                          </p:spTgt>
                                        </p:tgtEl>
                                        <p:attrNameLst>
                                          <p:attrName>style.visibility</p:attrName>
                                        </p:attrNameLst>
                                      </p:cBhvr>
                                      <p:to>
                                        <p:strVal val="visible"/>
                                      </p:to>
                                    </p:set>
                                    <p:animEffect transition="in" filter="plus(in)">
                                      <p:cBhvr>
                                        <p:cTn id="20" dur="1000"/>
                                        <p:tgtEl>
                                          <p:spTgt spid="144387">
                                            <p:txEl>
                                              <p:pRg st="2" end="2"/>
                                            </p:txEl>
                                          </p:spTgt>
                                        </p:tgtEl>
                                      </p:cBhvr>
                                    </p:animEffect>
                                  </p:childTnLst>
                                </p:cTn>
                              </p:par>
                            </p:childTnLst>
                          </p:cTn>
                        </p:par>
                        <p:par>
                          <p:cTn id="21" fill="hold">
                            <p:stCondLst>
                              <p:cond delay="5000"/>
                            </p:stCondLst>
                            <p:childTnLst>
                              <p:par>
                                <p:cTn id="22" presetID="13" presetClass="entr" presetSubtype="16" fill="hold" grpId="0" nodeType="afterEffect">
                                  <p:stCondLst>
                                    <p:cond delay="0"/>
                                  </p:stCondLst>
                                  <p:childTnLst>
                                    <p:set>
                                      <p:cBhvr>
                                        <p:cTn id="23" dur="1" fill="hold">
                                          <p:stCondLst>
                                            <p:cond delay="0"/>
                                          </p:stCondLst>
                                        </p:cTn>
                                        <p:tgtEl>
                                          <p:spTgt spid="144387">
                                            <p:txEl>
                                              <p:pRg st="3" end="3"/>
                                            </p:txEl>
                                          </p:spTgt>
                                        </p:tgtEl>
                                        <p:attrNameLst>
                                          <p:attrName>style.visibility</p:attrName>
                                        </p:attrNameLst>
                                      </p:cBhvr>
                                      <p:to>
                                        <p:strVal val="visible"/>
                                      </p:to>
                                    </p:set>
                                    <p:animEffect transition="in" filter="plus(in)">
                                      <p:cBhvr>
                                        <p:cTn id="24" dur="1000"/>
                                        <p:tgtEl>
                                          <p:spTgt spid="144387">
                                            <p:txEl>
                                              <p:pRg st="3" end="3"/>
                                            </p:txEl>
                                          </p:spTgt>
                                        </p:tgtEl>
                                      </p:cBhvr>
                                    </p:animEffect>
                                  </p:childTnLst>
                                </p:cTn>
                              </p:par>
                            </p:childTnLst>
                          </p:cTn>
                        </p:par>
                        <p:par>
                          <p:cTn id="25" fill="hold">
                            <p:stCondLst>
                              <p:cond delay="6000"/>
                            </p:stCondLst>
                            <p:childTnLst>
                              <p:par>
                                <p:cTn id="26" presetID="13" presetClass="entr" presetSubtype="16" fill="hold" grpId="0" nodeType="afterEffect">
                                  <p:stCondLst>
                                    <p:cond delay="0"/>
                                  </p:stCondLst>
                                  <p:childTnLst>
                                    <p:set>
                                      <p:cBhvr>
                                        <p:cTn id="27" dur="1" fill="hold">
                                          <p:stCondLst>
                                            <p:cond delay="0"/>
                                          </p:stCondLst>
                                        </p:cTn>
                                        <p:tgtEl>
                                          <p:spTgt spid="144387">
                                            <p:txEl>
                                              <p:pRg st="4" end="4"/>
                                            </p:txEl>
                                          </p:spTgt>
                                        </p:tgtEl>
                                        <p:attrNameLst>
                                          <p:attrName>style.visibility</p:attrName>
                                        </p:attrNameLst>
                                      </p:cBhvr>
                                      <p:to>
                                        <p:strVal val="visible"/>
                                      </p:to>
                                    </p:set>
                                    <p:animEffect transition="in" filter="plus(in)">
                                      <p:cBhvr>
                                        <p:cTn id="28" dur="1000"/>
                                        <p:tgtEl>
                                          <p:spTgt spid="144387">
                                            <p:txEl>
                                              <p:pRg st="4" end="4"/>
                                            </p:txEl>
                                          </p:spTgt>
                                        </p:tgtEl>
                                      </p:cBhvr>
                                    </p:animEffect>
                                  </p:childTnLst>
                                </p:cTn>
                              </p:par>
                            </p:childTnLst>
                          </p:cTn>
                        </p:par>
                        <p:par>
                          <p:cTn id="29" fill="hold">
                            <p:stCondLst>
                              <p:cond delay="7000"/>
                            </p:stCondLst>
                            <p:childTnLst>
                              <p:par>
                                <p:cTn id="30" presetID="13" presetClass="entr" presetSubtype="16" fill="hold" grpId="0" nodeType="afterEffect">
                                  <p:stCondLst>
                                    <p:cond delay="0"/>
                                  </p:stCondLst>
                                  <p:childTnLst>
                                    <p:set>
                                      <p:cBhvr>
                                        <p:cTn id="31" dur="1" fill="hold">
                                          <p:stCondLst>
                                            <p:cond delay="0"/>
                                          </p:stCondLst>
                                        </p:cTn>
                                        <p:tgtEl>
                                          <p:spTgt spid="144387">
                                            <p:txEl>
                                              <p:pRg st="5" end="5"/>
                                            </p:txEl>
                                          </p:spTgt>
                                        </p:tgtEl>
                                        <p:attrNameLst>
                                          <p:attrName>style.visibility</p:attrName>
                                        </p:attrNameLst>
                                      </p:cBhvr>
                                      <p:to>
                                        <p:strVal val="visible"/>
                                      </p:to>
                                    </p:set>
                                    <p:animEffect transition="in" filter="plus(in)">
                                      <p:cBhvr>
                                        <p:cTn id="32" dur="1000"/>
                                        <p:tgtEl>
                                          <p:spTgt spid="144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animBg="1"/>
      <p:bldP spid="144387"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مصرف ازت</a:t>
            </a:r>
            <a:endParaRPr lang="en-GB" smtClean="0">
              <a:cs typeface="Titr" pitchFamily="2" charset="-78"/>
            </a:endParaRPr>
          </a:p>
        </p:txBody>
      </p:sp>
      <p:sp>
        <p:nvSpPr>
          <p:cNvPr id="146435" name="Rectangle 3"/>
          <p:cNvSpPr>
            <a:spLocks noGrp="1" noChangeArrowheads="1"/>
          </p:cNvSpPr>
          <p:nvPr>
            <p:ph type="body" idx="1"/>
          </p:nvPr>
        </p:nvSpPr>
        <p:spPr>
          <a:xfrm>
            <a:off x="381000" y="2057400"/>
            <a:ext cx="8534400" cy="4525963"/>
          </a:xfrm>
        </p:spPr>
        <p:txBody>
          <a:bodyPr/>
          <a:lstStyle/>
          <a:p>
            <a:pPr algn="r" rtl="1" eaLnBrk="1" hangingPunct="1"/>
            <a:r>
              <a:rPr lang="fa-IR" smtClean="0">
                <a:solidFill>
                  <a:srgbClr val="0000FF"/>
                </a:solidFill>
                <a:cs typeface="Titr" pitchFamily="2" charset="-78"/>
              </a:rPr>
              <a:t>زیادی ازت باعث افزایش زیاد سطح برگ – کاهش جذب خالص -  تاخیر در رسیدگی سنبله ها – خوابیدگی و حساسیت به بیماری ها می شود بدون اینکه قدرت تولیدی گیاه را افزایش دهد.</a:t>
            </a:r>
          </a:p>
          <a:p>
            <a:pPr algn="r" rtl="1" eaLnBrk="1" hangingPunct="1"/>
            <a:r>
              <a:rPr lang="fa-IR" smtClean="0">
                <a:solidFill>
                  <a:srgbClr val="0000FF"/>
                </a:solidFill>
                <a:cs typeface="Titr" pitchFamily="2" charset="-78"/>
              </a:rPr>
              <a:t>منابع ازت عبارتند از:</a:t>
            </a:r>
          </a:p>
          <a:p>
            <a:pPr algn="r" rtl="1" eaLnBrk="1" hangingPunct="1">
              <a:buFont typeface="Wingdings" pitchFamily="2" charset="2"/>
              <a:buNone/>
            </a:pPr>
            <a:r>
              <a:rPr lang="fa-IR" smtClean="0">
                <a:solidFill>
                  <a:srgbClr val="993300"/>
                </a:solidFill>
                <a:cs typeface="Titr" pitchFamily="2" charset="-78"/>
              </a:rPr>
              <a:t>   1-</a:t>
            </a:r>
            <a:r>
              <a:rPr lang="en-US" smtClean="0">
                <a:solidFill>
                  <a:srgbClr val="993300"/>
                </a:solidFill>
                <a:cs typeface="Titr" pitchFamily="2" charset="-78"/>
              </a:rPr>
              <a:t> </a:t>
            </a:r>
            <a:r>
              <a:rPr lang="fa-IR" smtClean="0">
                <a:solidFill>
                  <a:srgbClr val="993300"/>
                </a:solidFill>
                <a:cs typeface="Titr" pitchFamily="2" charset="-78"/>
              </a:rPr>
              <a:t>اوره        2- نیترات آمونیم            </a:t>
            </a:r>
            <a:r>
              <a:rPr lang="fa-IR" smtClean="0">
                <a:solidFill>
                  <a:srgbClr val="993300"/>
                </a:solidFill>
                <a:cs typeface="Titr" pitchFamily="2" charset="-78"/>
                <a:sym typeface="Wingdings" pitchFamily="2" charset="2"/>
              </a:rPr>
              <a:t>3-سولفات آمونیم</a:t>
            </a:r>
          </a:p>
          <a:p>
            <a:pPr algn="ctr" rtl="1" eaLnBrk="1" hangingPunct="1">
              <a:buFont typeface="Wingdings" pitchFamily="2" charset="2"/>
              <a:buNone/>
            </a:pPr>
            <a:r>
              <a:rPr lang="fa-IR" sz="2400" smtClean="0">
                <a:cs typeface="Titr" pitchFamily="2" charset="-78"/>
              </a:rPr>
              <a:t>گندم ازت را به فرم نیترات (</a:t>
            </a:r>
            <a:r>
              <a:rPr lang="en-US" sz="2400" smtClean="0">
                <a:cs typeface="Titr" pitchFamily="2" charset="-78"/>
              </a:rPr>
              <a:t>NO3</a:t>
            </a:r>
            <a:r>
              <a:rPr lang="fa-IR" sz="2400" smtClean="0">
                <a:cs typeface="Titr" pitchFamily="2" charset="-78"/>
              </a:rPr>
              <a:t>) و آمونیم (</a:t>
            </a:r>
            <a:r>
              <a:rPr lang="en-US" sz="2400" smtClean="0">
                <a:cs typeface="Titr" pitchFamily="2" charset="-78"/>
              </a:rPr>
              <a:t>NH4</a:t>
            </a:r>
            <a:r>
              <a:rPr lang="fa-IR" sz="2400" smtClean="0">
                <a:cs typeface="Titr" pitchFamily="2" charset="-78"/>
              </a:rPr>
              <a:t>) جذب می کند.</a:t>
            </a:r>
            <a:endParaRPr lang="en-US" sz="2400" smtClean="0">
              <a:cs typeface="Titr" pitchFamily="2" charset="-78"/>
            </a:endParaRPr>
          </a:p>
          <a:p>
            <a:pPr algn="r" rtl="1" eaLnBrk="1" hangingPunct="1">
              <a:buFont typeface="Wingdings" pitchFamily="2" charset="2"/>
              <a:buNone/>
            </a:pPr>
            <a:endParaRPr lang="en-US" sz="2400" smtClean="0">
              <a:cs typeface="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6434"/>
                                        </p:tgtEl>
                                        <p:attrNameLst>
                                          <p:attrName>style.visibility</p:attrName>
                                        </p:attrNameLst>
                                      </p:cBhvr>
                                      <p:to>
                                        <p:strVal val="visible"/>
                                      </p:to>
                                    </p:set>
                                    <p:anim calcmode="lin" valueType="num">
                                      <p:cBhvr additive="base">
                                        <p:cTn id="7" dur="2000" fill="hold"/>
                                        <p:tgtEl>
                                          <p:spTgt spid="146434"/>
                                        </p:tgtEl>
                                        <p:attrNameLst>
                                          <p:attrName>ppt_x</p:attrName>
                                        </p:attrNameLst>
                                      </p:cBhvr>
                                      <p:tavLst>
                                        <p:tav tm="0">
                                          <p:val>
                                            <p:strVal val="#ppt_x"/>
                                          </p:val>
                                        </p:tav>
                                        <p:tav tm="100000">
                                          <p:val>
                                            <p:strVal val="#ppt_x"/>
                                          </p:val>
                                        </p:tav>
                                      </p:tavLst>
                                    </p:anim>
                                    <p:anim calcmode="lin" valueType="num">
                                      <p:cBhvr additive="base">
                                        <p:cTn id="8" dur="2000" fill="hold"/>
                                        <p:tgtEl>
                                          <p:spTgt spid="14643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46435">
                                            <p:txEl>
                                              <p:pRg st="0" end="0"/>
                                            </p:txEl>
                                          </p:spTgt>
                                        </p:tgtEl>
                                        <p:attrNameLst>
                                          <p:attrName>style.visibility</p:attrName>
                                        </p:attrNameLst>
                                      </p:cBhvr>
                                      <p:to>
                                        <p:strVal val="visible"/>
                                      </p:to>
                                    </p:set>
                                    <p:animEffect transition="in" filter="fade">
                                      <p:cBhvr>
                                        <p:cTn id="12" dur="2000"/>
                                        <p:tgtEl>
                                          <p:spTgt spid="146435">
                                            <p:txEl>
                                              <p:pRg st="0" end="0"/>
                                            </p:txEl>
                                          </p:spTgt>
                                        </p:tgtEl>
                                      </p:cBhvr>
                                    </p:animEffect>
                                  </p:childTnLst>
                                </p:cTn>
                              </p:par>
                            </p:childTnLst>
                          </p:cTn>
                        </p:par>
                        <p:par>
                          <p:cTn id="13" fill="hold">
                            <p:stCondLst>
                              <p:cond delay="4000"/>
                            </p:stCondLst>
                            <p:childTnLst>
                              <p:par>
                                <p:cTn id="14" presetID="10" presetClass="entr" presetSubtype="0" fill="hold" grpId="0" nodeType="afterEffect">
                                  <p:stCondLst>
                                    <p:cond delay="0"/>
                                  </p:stCondLst>
                                  <p:childTnLst>
                                    <p:set>
                                      <p:cBhvr>
                                        <p:cTn id="15" dur="1" fill="hold">
                                          <p:stCondLst>
                                            <p:cond delay="0"/>
                                          </p:stCondLst>
                                        </p:cTn>
                                        <p:tgtEl>
                                          <p:spTgt spid="146435">
                                            <p:txEl>
                                              <p:pRg st="1" end="1"/>
                                            </p:txEl>
                                          </p:spTgt>
                                        </p:tgtEl>
                                        <p:attrNameLst>
                                          <p:attrName>style.visibility</p:attrName>
                                        </p:attrNameLst>
                                      </p:cBhvr>
                                      <p:to>
                                        <p:strVal val="visible"/>
                                      </p:to>
                                    </p:set>
                                    <p:animEffect transition="in" filter="fade">
                                      <p:cBhvr>
                                        <p:cTn id="16" dur="2000"/>
                                        <p:tgtEl>
                                          <p:spTgt spid="146435">
                                            <p:txEl>
                                              <p:pRg st="1" end="1"/>
                                            </p:txEl>
                                          </p:spTgt>
                                        </p:tgtEl>
                                      </p:cBhvr>
                                    </p:animEffect>
                                  </p:childTnLst>
                                </p:cTn>
                              </p:par>
                            </p:childTnLst>
                          </p:cTn>
                        </p:par>
                        <p:par>
                          <p:cTn id="17" fill="hold">
                            <p:stCondLst>
                              <p:cond delay="6000"/>
                            </p:stCondLst>
                            <p:childTnLst>
                              <p:par>
                                <p:cTn id="18" presetID="10" presetClass="entr" presetSubtype="0" fill="hold" grpId="0" nodeType="afterEffect">
                                  <p:stCondLst>
                                    <p:cond delay="0"/>
                                  </p:stCondLst>
                                  <p:childTnLst>
                                    <p:set>
                                      <p:cBhvr>
                                        <p:cTn id="19" dur="1" fill="hold">
                                          <p:stCondLst>
                                            <p:cond delay="0"/>
                                          </p:stCondLst>
                                        </p:cTn>
                                        <p:tgtEl>
                                          <p:spTgt spid="146435">
                                            <p:txEl>
                                              <p:pRg st="2" end="2"/>
                                            </p:txEl>
                                          </p:spTgt>
                                        </p:tgtEl>
                                        <p:attrNameLst>
                                          <p:attrName>style.visibility</p:attrName>
                                        </p:attrNameLst>
                                      </p:cBhvr>
                                      <p:to>
                                        <p:strVal val="visible"/>
                                      </p:to>
                                    </p:set>
                                    <p:animEffect transition="in" filter="fade">
                                      <p:cBhvr>
                                        <p:cTn id="20" dur="2000"/>
                                        <p:tgtEl>
                                          <p:spTgt spid="146435">
                                            <p:txEl>
                                              <p:pRg st="2" end="2"/>
                                            </p:txEl>
                                          </p:spTgt>
                                        </p:tgtEl>
                                      </p:cBhvr>
                                    </p:animEffect>
                                  </p:childTnLst>
                                </p:cTn>
                              </p:par>
                            </p:childTnLst>
                          </p:cTn>
                        </p:par>
                        <p:par>
                          <p:cTn id="21" fill="hold">
                            <p:stCondLst>
                              <p:cond delay="8000"/>
                            </p:stCondLst>
                            <p:childTnLst>
                              <p:par>
                                <p:cTn id="22" presetID="10" presetClass="entr" presetSubtype="0" fill="hold" grpId="0" nodeType="afterEffect">
                                  <p:stCondLst>
                                    <p:cond delay="0"/>
                                  </p:stCondLst>
                                  <p:childTnLst>
                                    <p:set>
                                      <p:cBhvr>
                                        <p:cTn id="23" dur="1" fill="hold">
                                          <p:stCondLst>
                                            <p:cond delay="0"/>
                                          </p:stCondLst>
                                        </p:cTn>
                                        <p:tgtEl>
                                          <p:spTgt spid="146435">
                                            <p:txEl>
                                              <p:pRg st="3" end="3"/>
                                            </p:txEl>
                                          </p:spTgt>
                                        </p:tgtEl>
                                        <p:attrNameLst>
                                          <p:attrName>style.visibility</p:attrName>
                                        </p:attrNameLst>
                                      </p:cBhvr>
                                      <p:to>
                                        <p:strVal val="visible"/>
                                      </p:to>
                                    </p:set>
                                    <p:animEffect transition="in" filter="fade">
                                      <p:cBhvr>
                                        <p:cTn id="24" dur="2000"/>
                                        <p:tgtEl>
                                          <p:spTgt spid="146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nimBg="1"/>
      <p:bldP spid="146435"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مصرف فسفر</a:t>
            </a:r>
            <a:endParaRPr lang="en-GB" smtClean="0">
              <a:cs typeface="Titr" pitchFamily="2" charset="-78"/>
            </a:endParaRPr>
          </a:p>
        </p:txBody>
      </p:sp>
      <p:sp>
        <p:nvSpPr>
          <p:cNvPr id="148483" name="Rectangle 3"/>
          <p:cNvSpPr>
            <a:spLocks noGrp="1" noChangeArrowheads="1"/>
          </p:cNvSpPr>
          <p:nvPr>
            <p:ph type="body" idx="1"/>
          </p:nvPr>
        </p:nvSpPr>
        <p:spPr>
          <a:xfrm>
            <a:off x="228600" y="2057400"/>
            <a:ext cx="8686800" cy="4525963"/>
          </a:xfrm>
        </p:spPr>
        <p:txBody>
          <a:bodyPr/>
          <a:lstStyle/>
          <a:p>
            <a:pPr algn="r" rtl="1" eaLnBrk="1" hangingPunct="1"/>
            <a:r>
              <a:rPr lang="fa-IR" smtClean="0">
                <a:solidFill>
                  <a:srgbClr val="0000FF"/>
                </a:solidFill>
                <a:cs typeface="Titr" pitchFamily="2" charset="-78"/>
              </a:rPr>
              <a:t>فسفر با اثر مثبت بر روی ریشه ها،پنجه زنی،مقاومت به سرما، خوابیدگی و زودرسی رشد گیاه را بهبود می بخشد.</a:t>
            </a:r>
          </a:p>
          <a:p>
            <a:pPr algn="r" rtl="1" eaLnBrk="1" hangingPunct="1">
              <a:buFontTx/>
              <a:buNone/>
            </a:pPr>
            <a:endParaRPr lang="fa-IR" smtClean="0">
              <a:solidFill>
                <a:srgbClr val="0000FF"/>
              </a:solidFill>
              <a:cs typeface="Titr" pitchFamily="2" charset="-78"/>
            </a:endParaRPr>
          </a:p>
          <a:p>
            <a:pPr algn="r" rtl="1" eaLnBrk="1" hangingPunct="1"/>
            <a:r>
              <a:rPr lang="fa-IR" smtClean="0">
                <a:solidFill>
                  <a:srgbClr val="0000FF"/>
                </a:solidFill>
                <a:cs typeface="Titr" pitchFamily="2" charset="-78"/>
              </a:rPr>
              <a:t>فسفر با ازت اثر متقابل دارد. در گندمهای بعد از آیش جذب فسفر خیلی بهتر و راحت تر صورت می گیرد.</a:t>
            </a:r>
          </a:p>
          <a:p>
            <a:pPr algn="r" rtl="1" eaLnBrk="1" hangingPunct="1">
              <a:buFontTx/>
              <a:buNone/>
            </a:pPr>
            <a:endParaRPr lang="fa-IR" smtClean="0">
              <a:solidFill>
                <a:srgbClr val="0000FF"/>
              </a:solidFill>
              <a:cs typeface="Titr" pitchFamily="2" charset="-78"/>
            </a:endParaRPr>
          </a:p>
          <a:p>
            <a:pPr algn="r" rtl="1" eaLnBrk="1" hangingPunct="1"/>
            <a:r>
              <a:rPr lang="fa-IR" smtClean="0">
                <a:solidFill>
                  <a:srgbClr val="0000FF"/>
                </a:solidFill>
                <a:cs typeface="Titr" pitchFamily="2" charset="-78"/>
              </a:rPr>
              <a:t>جذب فسفر در مراحل اولیه رشد سریع تر صورت می گیرد.</a:t>
            </a:r>
            <a:endParaRPr lang="en-US" smtClean="0">
              <a:solidFill>
                <a:srgbClr val="0000FF"/>
              </a:solidFill>
              <a:cs typeface="Titr" pitchFamily="2" charset="-78"/>
            </a:endParaRPr>
          </a:p>
          <a:p>
            <a:pPr algn="r" rtl="1" eaLnBrk="1" hangingPunct="1">
              <a:buFont typeface="Wingdings" pitchFamily="2" charset="2"/>
              <a:buNone/>
            </a:pPr>
            <a:endParaRPr lang="en-US" smtClean="0">
              <a:solidFill>
                <a:srgbClr val="0000FF"/>
              </a:solidFill>
              <a:cs typeface="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8482"/>
                                        </p:tgtEl>
                                        <p:attrNameLst>
                                          <p:attrName>style.visibility</p:attrName>
                                        </p:attrNameLst>
                                      </p:cBhvr>
                                      <p:to>
                                        <p:strVal val="visible"/>
                                      </p:to>
                                    </p:set>
                                    <p:anim calcmode="lin" valueType="num">
                                      <p:cBhvr additive="base">
                                        <p:cTn id="7" dur="2000" fill="hold"/>
                                        <p:tgtEl>
                                          <p:spTgt spid="148482"/>
                                        </p:tgtEl>
                                        <p:attrNameLst>
                                          <p:attrName>ppt_x</p:attrName>
                                        </p:attrNameLst>
                                      </p:cBhvr>
                                      <p:tavLst>
                                        <p:tav tm="0">
                                          <p:val>
                                            <p:strVal val="#ppt_x"/>
                                          </p:val>
                                        </p:tav>
                                        <p:tav tm="100000">
                                          <p:val>
                                            <p:strVal val="#ppt_x"/>
                                          </p:val>
                                        </p:tav>
                                      </p:tavLst>
                                    </p:anim>
                                    <p:anim calcmode="lin" valueType="num">
                                      <p:cBhvr additive="base">
                                        <p:cTn id="8" dur="2000" fill="hold"/>
                                        <p:tgtEl>
                                          <p:spTgt spid="14848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3" presetClass="entr" presetSubtype="16" fill="hold" grpId="0" nodeType="afterEffect">
                                  <p:stCondLst>
                                    <p:cond delay="0"/>
                                  </p:stCondLst>
                                  <p:childTnLst>
                                    <p:set>
                                      <p:cBhvr>
                                        <p:cTn id="11" dur="1" fill="hold">
                                          <p:stCondLst>
                                            <p:cond delay="0"/>
                                          </p:stCondLst>
                                        </p:cTn>
                                        <p:tgtEl>
                                          <p:spTgt spid="148483">
                                            <p:txEl>
                                              <p:pRg st="0" end="0"/>
                                            </p:txEl>
                                          </p:spTgt>
                                        </p:tgtEl>
                                        <p:attrNameLst>
                                          <p:attrName>style.visibility</p:attrName>
                                        </p:attrNameLst>
                                      </p:cBhvr>
                                      <p:to>
                                        <p:strVal val="visible"/>
                                      </p:to>
                                    </p:set>
                                    <p:animEffect transition="in" filter="plus(in)">
                                      <p:cBhvr>
                                        <p:cTn id="12" dur="1000"/>
                                        <p:tgtEl>
                                          <p:spTgt spid="148483">
                                            <p:txEl>
                                              <p:pRg st="0" end="0"/>
                                            </p:txEl>
                                          </p:spTgt>
                                        </p:tgtEl>
                                      </p:cBhvr>
                                    </p:animEffect>
                                  </p:childTnLst>
                                </p:cTn>
                              </p:par>
                            </p:childTnLst>
                          </p:cTn>
                        </p:par>
                        <p:par>
                          <p:cTn id="13" fill="hold">
                            <p:stCondLst>
                              <p:cond delay="3000"/>
                            </p:stCondLst>
                            <p:childTnLst>
                              <p:par>
                                <p:cTn id="14" presetID="13" presetClass="entr" presetSubtype="16" fill="hold" grpId="0" nodeType="afterEffect">
                                  <p:stCondLst>
                                    <p:cond delay="0"/>
                                  </p:stCondLst>
                                  <p:childTnLst>
                                    <p:set>
                                      <p:cBhvr>
                                        <p:cTn id="15" dur="1" fill="hold">
                                          <p:stCondLst>
                                            <p:cond delay="0"/>
                                          </p:stCondLst>
                                        </p:cTn>
                                        <p:tgtEl>
                                          <p:spTgt spid="148483">
                                            <p:txEl>
                                              <p:pRg st="2" end="2"/>
                                            </p:txEl>
                                          </p:spTgt>
                                        </p:tgtEl>
                                        <p:attrNameLst>
                                          <p:attrName>style.visibility</p:attrName>
                                        </p:attrNameLst>
                                      </p:cBhvr>
                                      <p:to>
                                        <p:strVal val="visible"/>
                                      </p:to>
                                    </p:set>
                                    <p:animEffect transition="in" filter="plus(in)">
                                      <p:cBhvr>
                                        <p:cTn id="16" dur="1000"/>
                                        <p:tgtEl>
                                          <p:spTgt spid="148483">
                                            <p:txEl>
                                              <p:pRg st="2" end="2"/>
                                            </p:txEl>
                                          </p:spTgt>
                                        </p:tgtEl>
                                      </p:cBhvr>
                                    </p:animEffect>
                                  </p:childTnLst>
                                </p:cTn>
                              </p:par>
                            </p:childTnLst>
                          </p:cTn>
                        </p:par>
                        <p:par>
                          <p:cTn id="17" fill="hold">
                            <p:stCondLst>
                              <p:cond delay="4000"/>
                            </p:stCondLst>
                            <p:childTnLst>
                              <p:par>
                                <p:cTn id="18" presetID="13" presetClass="entr" presetSubtype="16" fill="hold" grpId="0" nodeType="afterEffect">
                                  <p:stCondLst>
                                    <p:cond delay="0"/>
                                  </p:stCondLst>
                                  <p:childTnLst>
                                    <p:set>
                                      <p:cBhvr>
                                        <p:cTn id="19" dur="1" fill="hold">
                                          <p:stCondLst>
                                            <p:cond delay="0"/>
                                          </p:stCondLst>
                                        </p:cTn>
                                        <p:tgtEl>
                                          <p:spTgt spid="148483">
                                            <p:txEl>
                                              <p:pRg st="4" end="4"/>
                                            </p:txEl>
                                          </p:spTgt>
                                        </p:tgtEl>
                                        <p:attrNameLst>
                                          <p:attrName>style.visibility</p:attrName>
                                        </p:attrNameLst>
                                      </p:cBhvr>
                                      <p:to>
                                        <p:strVal val="visible"/>
                                      </p:to>
                                    </p:set>
                                    <p:animEffect transition="in" filter="plus(in)">
                                      <p:cBhvr>
                                        <p:cTn id="20" dur="1000"/>
                                        <p:tgtEl>
                                          <p:spTgt spid="148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nimBg="1"/>
      <p:bldP spid="14848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28600"/>
            <a:ext cx="8229600" cy="1143000"/>
          </a:xfrm>
          <a:solidFill>
            <a:srgbClr val="FFFF99"/>
          </a:solidFill>
          <a:ln>
            <a:solidFill>
              <a:schemeClr val="tx1"/>
            </a:solidFill>
          </a:ln>
        </p:spPr>
        <p:txBody>
          <a:bodyPr/>
          <a:lstStyle/>
          <a:p>
            <a:pPr eaLnBrk="1" hangingPunct="1"/>
            <a:r>
              <a:rPr lang="ar-SA" b="1" smtClean="0">
                <a:cs typeface="2  Lotus" pitchFamily="2" charset="-78"/>
              </a:rPr>
              <a:t>آندوسپرم</a:t>
            </a:r>
            <a:endParaRPr lang="en-GB" b="1" smtClean="0">
              <a:cs typeface="2  Lotus" pitchFamily="2" charset="-78"/>
            </a:endParaRPr>
          </a:p>
        </p:txBody>
      </p:sp>
      <p:sp>
        <p:nvSpPr>
          <p:cNvPr id="17411" name="Rectangle 3"/>
          <p:cNvSpPr>
            <a:spLocks noGrp="1" noChangeArrowheads="1"/>
          </p:cNvSpPr>
          <p:nvPr>
            <p:ph type="body" idx="1"/>
          </p:nvPr>
        </p:nvSpPr>
        <p:spPr>
          <a:xfrm>
            <a:off x="228600" y="1600200"/>
            <a:ext cx="8458200" cy="5029200"/>
          </a:xfrm>
        </p:spPr>
        <p:txBody>
          <a:bodyPr/>
          <a:lstStyle/>
          <a:p>
            <a:pPr algn="r" rtl="1" eaLnBrk="1" hangingPunct="1"/>
            <a:endParaRPr lang="ar-SA" smtClean="0">
              <a:cs typeface="Arial" charset="0"/>
            </a:endParaRPr>
          </a:p>
          <a:p>
            <a:pPr algn="r" rtl="1" eaLnBrk="1" hangingPunct="1"/>
            <a:r>
              <a:rPr lang="ar-SA" smtClean="0">
                <a:cs typeface="Arial" charset="0"/>
              </a:rPr>
              <a:t>بزرگترین بخش دانه (80%).</a:t>
            </a:r>
          </a:p>
          <a:p>
            <a:pPr algn="r" rtl="1" eaLnBrk="1" hangingPunct="1">
              <a:buFontTx/>
              <a:buNone/>
            </a:pPr>
            <a:endParaRPr lang="ar-SA" smtClean="0">
              <a:cs typeface="Arial" charset="0"/>
            </a:endParaRPr>
          </a:p>
          <a:p>
            <a:pPr algn="r" rtl="1" eaLnBrk="1" hangingPunct="1"/>
            <a:r>
              <a:rPr lang="ar-SA" smtClean="0">
                <a:cs typeface="Arial" charset="0"/>
              </a:rPr>
              <a:t>دارای دیواره نازک هستند متشکل از نشاسته و پروتئین.</a:t>
            </a:r>
          </a:p>
          <a:p>
            <a:pPr algn="r" rtl="1" eaLnBrk="1" hangingPunct="1">
              <a:buFontTx/>
              <a:buNone/>
            </a:pPr>
            <a:endParaRPr lang="ar-SA" smtClean="0">
              <a:cs typeface="Arial" charset="0"/>
            </a:endParaRPr>
          </a:p>
          <a:p>
            <a:pPr algn="r" rtl="1" eaLnBrk="1" hangingPunct="1"/>
            <a:r>
              <a:rPr lang="ar-SA" smtClean="0">
                <a:cs typeface="Arial" charset="0"/>
              </a:rPr>
              <a:t>پروتئین متشکل از گلیادین و گلوتنین است.</a:t>
            </a:r>
          </a:p>
          <a:p>
            <a:pPr algn="r" rtl="1" eaLnBrk="1" hangingPunct="1">
              <a:buFontTx/>
              <a:buNone/>
            </a:pPr>
            <a:endParaRPr lang="ar-SA" smtClean="0">
              <a:cs typeface="Arial" charset="0"/>
            </a:endParaRPr>
          </a:p>
          <a:p>
            <a:pPr algn="r" rtl="1" eaLnBrk="1" hangingPunct="1"/>
            <a:r>
              <a:rPr lang="ar-SA" smtClean="0">
                <a:cs typeface="Arial" charset="0"/>
              </a:rPr>
              <a:t>این مواد در صورت ترکیب با آب به گلوتن تبدیل می شوند. </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2000" fill="hold"/>
                                        <p:tgtEl>
                                          <p:spTgt spid="17410"/>
                                        </p:tgtEl>
                                        <p:attrNameLst>
                                          <p:attrName>ppt_x</p:attrName>
                                        </p:attrNameLst>
                                      </p:cBhvr>
                                      <p:tavLst>
                                        <p:tav tm="0">
                                          <p:val>
                                            <p:strVal val="#ppt_x"/>
                                          </p:val>
                                        </p:tav>
                                        <p:tav tm="100000">
                                          <p:val>
                                            <p:strVal val="#ppt_x"/>
                                          </p:val>
                                        </p:tav>
                                      </p:tavLst>
                                    </p:anim>
                                    <p:anim calcmode="lin" valueType="num">
                                      <p:cBhvr additive="base">
                                        <p:cTn id="8" dur="2000" fill="hold"/>
                                        <p:tgtEl>
                                          <p:spTgt spid="1741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7" presetClass="entr" presetSubtype="4" fill="hold" nodeType="after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 calcmode="lin" valueType="num">
                                      <p:cBhvr additive="base">
                                        <p:cTn id="12" dur="2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7" presetClass="entr" presetSubtype="4" fill="hold" nodeType="after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 calcmode="lin" valueType="num">
                                      <p:cBhvr additive="base">
                                        <p:cTn id="17" dur="2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7" presetClass="entr" presetSubtype="4" fill="hold" nodeType="afterEffect">
                                  <p:stCondLst>
                                    <p:cond delay="0"/>
                                  </p:stCondLst>
                                  <p:childTnLst>
                                    <p:set>
                                      <p:cBhvr>
                                        <p:cTn id="21" dur="1" fill="hold">
                                          <p:stCondLst>
                                            <p:cond delay="0"/>
                                          </p:stCondLst>
                                        </p:cTn>
                                        <p:tgtEl>
                                          <p:spTgt spid="17411">
                                            <p:txEl>
                                              <p:pRg st="5" end="5"/>
                                            </p:txEl>
                                          </p:spTgt>
                                        </p:tgtEl>
                                        <p:attrNameLst>
                                          <p:attrName>style.visibility</p:attrName>
                                        </p:attrNameLst>
                                      </p:cBhvr>
                                      <p:to>
                                        <p:strVal val="visible"/>
                                      </p:to>
                                    </p:set>
                                    <p:anim calcmode="lin" valueType="num">
                                      <p:cBhvr additive="base">
                                        <p:cTn id="22" dur="20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7" presetClass="entr" presetSubtype="4" fill="hold" nodeType="afterEffect">
                                  <p:stCondLst>
                                    <p:cond delay="0"/>
                                  </p:stCondLst>
                                  <p:childTnLst>
                                    <p:set>
                                      <p:cBhvr>
                                        <p:cTn id="26" dur="1" fill="hold">
                                          <p:stCondLst>
                                            <p:cond delay="0"/>
                                          </p:stCondLst>
                                        </p:cTn>
                                        <p:tgtEl>
                                          <p:spTgt spid="17411">
                                            <p:txEl>
                                              <p:pRg st="7" end="7"/>
                                            </p:txEl>
                                          </p:spTgt>
                                        </p:tgtEl>
                                        <p:attrNameLst>
                                          <p:attrName>style.visibility</p:attrName>
                                        </p:attrNameLst>
                                      </p:cBhvr>
                                      <p:to>
                                        <p:strVal val="visible"/>
                                      </p:to>
                                    </p:set>
                                    <p:anim calcmode="lin" valueType="num">
                                      <p:cBhvr additive="base">
                                        <p:cTn id="27" dur="20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74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مصرف پتاسیم</a:t>
            </a:r>
            <a:endParaRPr lang="en-GB" smtClean="0">
              <a:cs typeface="Titr" pitchFamily="2" charset="-78"/>
            </a:endParaRPr>
          </a:p>
        </p:txBody>
      </p:sp>
      <p:sp>
        <p:nvSpPr>
          <p:cNvPr id="147459" name="Rectangle 3"/>
          <p:cNvSpPr>
            <a:spLocks noGrp="1" noChangeArrowheads="1"/>
          </p:cNvSpPr>
          <p:nvPr>
            <p:ph type="body" idx="1"/>
          </p:nvPr>
        </p:nvSpPr>
        <p:spPr>
          <a:xfrm>
            <a:off x="381000" y="2057400"/>
            <a:ext cx="8534400" cy="4525963"/>
          </a:xfrm>
        </p:spPr>
        <p:txBody>
          <a:bodyPr/>
          <a:lstStyle/>
          <a:p>
            <a:pPr algn="r" rtl="1" eaLnBrk="1" hangingPunct="1"/>
            <a:r>
              <a:rPr lang="fa-IR" smtClean="0">
                <a:solidFill>
                  <a:srgbClr val="0000FF"/>
                </a:solidFill>
                <a:cs typeface="Titr" pitchFamily="2" charset="-78"/>
              </a:rPr>
              <a:t>پتاسیم به ساخت هیدراتهای کربن کمک می کند و مقاومت به سرما و بیماری را افزایش می دهد.</a:t>
            </a:r>
          </a:p>
          <a:p>
            <a:pPr algn="r" rtl="1" eaLnBrk="1" hangingPunct="1">
              <a:buFontTx/>
              <a:buNone/>
            </a:pPr>
            <a:endParaRPr lang="fa-IR" smtClean="0">
              <a:solidFill>
                <a:srgbClr val="0000FF"/>
              </a:solidFill>
              <a:cs typeface="Titr" pitchFamily="2" charset="-78"/>
            </a:endParaRPr>
          </a:p>
          <a:p>
            <a:pPr algn="r" rtl="1" eaLnBrk="1" hangingPunct="1"/>
            <a:r>
              <a:rPr lang="fa-IR" smtClean="0">
                <a:solidFill>
                  <a:srgbClr val="0000FF"/>
                </a:solidFill>
                <a:cs typeface="Titr" pitchFamily="2" charset="-78"/>
              </a:rPr>
              <a:t>کمبود آن زرد رنگی پهنک برگهای بالایی را به دنبال دارد.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7458"/>
                                        </p:tgtEl>
                                        <p:attrNameLst>
                                          <p:attrName>style.visibility</p:attrName>
                                        </p:attrNameLst>
                                      </p:cBhvr>
                                      <p:to>
                                        <p:strVal val="visible"/>
                                      </p:to>
                                    </p:set>
                                    <p:anim calcmode="lin" valueType="num">
                                      <p:cBhvr additive="base">
                                        <p:cTn id="7" dur="2000" fill="hold"/>
                                        <p:tgtEl>
                                          <p:spTgt spid="147458"/>
                                        </p:tgtEl>
                                        <p:attrNameLst>
                                          <p:attrName>ppt_x</p:attrName>
                                        </p:attrNameLst>
                                      </p:cBhvr>
                                      <p:tavLst>
                                        <p:tav tm="0">
                                          <p:val>
                                            <p:strVal val="#ppt_x"/>
                                          </p:val>
                                        </p:tav>
                                        <p:tav tm="100000">
                                          <p:val>
                                            <p:strVal val="#ppt_x"/>
                                          </p:val>
                                        </p:tav>
                                      </p:tavLst>
                                    </p:anim>
                                    <p:anim calcmode="lin" valueType="num">
                                      <p:cBhvr additive="base">
                                        <p:cTn id="8" dur="2000" fill="hold"/>
                                        <p:tgtEl>
                                          <p:spTgt spid="14745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3" presetClass="entr" presetSubtype="16" fill="hold" grpId="0" nodeType="afterEffect">
                                  <p:stCondLst>
                                    <p:cond delay="0"/>
                                  </p:stCondLst>
                                  <p:childTnLst>
                                    <p:set>
                                      <p:cBhvr>
                                        <p:cTn id="11" dur="1" fill="hold">
                                          <p:stCondLst>
                                            <p:cond delay="0"/>
                                          </p:stCondLst>
                                        </p:cTn>
                                        <p:tgtEl>
                                          <p:spTgt spid="147459">
                                            <p:txEl>
                                              <p:pRg st="0" end="0"/>
                                            </p:txEl>
                                          </p:spTgt>
                                        </p:tgtEl>
                                        <p:attrNameLst>
                                          <p:attrName>style.visibility</p:attrName>
                                        </p:attrNameLst>
                                      </p:cBhvr>
                                      <p:to>
                                        <p:strVal val="visible"/>
                                      </p:to>
                                    </p:set>
                                    <p:animEffect transition="in" filter="plus(in)">
                                      <p:cBhvr>
                                        <p:cTn id="12" dur="2000"/>
                                        <p:tgtEl>
                                          <p:spTgt spid="147459">
                                            <p:txEl>
                                              <p:pRg st="0" end="0"/>
                                            </p:txEl>
                                          </p:spTgt>
                                        </p:tgtEl>
                                      </p:cBhvr>
                                    </p:animEffect>
                                  </p:childTnLst>
                                </p:cTn>
                              </p:par>
                            </p:childTnLst>
                          </p:cTn>
                        </p:par>
                        <p:par>
                          <p:cTn id="13" fill="hold">
                            <p:stCondLst>
                              <p:cond delay="4000"/>
                            </p:stCondLst>
                            <p:childTnLst>
                              <p:par>
                                <p:cTn id="14" presetID="13" presetClass="entr" presetSubtype="16" fill="hold" grpId="0" nodeType="afterEffect">
                                  <p:stCondLst>
                                    <p:cond delay="0"/>
                                  </p:stCondLst>
                                  <p:childTnLst>
                                    <p:set>
                                      <p:cBhvr>
                                        <p:cTn id="15" dur="1" fill="hold">
                                          <p:stCondLst>
                                            <p:cond delay="0"/>
                                          </p:stCondLst>
                                        </p:cTn>
                                        <p:tgtEl>
                                          <p:spTgt spid="147459">
                                            <p:txEl>
                                              <p:pRg st="2" end="2"/>
                                            </p:txEl>
                                          </p:spTgt>
                                        </p:tgtEl>
                                        <p:attrNameLst>
                                          <p:attrName>style.visibility</p:attrName>
                                        </p:attrNameLst>
                                      </p:cBhvr>
                                      <p:to>
                                        <p:strVal val="visible"/>
                                      </p:to>
                                    </p:set>
                                    <p:animEffect transition="in" filter="plus(in)">
                                      <p:cBhvr>
                                        <p:cTn id="16" dur="2000"/>
                                        <p:tgtEl>
                                          <p:spTgt spid="147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animBg="1"/>
      <p:bldP spid="147459"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eaLnBrk="1" hangingPunct="1"/>
            <a:r>
              <a:rPr lang="fa-IR" smtClean="0">
                <a:cs typeface="Titr" pitchFamily="2" charset="-78"/>
              </a:rPr>
              <a:t>مصرف علف کشها</a:t>
            </a:r>
            <a:endParaRPr lang="en-GB" smtClean="0">
              <a:cs typeface="Titr" pitchFamily="2" charset="-78"/>
            </a:endParaRPr>
          </a:p>
        </p:txBody>
      </p:sp>
      <p:sp>
        <p:nvSpPr>
          <p:cNvPr id="145411" name="Rectangle 3"/>
          <p:cNvSpPr>
            <a:spLocks noGrp="1" noChangeArrowheads="1"/>
          </p:cNvSpPr>
          <p:nvPr>
            <p:ph type="body" idx="1"/>
          </p:nvPr>
        </p:nvSpPr>
        <p:spPr>
          <a:xfrm>
            <a:off x="381000" y="2057400"/>
            <a:ext cx="8534400" cy="4525963"/>
          </a:xfrm>
        </p:spPr>
        <p:txBody>
          <a:bodyPr/>
          <a:lstStyle/>
          <a:p>
            <a:pPr algn="r" rtl="1" eaLnBrk="1" hangingPunct="1">
              <a:lnSpc>
                <a:spcPct val="90000"/>
              </a:lnSpc>
            </a:pPr>
            <a:r>
              <a:rPr lang="fa-IR" smtClean="0">
                <a:solidFill>
                  <a:srgbClr val="0000FF"/>
                </a:solidFill>
                <a:cs typeface="Titr" pitchFamily="2" charset="-78"/>
              </a:rPr>
              <a:t>چرخه زندگی بعضی از علفهای هرز مشابه گندم است.</a:t>
            </a:r>
          </a:p>
          <a:p>
            <a:pPr algn="r" rtl="1" eaLnBrk="1" hangingPunct="1">
              <a:lnSpc>
                <a:spcPct val="90000"/>
              </a:lnSpc>
            </a:pPr>
            <a:r>
              <a:rPr lang="fa-IR" smtClean="0">
                <a:solidFill>
                  <a:srgbClr val="0000FF"/>
                </a:solidFill>
                <a:cs typeface="Titr" pitchFamily="2" charset="-78"/>
              </a:rPr>
              <a:t>بذر آنها قبل از برداشت گندم می ریزد.</a:t>
            </a:r>
          </a:p>
          <a:p>
            <a:pPr algn="r" rtl="1" eaLnBrk="1" hangingPunct="1">
              <a:lnSpc>
                <a:spcPct val="90000"/>
              </a:lnSpc>
            </a:pPr>
            <a:r>
              <a:rPr lang="fa-IR" smtClean="0">
                <a:solidFill>
                  <a:srgbClr val="0000FF"/>
                </a:solidFill>
                <a:cs typeface="Titr" pitchFamily="2" charset="-78"/>
              </a:rPr>
              <a:t>دو روش مبارزه وجود دارد :</a:t>
            </a:r>
          </a:p>
          <a:p>
            <a:pPr algn="r" rtl="1" eaLnBrk="1" hangingPunct="1">
              <a:lnSpc>
                <a:spcPct val="90000"/>
              </a:lnSpc>
              <a:buFont typeface="Wingdings" pitchFamily="2" charset="2"/>
              <a:buChar char="&quot;"/>
            </a:pPr>
            <a:r>
              <a:rPr lang="en-US" smtClean="0">
                <a:solidFill>
                  <a:srgbClr val="993300"/>
                </a:solidFill>
                <a:cs typeface="Titr" pitchFamily="2" charset="-78"/>
              </a:rPr>
              <a:t> </a:t>
            </a:r>
            <a:r>
              <a:rPr lang="fa-IR" smtClean="0">
                <a:solidFill>
                  <a:srgbClr val="993300"/>
                </a:solidFill>
                <a:cs typeface="Titr" pitchFamily="2" charset="-78"/>
              </a:rPr>
              <a:t>مکانیکی                              </a:t>
            </a:r>
            <a:r>
              <a:rPr lang="en-US" smtClean="0">
                <a:solidFill>
                  <a:srgbClr val="993300"/>
                </a:solidFill>
                <a:cs typeface="Titr" pitchFamily="2" charset="-78"/>
                <a:sym typeface="Wingdings" pitchFamily="2" charset="2"/>
              </a:rPr>
              <a:t></a:t>
            </a:r>
            <a:r>
              <a:rPr lang="fa-IR" smtClean="0">
                <a:solidFill>
                  <a:srgbClr val="993300"/>
                </a:solidFill>
                <a:cs typeface="Titr" pitchFamily="2" charset="-78"/>
              </a:rPr>
              <a:t>  شیمیایی</a:t>
            </a:r>
            <a:endParaRPr lang="en-US" smtClean="0">
              <a:solidFill>
                <a:srgbClr val="993300"/>
              </a:solidFill>
              <a:cs typeface="Titr" pitchFamily="2" charset="-78"/>
            </a:endParaRPr>
          </a:p>
          <a:p>
            <a:pPr algn="r" rtl="1" eaLnBrk="1" hangingPunct="1">
              <a:lnSpc>
                <a:spcPct val="90000"/>
              </a:lnSpc>
              <a:buFont typeface="Wingdings" pitchFamily="2" charset="2"/>
              <a:buNone/>
            </a:pPr>
            <a:r>
              <a:rPr lang="en-US" smtClean="0">
                <a:solidFill>
                  <a:srgbClr val="993300"/>
                </a:solidFill>
                <a:cs typeface="Titr" pitchFamily="2" charset="-78"/>
              </a:rPr>
              <a:t> </a:t>
            </a:r>
            <a:r>
              <a:rPr lang="fa-IR" smtClean="0">
                <a:solidFill>
                  <a:srgbClr val="0000FF"/>
                </a:solidFill>
                <a:cs typeface="Titr" pitchFamily="2" charset="-78"/>
              </a:rPr>
              <a:t>مکانیکی</a:t>
            </a:r>
            <a:r>
              <a:rPr lang="en-US" smtClean="0">
                <a:solidFill>
                  <a:srgbClr val="0000FF"/>
                </a:solidFill>
                <a:cs typeface="Titr" pitchFamily="2" charset="-78"/>
              </a:rPr>
              <a:t> </a:t>
            </a:r>
            <a:r>
              <a:rPr lang="fa-IR" smtClean="0">
                <a:solidFill>
                  <a:srgbClr val="0000FF"/>
                </a:solidFill>
                <a:cs typeface="Titr" pitchFamily="2" charset="-78"/>
              </a:rPr>
              <a:t>بسیار گران است</a:t>
            </a:r>
            <a:r>
              <a:rPr lang="en-US" smtClean="0">
                <a:solidFill>
                  <a:srgbClr val="993300"/>
                </a:solidFill>
                <a:cs typeface="Titr" pitchFamily="2" charset="-78"/>
              </a:rPr>
              <a:t>  </a:t>
            </a:r>
            <a:endParaRPr lang="fa-IR" smtClean="0">
              <a:solidFill>
                <a:srgbClr val="993300"/>
              </a:solidFill>
              <a:cs typeface="Titr" pitchFamily="2" charset="-78"/>
            </a:endParaRPr>
          </a:p>
          <a:p>
            <a:pPr algn="r" rtl="1" eaLnBrk="1" hangingPunct="1">
              <a:lnSpc>
                <a:spcPct val="90000"/>
              </a:lnSpc>
              <a:buFont typeface="Wingdings" pitchFamily="2" charset="2"/>
              <a:buNone/>
            </a:pPr>
            <a:r>
              <a:rPr lang="fa-IR" smtClean="0">
                <a:solidFill>
                  <a:srgbClr val="993300"/>
                </a:solidFill>
                <a:cs typeface="Titr" pitchFamily="2" charset="-78"/>
              </a:rPr>
              <a:t> </a:t>
            </a:r>
            <a:r>
              <a:rPr lang="fa-IR" smtClean="0">
                <a:solidFill>
                  <a:srgbClr val="0000FF"/>
                </a:solidFill>
                <a:cs typeface="Titr" pitchFamily="2" charset="-78"/>
              </a:rPr>
              <a:t>در شیمیایی از سموم انتخابی استفاده می شود. برای باریک برگها از </a:t>
            </a:r>
            <a:r>
              <a:rPr lang="en-US" smtClean="0">
                <a:solidFill>
                  <a:srgbClr val="0000FF"/>
                </a:solidFill>
                <a:cs typeface="Titr" pitchFamily="2" charset="-78"/>
              </a:rPr>
              <a:t>24D</a:t>
            </a:r>
            <a:r>
              <a:rPr lang="fa-IR" smtClean="0">
                <a:solidFill>
                  <a:srgbClr val="0000FF"/>
                </a:solidFill>
                <a:cs typeface="Titr" pitchFamily="2" charset="-78"/>
              </a:rPr>
              <a:t> به نسبت 75 تا 100 سی سی در 20 لیتر آب در زمان پنجه دهی تا دو بندی شدن ساقه و برای باریک برگها مثل یولاف از سافیکس یا آونج استفاده می شود.</a:t>
            </a:r>
            <a:endParaRPr lang="en-US" smtClean="0">
              <a:solidFill>
                <a:srgbClr val="0000FF"/>
              </a:solidFill>
              <a:cs typeface="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5410"/>
                                        </p:tgtEl>
                                        <p:attrNameLst>
                                          <p:attrName>style.visibility</p:attrName>
                                        </p:attrNameLst>
                                      </p:cBhvr>
                                      <p:to>
                                        <p:strVal val="visible"/>
                                      </p:to>
                                    </p:set>
                                    <p:anim calcmode="lin" valueType="num">
                                      <p:cBhvr additive="base">
                                        <p:cTn id="7" dur="2000" fill="hold"/>
                                        <p:tgtEl>
                                          <p:spTgt spid="145410"/>
                                        </p:tgtEl>
                                        <p:attrNameLst>
                                          <p:attrName>ppt_x</p:attrName>
                                        </p:attrNameLst>
                                      </p:cBhvr>
                                      <p:tavLst>
                                        <p:tav tm="0">
                                          <p:val>
                                            <p:strVal val="#ppt_x"/>
                                          </p:val>
                                        </p:tav>
                                        <p:tav tm="100000">
                                          <p:val>
                                            <p:strVal val="#ppt_x"/>
                                          </p:val>
                                        </p:tav>
                                      </p:tavLst>
                                    </p:anim>
                                    <p:anim calcmode="lin" valueType="num">
                                      <p:cBhvr additive="base">
                                        <p:cTn id="8" dur="2000" fill="hold"/>
                                        <p:tgtEl>
                                          <p:spTgt spid="14541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45411">
                                            <p:txEl>
                                              <p:pRg st="0" end="0"/>
                                            </p:txEl>
                                          </p:spTgt>
                                        </p:tgtEl>
                                        <p:attrNameLst>
                                          <p:attrName>style.visibility</p:attrName>
                                        </p:attrNameLst>
                                      </p:cBhvr>
                                      <p:to>
                                        <p:strVal val="visible"/>
                                      </p:to>
                                    </p:set>
                                    <p:animEffect transition="in" filter="wedge">
                                      <p:cBhvr>
                                        <p:cTn id="12" dur="1000"/>
                                        <p:tgtEl>
                                          <p:spTgt spid="145411">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145411">
                                            <p:txEl>
                                              <p:pRg st="1" end="1"/>
                                            </p:txEl>
                                          </p:spTgt>
                                        </p:tgtEl>
                                        <p:attrNameLst>
                                          <p:attrName>style.visibility</p:attrName>
                                        </p:attrNameLst>
                                      </p:cBhvr>
                                      <p:to>
                                        <p:strVal val="visible"/>
                                      </p:to>
                                    </p:set>
                                    <p:animEffect transition="in" filter="wedge">
                                      <p:cBhvr>
                                        <p:cTn id="16" dur="1000"/>
                                        <p:tgtEl>
                                          <p:spTgt spid="145411">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145411">
                                            <p:txEl>
                                              <p:pRg st="2" end="2"/>
                                            </p:txEl>
                                          </p:spTgt>
                                        </p:tgtEl>
                                        <p:attrNameLst>
                                          <p:attrName>style.visibility</p:attrName>
                                        </p:attrNameLst>
                                      </p:cBhvr>
                                      <p:to>
                                        <p:strVal val="visible"/>
                                      </p:to>
                                    </p:set>
                                    <p:animEffect transition="in" filter="wedge">
                                      <p:cBhvr>
                                        <p:cTn id="20" dur="1000"/>
                                        <p:tgtEl>
                                          <p:spTgt spid="145411">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145411">
                                            <p:txEl>
                                              <p:pRg st="3" end="3"/>
                                            </p:txEl>
                                          </p:spTgt>
                                        </p:tgtEl>
                                        <p:attrNameLst>
                                          <p:attrName>style.visibility</p:attrName>
                                        </p:attrNameLst>
                                      </p:cBhvr>
                                      <p:to>
                                        <p:strVal val="visible"/>
                                      </p:to>
                                    </p:set>
                                    <p:animEffect transition="in" filter="wedge">
                                      <p:cBhvr>
                                        <p:cTn id="24" dur="1000"/>
                                        <p:tgtEl>
                                          <p:spTgt spid="145411">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145411">
                                            <p:txEl>
                                              <p:pRg st="4" end="4"/>
                                            </p:txEl>
                                          </p:spTgt>
                                        </p:tgtEl>
                                        <p:attrNameLst>
                                          <p:attrName>style.visibility</p:attrName>
                                        </p:attrNameLst>
                                      </p:cBhvr>
                                      <p:to>
                                        <p:strVal val="visible"/>
                                      </p:to>
                                    </p:set>
                                    <p:animEffect transition="in" filter="wedge">
                                      <p:cBhvr>
                                        <p:cTn id="28" dur="1000"/>
                                        <p:tgtEl>
                                          <p:spTgt spid="145411">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145411">
                                            <p:txEl>
                                              <p:pRg st="5" end="5"/>
                                            </p:txEl>
                                          </p:spTgt>
                                        </p:tgtEl>
                                        <p:attrNameLst>
                                          <p:attrName>style.visibility</p:attrName>
                                        </p:attrNameLst>
                                      </p:cBhvr>
                                      <p:to>
                                        <p:strVal val="visible"/>
                                      </p:to>
                                    </p:set>
                                    <p:animEffect transition="in" filter="wedge">
                                      <p:cBhvr>
                                        <p:cTn id="32" dur="1000"/>
                                        <p:tgtEl>
                                          <p:spTgt spid="145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nimBg="1"/>
      <p:bldP spid="145411"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solidFill>
            <a:srgbClr val="FFFF99"/>
          </a:solidFill>
          <a:ln w="12700">
            <a:solidFill>
              <a:schemeClr val="tx1"/>
            </a:solidFill>
          </a:ln>
        </p:spPr>
        <p:txBody>
          <a:bodyPr/>
          <a:lstStyle/>
          <a:p>
            <a:pPr rtl="1" eaLnBrk="1" hangingPunct="1"/>
            <a:r>
              <a:rPr lang="fa-IR" smtClean="0">
                <a:cs typeface="Titr" pitchFamily="2" charset="-78"/>
              </a:rPr>
              <a:t>بیماری های گندم</a:t>
            </a:r>
            <a:endParaRPr lang="en-GB" smtClean="0">
              <a:cs typeface="Titr" pitchFamily="2" charset="-78"/>
            </a:endParaRPr>
          </a:p>
        </p:txBody>
      </p:sp>
      <p:sp>
        <p:nvSpPr>
          <p:cNvPr id="149507" name="Rectangle 3"/>
          <p:cNvSpPr>
            <a:spLocks noGrp="1" noChangeArrowheads="1"/>
          </p:cNvSpPr>
          <p:nvPr>
            <p:ph type="body" idx="1"/>
          </p:nvPr>
        </p:nvSpPr>
        <p:spPr>
          <a:xfrm>
            <a:off x="457200" y="1600200"/>
            <a:ext cx="8686800" cy="4525963"/>
          </a:xfrm>
        </p:spPr>
        <p:txBody>
          <a:bodyPr/>
          <a:lstStyle/>
          <a:p>
            <a:pPr algn="r" rtl="1" eaLnBrk="1" hangingPunct="1"/>
            <a:r>
              <a:rPr lang="fa-IR" sz="3600" b="1" smtClean="0">
                <a:cs typeface="2  Lotus" pitchFamily="2" charset="-78"/>
              </a:rPr>
              <a:t>زنگ زرد یا سرخه :</a:t>
            </a:r>
          </a:p>
          <a:p>
            <a:pPr algn="r" rtl="1" eaLnBrk="1" hangingPunct="1"/>
            <a:endParaRPr lang="fa-IR" sz="3600" b="1" smtClean="0">
              <a:cs typeface="2  Lotus" pitchFamily="2" charset="-78"/>
            </a:endParaRPr>
          </a:p>
          <a:p>
            <a:pPr algn="just" rtl="1" eaLnBrk="1" hangingPunct="1">
              <a:buFontTx/>
              <a:buNone/>
            </a:pPr>
            <a:r>
              <a:rPr lang="fa-IR" smtClean="0">
                <a:cs typeface="Arial" charset="0"/>
              </a:rPr>
              <a:t>  </a:t>
            </a:r>
            <a:r>
              <a:rPr lang="fa-IR" sz="2400" smtClean="0">
                <a:cs typeface="Titr" pitchFamily="2" charset="-78"/>
              </a:rPr>
              <a:t>سطح برگ و زیر برگ خطوط طولی زرد دیده می شود و با حرکت در مزرعه گرد نارنجی رنگ بلند می شود.این زنگ در بهار شایع شده و قوه نامیه و وزن هزار دانه را کم می کند و نان هنگام پخت از تنور جدا می شود.کود ازته زیاد – تراکم زیاد – اب زیاد و ورس بوته بیماری را تشدید می کند. برای مبارزه استفاده از قارچ کش زیاد معمول نیست ولی در صورت نیاز از زینب – مانب یا مانکوزب به نسبت 3 تا 5 در هزار ولی استفاده از ارقام مقاوم بهترین راه حل است.</a:t>
            </a:r>
            <a:endParaRPr lang="en-GB" sz="2400" smtClean="0">
              <a:cs typeface="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9506"/>
                                        </p:tgtEl>
                                        <p:attrNameLst>
                                          <p:attrName>style.visibility</p:attrName>
                                        </p:attrNameLst>
                                      </p:cBhvr>
                                      <p:to>
                                        <p:strVal val="visible"/>
                                      </p:to>
                                    </p:set>
                                    <p:anim calcmode="lin" valueType="num">
                                      <p:cBhvr additive="base">
                                        <p:cTn id="7" dur="2000" fill="hold"/>
                                        <p:tgtEl>
                                          <p:spTgt spid="149506"/>
                                        </p:tgtEl>
                                        <p:attrNameLst>
                                          <p:attrName>ppt_x</p:attrName>
                                        </p:attrNameLst>
                                      </p:cBhvr>
                                      <p:tavLst>
                                        <p:tav tm="0">
                                          <p:val>
                                            <p:strVal val="#ppt_x"/>
                                          </p:val>
                                        </p:tav>
                                        <p:tav tm="100000">
                                          <p:val>
                                            <p:strVal val="#ppt_x"/>
                                          </p:val>
                                        </p:tav>
                                      </p:tavLst>
                                    </p:anim>
                                    <p:anim calcmode="lin" valueType="num">
                                      <p:cBhvr additive="base">
                                        <p:cTn id="8" dur="2000" fill="hold"/>
                                        <p:tgtEl>
                                          <p:spTgt spid="14950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49507">
                                            <p:txEl>
                                              <p:pRg st="0" end="0"/>
                                            </p:txEl>
                                          </p:spTgt>
                                        </p:tgtEl>
                                        <p:attrNameLst>
                                          <p:attrName>style.visibility</p:attrName>
                                        </p:attrNameLst>
                                      </p:cBhvr>
                                      <p:to>
                                        <p:strVal val="visible"/>
                                      </p:to>
                                    </p:set>
                                    <p:animEffect transition="in" filter="wedge">
                                      <p:cBhvr>
                                        <p:cTn id="12" dur="1000"/>
                                        <p:tgtEl>
                                          <p:spTgt spid="149507">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149507">
                                            <p:txEl>
                                              <p:pRg st="2" end="2"/>
                                            </p:txEl>
                                          </p:spTgt>
                                        </p:tgtEl>
                                        <p:attrNameLst>
                                          <p:attrName>style.visibility</p:attrName>
                                        </p:attrNameLst>
                                      </p:cBhvr>
                                      <p:to>
                                        <p:strVal val="visible"/>
                                      </p:to>
                                    </p:set>
                                    <p:animEffect transition="in" filter="wedge">
                                      <p:cBhvr>
                                        <p:cTn id="16" dur="1000"/>
                                        <p:tgtEl>
                                          <p:spTgt spid="149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animBg="1"/>
      <p:bldP spid="149507"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fa-IR" smtClean="0">
                <a:cs typeface="Titr" pitchFamily="2" charset="-78"/>
              </a:rPr>
              <a:t>عامل بیماری</a:t>
            </a:r>
            <a:endParaRPr lang="en-GB" smtClean="0">
              <a:cs typeface="Titr" pitchFamily="2" charset="-78"/>
            </a:endParaRPr>
          </a:p>
        </p:txBody>
      </p:sp>
      <p:sp>
        <p:nvSpPr>
          <p:cNvPr id="92163" name="Rectangle 3"/>
          <p:cNvSpPr>
            <a:spLocks noGrp="1" noChangeArrowheads="1"/>
          </p:cNvSpPr>
          <p:nvPr>
            <p:ph type="body" idx="1"/>
          </p:nvPr>
        </p:nvSpPr>
        <p:spPr/>
        <p:txBody>
          <a:bodyPr/>
          <a:lstStyle/>
          <a:p>
            <a:pPr algn="ctr" eaLnBrk="1" hangingPunct="1"/>
            <a:r>
              <a:rPr lang="en-US" smtClean="0">
                <a:cs typeface="Arial" charset="0"/>
              </a:rPr>
              <a:t>PUCCINIA STRIIFORMIS</a:t>
            </a:r>
            <a:endParaRPr lang="fa-IR" smtClean="0">
              <a:cs typeface="Arial" charset="0"/>
            </a:endParaRPr>
          </a:p>
          <a:p>
            <a:pPr algn="ctr" eaLnBrk="1" hangingPunct="1">
              <a:buFontTx/>
              <a:buNone/>
            </a:pPr>
            <a:endParaRPr lang="en-GB" smtClean="0">
              <a:cs typeface="Arial" charset="0"/>
            </a:endParaRPr>
          </a:p>
        </p:txBody>
      </p:sp>
      <p:pic>
        <p:nvPicPr>
          <p:cNvPr id="92164" name="Picture 4" descr="ZANG ZARD"/>
          <p:cNvPicPr>
            <a:picLocks noChangeAspect="1" noChangeArrowheads="1"/>
          </p:cNvPicPr>
          <p:nvPr/>
        </p:nvPicPr>
        <p:blipFill>
          <a:blip r:embed="rId2"/>
          <a:srcRect/>
          <a:stretch>
            <a:fillRect/>
          </a:stretch>
        </p:blipFill>
        <p:spPr bwMode="auto">
          <a:xfrm>
            <a:off x="685800" y="2743200"/>
            <a:ext cx="3429000" cy="3378200"/>
          </a:xfrm>
          <a:prstGeom prst="rect">
            <a:avLst/>
          </a:prstGeom>
          <a:noFill/>
          <a:ln w="9525">
            <a:noFill/>
            <a:miter lim="800000"/>
            <a:headEnd/>
            <a:tailEnd/>
          </a:ln>
        </p:spPr>
      </p:pic>
      <p:pic>
        <p:nvPicPr>
          <p:cNvPr id="92165" name="Picture 5" descr="ZANG ZARD2"/>
          <p:cNvPicPr>
            <a:picLocks noChangeAspect="1" noChangeArrowheads="1"/>
          </p:cNvPicPr>
          <p:nvPr/>
        </p:nvPicPr>
        <p:blipFill>
          <a:blip r:embed="rId3"/>
          <a:srcRect/>
          <a:stretch>
            <a:fillRect/>
          </a:stretch>
        </p:blipFill>
        <p:spPr bwMode="auto">
          <a:xfrm>
            <a:off x="5562600" y="2362200"/>
            <a:ext cx="249555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solidFill>
            <a:srgbClr val="FFFF99"/>
          </a:solidFill>
          <a:ln w="12700">
            <a:solidFill>
              <a:schemeClr val="tx1"/>
            </a:solidFill>
          </a:ln>
        </p:spPr>
        <p:txBody>
          <a:bodyPr/>
          <a:lstStyle/>
          <a:p>
            <a:pPr rtl="1" eaLnBrk="1" hangingPunct="1"/>
            <a:r>
              <a:rPr lang="fa-IR" smtClean="0">
                <a:cs typeface="Titr" pitchFamily="2" charset="-78"/>
              </a:rPr>
              <a:t>بیماری های گندم</a:t>
            </a:r>
            <a:endParaRPr lang="en-GB" smtClean="0">
              <a:cs typeface="Titr" pitchFamily="2" charset="-78"/>
            </a:endParaRPr>
          </a:p>
        </p:txBody>
      </p:sp>
      <p:sp>
        <p:nvSpPr>
          <p:cNvPr id="150531" name="Rectangle 3"/>
          <p:cNvSpPr>
            <a:spLocks noGrp="1" noChangeArrowheads="1"/>
          </p:cNvSpPr>
          <p:nvPr>
            <p:ph type="body" idx="1"/>
          </p:nvPr>
        </p:nvSpPr>
        <p:spPr/>
        <p:txBody>
          <a:bodyPr/>
          <a:lstStyle/>
          <a:p>
            <a:pPr algn="r" rtl="1" eaLnBrk="1" hangingPunct="1"/>
            <a:r>
              <a:rPr lang="fa-IR" sz="3600" b="1" smtClean="0">
                <a:cs typeface="2  Lotus" pitchFamily="2" charset="-78"/>
              </a:rPr>
              <a:t>زنگ قهوه ای :</a:t>
            </a:r>
          </a:p>
          <a:p>
            <a:pPr algn="r" rtl="1" eaLnBrk="1" hangingPunct="1"/>
            <a:endParaRPr lang="fa-IR" sz="3600" b="1" smtClean="0">
              <a:cs typeface="2  Lotus" pitchFamily="2" charset="-78"/>
            </a:endParaRPr>
          </a:p>
          <a:p>
            <a:pPr algn="just" rtl="1" eaLnBrk="1" hangingPunct="1">
              <a:buFontTx/>
              <a:buNone/>
            </a:pPr>
            <a:r>
              <a:rPr lang="fa-IR" smtClean="0">
                <a:cs typeface="Arial" charset="0"/>
              </a:rPr>
              <a:t>  </a:t>
            </a:r>
            <a:r>
              <a:rPr lang="fa-IR" sz="2400" smtClean="0">
                <a:cs typeface="Titr" pitchFamily="2" charset="-78"/>
              </a:rPr>
              <a:t>بر خلاف قبلی فقط روی برگ به صورت لکه های قهوه ای ظاهر می شود. استفاده از ارقام مقاوم بهترین راه حل است ولی در مجموع ارقام پاییزه مقاوم تر از بهاره ها هستند.</a:t>
            </a:r>
            <a:endParaRPr lang="en-GB" sz="2400" smtClean="0">
              <a:cs typeface="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0530"/>
                                        </p:tgtEl>
                                        <p:attrNameLst>
                                          <p:attrName>style.visibility</p:attrName>
                                        </p:attrNameLst>
                                      </p:cBhvr>
                                      <p:to>
                                        <p:strVal val="visible"/>
                                      </p:to>
                                    </p:set>
                                    <p:anim calcmode="lin" valueType="num">
                                      <p:cBhvr additive="base">
                                        <p:cTn id="7" dur="2000" fill="hold"/>
                                        <p:tgtEl>
                                          <p:spTgt spid="150530"/>
                                        </p:tgtEl>
                                        <p:attrNameLst>
                                          <p:attrName>ppt_x</p:attrName>
                                        </p:attrNameLst>
                                      </p:cBhvr>
                                      <p:tavLst>
                                        <p:tav tm="0">
                                          <p:val>
                                            <p:strVal val="#ppt_x"/>
                                          </p:val>
                                        </p:tav>
                                        <p:tav tm="100000">
                                          <p:val>
                                            <p:strVal val="#ppt_x"/>
                                          </p:val>
                                        </p:tav>
                                      </p:tavLst>
                                    </p:anim>
                                    <p:anim calcmode="lin" valueType="num">
                                      <p:cBhvr additive="base">
                                        <p:cTn id="8" dur="2000" fill="hold"/>
                                        <p:tgtEl>
                                          <p:spTgt spid="15053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50531">
                                            <p:txEl>
                                              <p:pRg st="0" end="0"/>
                                            </p:txEl>
                                          </p:spTgt>
                                        </p:tgtEl>
                                        <p:attrNameLst>
                                          <p:attrName>style.visibility</p:attrName>
                                        </p:attrNameLst>
                                      </p:cBhvr>
                                      <p:to>
                                        <p:strVal val="visible"/>
                                      </p:to>
                                    </p:set>
                                    <p:animEffect transition="in" filter="wedge">
                                      <p:cBhvr>
                                        <p:cTn id="12" dur="1000"/>
                                        <p:tgtEl>
                                          <p:spTgt spid="150531">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150531">
                                            <p:txEl>
                                              <p:pRg st="2" end="2"/>
                                            </p:txEl>
                                          </p:spTgt>
                                        </p:tgtEl>
                                        <p:attrNameLst>
                                          <p:attrName>style.visibility</p:attrName>
                                        </p:attrNameLst>
                                      </p:cBhvr>
                                      <p:to>
                                        <p:strVal val="visible"/>
                                      </p:to>
                                    </p:set>
                                    <p:animEffect transition="in" filter="wedge">
                                      <p:cBhvr>
                                        <p:cTn id="16" dur="1000"/>
                                        <p:tgtEl>
                                          <p:spTgt spid="150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animBg="1"/>
      <p:bldP spid="150531"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fa-IR" smtClean="0">
                <a:cs typeface="Titr" pitchFamily="2" charset="-78"/>
              </a:rPr>
              <a:t>عامل بیماری</a:t>
            </a:r>
            <a:endParaRPr lang="en-GB" smtClean="0">
              <a:cs typeface="Titr" pitchFamily="2" charset="-78"/>
            </a:endParaRPr>
          </a:p>
        </p:txBody>
      </p:sp>
      <p:sp>
        <p:nvSpPr>
          <p:cNvPr id="94211" name="Rectangle 3"/>
          <p:cNvSpPr>
            <a:spLocks noGrp="1" noChangeArrowheads="1"/>
          </p:cNvSpPr>
          <p:nvPr>
            <p:ph type="body" idx="1"/>
          </p:nvPr>
        </p:nvSpPr>
        <p:spPr/>
        <p:txBody>
          <a:bodyPr/>
          <a:lstStyle/>
          <a:p>
            <a:pPr algn="ctr" eaLnBrk="1" hangingPunct="1"/>
            <a:r>
              <a:rPr lang="en-US" smtClean="0">
                <a:cs typeface="Arial" charset="0"/>
              </a:rPr>
              <a:t>PUCCINIA RECONDITA</a:t>
            </a:r>
            <a:endParaRPr lang="fa-IR" smtClean="0">
              <a:cs typeface="Arial" charset="0"/>
            </a:endParaRPr>
          </a:p>
          <a:p>
            <a:pPr algn="ctr" eaLnBrk="1" hangingPunct="1">
              <a:buFontTx/>
              <a:buNone/>
            </a:pPr>
            <a:endParaRPr lang="en-GB" smtClean="0">
              <a:cs typeface="Arial" charset="0"/>
            </a:endParaRPr>
          </a:p>
        </p:txBody>
      </p:sp>
      <p:pic>
        <p:nvPicPr>
          <p:cNvPr id="94212" name="Picture 6" descr="ZANGH GHAH2"/>
          <p:cNvPicPr>
            <a:picLocks noChangeAspect="1" noChangeArrowheads="1"/>
          </p:cNvPicPr>
          <p:nvPr/>
        </p:nvPicPr>
        <p:blipFill>
          <a:blip r:embed="rId2"/>
          <a:srcRect/>
          <a:stretch>
            <a:fillRect/>
          </a:stretch>
        </p:blipFill>
        <p:spPr bwMode="auto">
          <a:xfrm>
            <a:off x="685800" y="2667000"/>
            <a:ext cx="4191000" cy="3505200"/>
          </a:xfrm>
          <a:prstGeom prst="rect">
            <a:avLst/>
          </a:prstGeom>
          <a:noFill/>
          <a:ln w="9525">
            <a:noFill/>
            <a:miter lim="800000"/>
            <a:headEnd/>
            <a:tailEnd/>
          </a:ln>
        </p:spPr>
      </p:pic>
      <p:pic>
        <p:nvPicPr>
          <p:cNvPr id="94213" name="Picture 7" descr="ZANG GHAH"/>
          <p:cNvPicPr>
            <a:picLocks noChangeAspect="1" noChangeArrowheads="1"/>
          </p:cNvPicPr>
          <p:nvPr/>
        </p:nvPicPr>
        <p:blipFill>
          <a:blip r:embed="rId3"/>
          <a:srcRect/>
          <a:stretch>
            <a:fillRect/>
          </a:stretch>
        </p:blipFill>
        <p:spPr bwMode="auto">
          <a:xfrm>
            <a:off x="5791200" y="3048000"/>
            <a:ext cx="2895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solidFill>
            <a:srgbClr val="FFFF99"/>
          </a:solidFill>
          <a:ln w="12700">
            <a:solidFill>
              <a:schemeClr val="tx1"/>
            </a:solidFill>
          </a:ln>
        </p:spPr>
        <p:txBody>
          <a:bodyPr/>
          <a:lstStyle/>
          <a:p>
            <a:pPr rtl="1" eaLnBrk="1" hangingPunct="1"/>
            <a:r>
              <a:rPr lang="fa-IR" smtClean="0">
                <a:cs typeface="Titr" pitchFamily="2" charset="-78"/>
              </a:rPr>
              <a:t>بیماری های گندم</a:t>
            </a:r>
            <a:endParaRPr lang="en-GB" smtClean="0">
              <a:cs typeface="Titr" pitchFamily="2" charset="-78"/>
            </a:endParaRPr>
          </a:p>
        </p:txBody>
      </p:sp>
      <p:sp>
        <p:nvSpPr>
          <p:cNvPr id="151555" name="Rectangle 3"/>
          <p:cNvSpPr>
            <a:spLocks noGrp="1" noChangeArrowheads="1"/>
          </p:cNvSpPr>
          <p:nvPr>
            <p:ph type="body" idx="1"/>
          </p:nvPr>
        </p:nvSpPr>
        <p:spPr/>
        <p:txBody>
          <a:bodyPr/>
          <a:lstStyle/>
          <a:p>
            <a:pPr algn="r" rtl="1" eaLnBrk="1" hangingPunct="1"/>
            <a:r>
              <a:rPr lang="fa-IR" sz="3600" b="1" smtClean="0">
                <a:cs typeface="2  Lotus" pitchFamily="2" charset="-78"/>
              </a:rPr>
              <a:t>زنگ سیاه :</a:t>
            </a:r>
          </a:p>
          <a:p>
            <a:pPr algn="r" rtl="1" eaLnBrk="1" hangingPunct="1"/>
            <a:endParaRPr lang="fa-IR" sz="3600" b="1" smtClean="0">
              <a:cs typeface="2  Lotus" pitchFamily="2" charset="-78"/>
            </a:endParaRPr>
          </a:p>
          <a:p>
            <a:pPr algn="just" rtl="1" eaLnBrk="1" hangingPunct="1">
              <a:buFontTx/>
              <a:buNone/>
            </a:pPr>
            <a:r>
              <a:rPr lang="fa-IR" smtClean="0">
                <a:cs typeface="Arial" charset="0"/>
              </a:rPr>
              <a:t>  </a:t>
            </a:r>
            <a:r>
              <a:rPr lang="fa-IR" sz="2400" smtClean="0">
                <a:cs typeface="Titr" pitchFamily="2" charset="-78"/>
              </a:rPr>
              <a:t>این زنگ لکه های بیضی کشیده در طرفین ساقه و برگ ایجاد می کند. این زنگ گرما دوست است و در اوایل تابستان ظاهر می شود. بوته های زرشک میزبان این زنگ برای زمستان گذرانی هستند.</a:t>
            </a:r>
            <a:endParaRPr lang="en-GB" sz="2400" smtClean="0">
              <a:cs typeface="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1554"/>
                                        </p:tgtEl>
                                        <p:attrNameLst>
                                          <p:attrName>style.visibility</p:attrName>
                                        </p:attrNameLst>
                                      </p:cBhvr>
                                      <p:to>
                                        <p:strVal val="visible"/>
                                      </p:to>
                                    </p:set>
                                    <p:anim calcmode="lin" valueType="num">
                                      <p:cBhvr additive="base">
                                        <p:cTn id="7" dur="2000" fill="hold"/>
                                        <p:tgtEl>
                                          <p:spTgt spid="151554"/>
                                        </p:tgtEl>
                                        <p:attrNameLst>
                                          <p:attrName>ppt_x</p:attrName>
                                        </p:attrNameLst>
                                      </p:cBhvr>
                                      <p:tavLst>
                                        <p:tav tm="0">
                                          <p:val>
                                            <p:strVal val="#ppt_x"/>
                                          </p:val>
                                        </p:tav>
                                        <p:tav tm="100000">
                                          <p:val>
                                            <p:strVal val="#ppt_x"/>
                                          </p:val>
                                        </p:tav>
                                      </p:tavLst>
                                    </p:anim>
                                    <p:anim calcmode="lin" valueType="num">
                                      <p:cBhvr additive="base">
                                        <p:cTn id="8" dur="2000" fill="hold"/>
                                        <p:tgtEl>
                                          <p:spTgt spid="15155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51555">
                                            <p:txEl>
                                              <p:pRg st="0" end="0"/>
                                            </p:txEl>
                                          </p:spTgt>
                                        </p:tgtEl>
                                        <p:attrNameLst>
                                          <p:attrName>style.visibility</p:attrName>
                                        </p:attrNameLst>
                                      </p:cBhvr>
                                      <p:to>
                                        <p:strVal val="visible"/>
                                      </p:to>
                                    </p:set>
                                    <p:animEffect transition="in" filter="wedge">
                                      <p:cBhvr>
                                        <p:cTn id="12" dur="1000"/>
                                        <p:tgtEl>
                                          <p:spTgt spid="151555">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151555">
                                            <p:txEl>
                                              <p:pRg st="2" end="2"/>
                                            </p:txEl>
                                          </p:spTgt>
                                        </p:tgtEl>
                                        <p:attrNameLst>
                                          <p:attrName>style.visibility</p:attrName>
                                        </p:attrNameLst>
                                      </p:cBhvr>
                                      <p:to>
                                        <p:strVal val="visible"/>
                                      </p:to>
                                    </p:set>
                                    <p:animEffect transition="in" filter="wedge">
                                      <p:cBhvr>
                                        <p:cTn id="16" dur="1000"/>
                                        <p:tgtEl>
                                          <p:spTgt spid="151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animBg="1"/>
      <p:bldP spid="151555"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fa-IR" smtClean="0">
                <a:cs typeface="Titr" pitchFamily="2" charset="-78"/>
              </a:rPr>
              <a:t>عامل بیماری</a:t>
            </a:r>
            <a:endParaRPr lang="en-GB" smtClean="0">
              <a:cs typeface="Titr" pitchFamily="2" charset="-78"/>
            </a:endParaRPr>
          </a:p>
        </p:txBody>
      </p:sp>
      <p:sp>
        <p:nvSpPr>
          <p:cNvPr id="96259" name="Rectangle 3"/>
          <p:cNvSpPr>
            <a:spLocks noGrp="1" noChangeArrowheads="1"/>
          </p:cNvSpPr>
          <p:nvPr>
            <p:ph type="body" idx="1"/>
          </p:nvPr>
        </p:nvSpPr>
        <p:spPr/>
        <p:txBody>
          <a:bodyPr/>
          <a:lstStyle/>
          <a:p>
            <a:pPr algn="ctr" eaLnBrk="1" hangingPunct="1"/>
            <a:r>
              <a:rPr lang="en-US" smtClean="0"/>
              <a:t>PUCCINIA GRAMINIS</a:t>
            </a:r>
            <a:endParaRPr lang="fa-IR" smtClean="0">
              <a:cs typeface="Arial" charset="0"/>
            </a:endParaRPr>
          </a:p>
          <a:p>
            <a:pPr algn="ctr" eaLnBrk="1" hangingPunct="1">
              <a:buFontTx/>
              <a:buNone/>
            </a:pPr>
            <a:endParaRPr lang="en-GB" smtClean="0">
              <a:cs typeface="Arial" charset="0"/>
            </a:endParaRPr>
          </a:p>
        </p:txBody>
      </p:sp>
      <p:pic>
        <p:nvPicPr>
          <p:cNvPr id="96260" name="Picture 6" descr="ZANGSEAH"/>
          <p:cNvPicPr>
            <a:picLocks noChangeAspect="1" noChangeArrowheads="1"/>
          </p:cNvPicPr>
          <p:nvPr/>
        </p:nvPicPr>
        <p:blipFill>
          <a:blip r:embed="rId2"/>
          <a:srcRect/>
          <a:stretch>
            <a:fillRect/>
          </a:stretch>
        </p:blipFill>
        <p:spPr bwMode="auto">
          <a:xfrm>
            <a:off x="2438400" y="2514600"/>
            <a:ext cx="3810000" cy="364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solidFill>
            <a:srgbClr val="FFFF99"/>
          </a:solidFill>
          <a:ln w="12700">
            <a:solidFill>
              <a:schemeClr val="tx1"/>
            </a:solidFill>
          </a:ln>
        </p:spPr>
        <p:txBody>
          <a:bodyPr/>
          <a:lstStyle/>
          <a:p>
            <a:pPr rtl="1" eaLnBrk="1" hangingPunct="1"/>
            <a:r>
              <a:rPr lang="fa-IR" smtClean="0">
                <a:cs typeface="Titr" pitchFamily="2" charset="-78"/>
              </a:rPr>
              <a:t>بیماری های گندم</a:t>
            </a:r>
            <a:endParaRPr lang="en-GB" smtClean="0">
              <a:cs typeface="Titr" pitchFamily="2" charset="-78"/>
            </a:endParaRPr>
          </a:p>
        </p:txBody>
      </p:sp>
      <p:sp>
        <p:nvSpPr>
          <p:cNvPr id="152579" name="Rectangle 3"/>
          <p:cNvSpPr>
            <a:spLocks noGrp="1" noChangeArrowheads="1"/>
          </p:cNvSpPr>
          <p:nvPr>
            <p:ph type="body" idx="1"/>
          </p:nvPr>
        </p:nvSpPr>
        <p:spPr/>
        <p:txBody>
          <a:bodyPr/>
          <a:lstStyle/>
          <a:p>
            <a:pPr algn="r" rtl="1" eaLnBrk="1" hangingPunct="1">
              <a:lnSpc>
                <a:spcPct val="90000"/>
              </a:lnSpc>
            </a:pPr>
            <a:r>
              <a:rPr lang="fa-IR" sz="3600" b="1" smtClean="0">
                <a:cs typeface="2  Lotus" pitchFamily="2" charset="-78"/>
              </a:rPr>
              <a:t>سیاهک پنهان :</a:t>
            </a:r>
          </a:p>
          <a:p>
            <a:pPr algn="r" rtl="1" eaLnBrk="1" hangingPunct="1">
              <a:lnSpc>
                <a:spcPct val="90000"/>
              </a:lnSpc>
            </a:pPr>
            <a:endParaRPr lang="fa-IR" sz="3600" b="1" smtClean="0">
              <a:cs typeface="2  Lotus" pitchFamily="2" charset="-78"/>
            </a:endParaRPr>
          </a:p>
          <a:p>
            <a:pPr algn="just" rtl="1" eaLnBrk="1" hangingPunct="1">
              <a:lnSpc>
                <a:spcPct val="90000"/>
              </a:lnSpc>
              <a:buFontTx/>
              <a:buNone/>
            </a:pPr>
            <a:r>
              <a:rPr lang="fa-IR" smtClean="0">
                <a:cs typeface="Arial" charset="0"/>
              </a:rPr>
              <a:t>  </a:t>
            </a:r>
            <a:r>
              <a:rPr lang="fa-IR" sz="2400" smtClean="0">
                <a:cs typeface="Titr" pitchFamily="2" charset="-78"/>
              </a:rPr>
              <a:t>تا زمان رسیدگی گیاه آلوده کوتاهتر از بقیه بوته ها است. سنبله هم قطورتر و کوتاهتر از بقیه است.تعداد ردیف های آن کم می شود. دانه در  رسیدگی رنگ سبز مایل به خاکستری دارد و در صورت فشرده شدن مثل روغن چرب است و بوی ماهی گندیده می دهد. در مناطق گرم شایع است و عامل بیماری داخل پوشش نیمه سخت است این نام را گرفته است. در هنگام خرمن کوبی دانه آلوده ترکیده و عامل بیماری به بذر های سالم رسیده و تا سال اینده روی بذر باقی می ماند. ضد عفونی با یکی از قارچ کش های غیر سیستمیک مفید است مثل سرزان </a:t>
            </a:r>
            <a:r>
              <a:rPr lang="en-US" sz="2400" smtClean="0">
                <a:cs typeface="Titr" pitchFamily="2" charset="-78"/>
              </a:rPr>
              <a:t>B</a:t>
            </a:r>
            <a:r>
              <a:rPr lang="fa-IR" sz="2400" smtClean="0">
                <a:cs typeface="Titr" pitchFamily="2" charset="-78"/>
              </a:rPr>
              <a:t> – کاپتان و تریتیزان به نسبت 3 تا 5 در هزار.</a:t>
            </a:r>
            <a:endParaRPr lang="en-GB" sz="2400" smtClean="0">
              <a:cs typeface="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2578"/>
                                        </p:tgtEl>
                                        <p:attrNameLst>
                                          <p:attrName>style.visibility</p:attrName>
                                        </p:attrNameLst>
                                      </p:cBhvr>
                                      <p:to>
                                        <p:strVal val="visible"/>
                                      </p:to>
                                    </p:set>
                                    <p:anim calcmode="lin" valueType="num">
                                      <p:cBhvr additive="base">
                                        <p:cTn id="7" dur="2000" fill="hold"/>
                                        <p:tgtEl>
                                          <p:spTgt spid="152578"/>
                                        </p:tgtEl>
                                        <p:attrNameLst>
                                          <p:attrName>ppt_x</p:attrName>
                                        </p:attrNameLst>
                                      </p:cBhvr>
                                      <p:tavLst>
                                        <p:tav tm="0">
                                          <p:val>
                                            <p:strVal val="#ppt_x"/>
                                          </p:val>
                                        </p:tav>
                                        <p:tav tm="100000">
                                          <p:val>
                                            <p:strVal val="#ppt_x"/>
                                          </p:val>
                                        </p:tav>
                                      </p:tavLst>
                                    </p:anim>
                                    <p:anim calcmode="lin" valueType="num">
                                      <p:cBhvr additive="base">
                                        <p:cTn id="8" dur="2000" fill="hold"/>
                                        <p:tgtEl>
                                          <p:spTgt spid="15257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52579">
                                            <p:txEl>
                                              <p:pRg st="0" end="0"/>
                                            </p:txEl>
                                          </p:spTgt>
                                        </p:tgtEl>
                                        <p:attrNameLst>
                                          <p:attrName>style.visibility</p:attrName>
                                        </p:attrNameLst>
                                      </p:cBhvr>
                                      <p:to>
                                        <p:strVal val="visible"/>
                                      </p:to>
                                    </p:set>
                                    <p:animEffect transition="in" filter="wedge">
                                      <p:cBhvr>
                                        <p:cTn id="12" dur="1000"/>
                                        <p:tgtEl>
                                          <p:spTgt spid="152579">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152579">
                                            <p:txEl>
                                              <p:pRg st="2" end="2"/>
                                            </p:txEl>
                                          </p:spTgt>
                                        </p:tgtEl>
                                        <p:attrNameLst>
                                          <p:attrName>style.visibility</p:attrName>
                                        </p:attrNameLst>
                                      </p:cBhvr>
                                      <p:to>
                                        <p:strVal val="visible"/>
                                      </p:to>
                                    </p:set>
                                    <p:animEffect transition="in" filter="wedge">
                                      <p:cBhvr>
                                        <p:cTn id="16" dur="1000"/>
                                        <p:tgtEl>
                                          <p:spTgt spid="152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animBg="1"/>
      <p:bldP spid="152579"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endParaRPr lang="fa-IR" smtClean="0"/>
          </a:p>
        </p:txBody>
      </p:sp>
      <p:sp>
        <p:nvSpPr>
          <p:cNvPr id="98307" name="Rectangle 3"/>
          <p:cNvSpPr>
            <a:spLocks noGrp="1" noChangeArrowheads="1"/>
          </p:cNvSpPr>
          <p:nvPr>
            <p:ph type="body" idx="1"/>
          </p:nvPr>
        </p:nvSpPr>
        <p:spPr>
          <a:xfrm>
            <a:off x="457200" y="1828800"/>
            <a:ext cx="8229600" cy="4525963"/>
          </a:xfrm>
        </p:spPr>
        <p:txBody>
          <a:bodyPr/>
          <a:lstStyle/>
          <a:p>
            <a:pPr eaLnBrk="1" hangingPunct="1"/>
            <a:endParaRPr lang="fa-IR" smtClean="0"/>
          </a:p>
        </p:txBody>
      </p:sp>
      <p:pic>
        <p:nvPicPr>
          <p:cNvPr id="98308" name="Picture 4" descr="پنهان"/>
          <p:cNvPicPr>
            <a:picLocks noChangeAspect="1" noChangeArrowheads="1"/>
          </p:cNvPicPr>
          <p:nvPr/>
        </p:nvPicPr>
        <p:blipFill>
          <a:blip r:embed="rId2"/>
          <a:srcRect/>
          <a:stretch>
            <a:fillRect/>
          </a:stretch>
        </p:blipFill>
        <p:spPr bwMode="auto">
          <a:xfrm>
            <a:off x="5334000" y="3429000"/>
            <a:ext cx="3200400" cy="2133600"/>
          </a:xfrm>
          <a:prstGeom prst="rect">
            <a:avLst/>
          </a:prstGeom>
          <a:noFill/>
          <a:ln w="9525">
            <a:noFill/>
            <a:miter lim="800000"/>
            <a:headEnd/>
            <a:tailEnd/>
          </a:ln>
        </p:spPr>
      </p:pic>
      <p:pic>
        <p:nvPicPr>
          <p:cNvPr id="98309" name="Picture 5" descr="پنهان2"/>
          <p:cNvPicPr>
            <a:picLocks noChangeAspect="1" noChangeArrowheads="1"/>
          </p:cNvPicPr>
          <p:nvPr/>
        </p:nvPicPr>
        <p:blipFill>
          <a:blip r:embed="rId3"/>
          <a:srcRect/>
          <a:stretch>
            <a:fillRect/>
          </a:stretch>
        </p:blipFill>
        <p:spPr bwMode="auto">
          <a:xfrm>
            <a:off x="533400" y="2274888"/>
            <a:ext cx="4419600" cy="3875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edg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solidFill>
            <a:srgbClr val="FFFF99"/>
          </a:solidFill>
          <a:ln w="12700">
            <a:solidFill>
              <a:schemeClr val="tx1"/>
            </a:solidFill>
          </a:ln>
        </p:spPr>
        <p:txBody>
          <a:bodyPr/>
          <a:lstStyle/>
          <a:p>
            <a:pPr rtl="1" eaLnBrk="1" hangingPunct="1"/>
            <a:r>
              <a:rPr lang="fa-IR" smtClean="0">
                <a:cs typeface="Titr" pitchFamily="2" charset="-78"/>
              </a:rPr>
              <a:t>بیماری های گندم</a:t>
            </a:r>
            <a:endParaRPr lang="en-GB" smtClean="0">
              <a:cs typeface="Titr" pitchFamily="2" charset="-78"/>
            </a:endParaRPr>
          </a:p>
        </p:txBody>
      </p:sp>
      <p:sp>
        <p:nvSpPr>
          <p:cNvPr id="153603" name="Rectangle 3"/>
          <p:cNvSpPr>
            <a:spLocks noGrp="1" noChangeArrowheads="1"/>
          </p:cNvSpPr>
          <p:nvPr>
            <p:ph type="body" idx="1"/>
          </p:nvPr>
        </p:nvSpPr>
        <p:spPr/>
        <p:txBody>
          <a:bodyPr/>
          <a:lstStyle/>
          <a:p>
            <a:pPr algn="r" rtl="1" eaLnBrk="1" hangingPunct="1"/>
            <a:r>
              <a:rPr lang="fa-IR" sz="3600" b="1" smtClean="0">
                <a:cs typeface="2  Lotus" pitchFamily="2" charset="-78"/>
              </a:rPr>
              <a:t>سیاهک آشکار :</a:t>
            </a:r>
          </a:p>
          <a:p>
            <a:pPr algn="r" rtl="1" eaLnBrk="1" hangingPunct="1"/>
            <a:endParaRPr lang="fa-IR" sz="3600" b="1" smtClean="0">
              <a:cs typeface="2  Lotus" pitchFamily="2" charset="-78"/>
            </a:endParaRPr>
          </a:p>
          <a:p>
            <a:pPr algn="just" rtl="1" eaLnBrk="1" hangingPunct="1">
              <a:buFontTx/>
              <a:buNone/>
            </a:pPr>
            <a:r>
              <a:rPr lang="fa-IR" smtClean="0">
                <a:cs typeface="Arial" charset="0"/>
              </a:rPr>
              <a:t>  </a:t>
            </a:r>
            <a:r>
              <a:rPr lang="fa-IR" sz="2400" smtClean="0">
                <a:cs typeface="Titr" pitchFamily="2" charset="-78"/>
              </a:rPr>
              <a:t>به جو نیز حمله می کند.بوته های آلوده از بوته های سالم بلندتر هستند و تقریبا همزمان با گرده افشانی بوته های سالم ، بوته های بیمار نیز از نظر سیکل زندگی قارچ می رسند و با تکان دادن آنها گرد سیاهرنگ در محیط پخش می شود و محور سنبله فقط باقی می ماند. چون همزمان با گرده افشانی است اسپور همراه گرده داخل تخمدان رفته و تا سال بعد همانجا می ماند و به داخل بذر انتقال می یابد. برای مبارزه از قارچ کشهای سیستمیک باید استفاده کرد. مثل ویتاواکس – کارباندا زول – تیوفامین به نسبت 1 تا 2 در هزار</a:t>
            </a:r>
            <a:endParaRPr lang="en-GB" sz="2400" smtClean="0">
              <a:cs typeface="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3602"/>
                                        </p:tgtEl>
                                        <p:attrNameLst>
                                          <p:attrName>style.visibility</p:attrName>
                                        </p:attrNameLst>
                                      </p:cBhvr>
                                      <p:to>
                                        <p:strVal val="visible"/>
                                      </p:to>
                                    </p:set>
                                    <p:anim calcmode="lin" valueType="num">
                                      <p:cBhvr additive="base">
                                        <p:cTn id="7" dur="2000" fill="hold"/>
                                        <p:tgtEl>
                                          <p:spTgt spid="153602"/>
                                        </p:tgtEl>
                                        <p:attrNameLst>
                                          <p:attrName>ppt_x</p:attrName>
                                        </p:attrNameLst>
                                      </p:cBhvr>
                                      <p:tavLst>
                                        <p:tav tm="0">
                                          <p:val>
                                            <p:strVal val="#ppt_x"/>
                                          </p:val>
                                        </p:tav>
                                        <p:tav tm="100000">
                                          <p:val>
                                            <p:strVal val="#ppt_x"/>
                                          </p:val>
                                        </p:tav>
                                      </p:tavLst>
                                    </p:anim>
                                    <p:anim calcmode="lin" valueType="num">
                                      <p:cBhvr additive="base">
                                        <p:cTn id="8" dur="2000" fill="hold"/>
                                        <p:tgtEl>
                                          <p:spTgt spid="15360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53603">
                                            <p:txEl>
                                              <p:pRg st="0" end="0"/>
                                            </p:txEl>
                                          </p:spTgt>
                                        </p:tgtEl>
                                        <p:attrNameLst>
                                          <p:attrName>style.visibility</p:attrName>
                                        </p:attrNameLst>
                                      </p:cBhvr>
                                      <p:to>
                                        <p:strVal val="visible"/>
                                      </p:to>
                                    </p:set>
                                    <p:animEffect transition="in" filter="wedge">
                                      <p:cBhvr>
                                        <p:cTn id="12" dur="1000"/>
                                        <p:tgtEl>
                                          <p:spTgt spid="153603">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153603">
                                            <p:txEl>
                                              <p:pRg st="2" end="2"/>
                                            </p:txEl>
                                          </p:spTgt>
                                        </p:tgtEl>
                                        <p:attrNameLst>
                                          <p:attrName>style.visibility</p:attrName>
                                        </p:attrNameLst>
                                      </p:cBhvr>
                                      <p:to>
                                        <p:strVal val="visible"/>
                                      </p:to>
                                    </p:set>
                                    <p:animEffect transition="in" filter="wedge">
                                      <p:cBhvr>
                                        <p:cTn id="16" dur="1000"/>
                                        <p:tgtEl>
                                          <p:spTgt spid="153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animBg="1"/>
      <p:bldP spid="15360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endParaRPr lang="fa-IR" smtClean="0"/>
          </a:p>
        </p:txBody>
      </p:sp>
      <p:sp>
        <p:nvSpPr>
          <p:cNvPr id="100355" name="Rectangle 3"/>
          <p:cNvSpPr>
            <a:spLocks noGrp="1" noChangeArrowheads="1"/>
          </p:cNvSpPr>
          <p:nvPr>
            <p:ph type="body" idx="1"/>
          </p:nvPr>
        </p:nvSpPr>
        <p:spPr/>
        <p:txBody>
          <a:bodyPr/>
          <a:lstStyle/>
          <a:p>
            <a:pPr eaLnBrk="1" hangingPunct="1"/>
            <a:endParaRPr lang="fa-IR" smtClean="0"/>
          </a:p>
        </p:txBody>
      </p:sp>
      <p:pic>
        <p:nvPicPr>
          <p:cNvPr id="100356" name="Picture 4" descr="اشکار"/>
          <p:cNvPicPr>
            <a:picLocks noChangeAspect="1" noChangeArrowheads="1"/>
          </p:cNvPicPr>
          <p:nvPr/>
        </p:nvPicPr>
        <p:blipFill>
          <a:blip r:embed="rId2"/>
          <a:srcRect/>
          <a:stretch>
            <a:fillRect/>
          </a:stretch>
        </p:blipFill>
        <p:spPr bwMode="auto">
          <a:xfrm>
            <a:off x="2133600" y="2133600"/>
            <a:ext cx="4605338" cy="3641725"/>
          </a:xfrm>
          <a:prstGeom prst="rect">
            <a:avLst/>
          </a:prstGeom>
          <a:noFill/>
          <a:ln w="9525">
            <a:noFill/>
            <a:miter lim="800000"/>
            <a:headEnd/>
            <a:tailEnd/>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solidFill>
            <a:srgbClr val="FFFF99"/>
          </a:solidFill>
          <a:ln w="12700">
            <a:solidFill>
              <a:schemeClr val="tx1"/>
            </a:solidFill>
          </a:ln>
        </p:spPr>
        <p:txBody>
          <a:bodyPr/>
          <a:lstStyle/>
          <a:p>
            <a:pPr rtl="1" eaLnBrk="1" hangingPunct="1"/>
            <a:r>
              <a:rPr lang="fa-IR" smtClean="0">
                <a:cs typeface="Titr" pitchFamily="2" charset="-78"/>
              </a:rPr>
              <a:t>آفات گندم</a:t>
            </a:r>
            <a:endParaRPr lang="en-GB" smtClean="0">
              <a:cs typeface="Titr" pitchFamily="2" charset="-78"/>
            </a:endParaRPr>
          </a:p>
        </p:txBody>
      </p:sp>
      <p:sp>
        <p:nvSpPr>
          <p:cNvPr id="154627" name="Rectangle 3"/>
          <p:cNvSpPr>
            <a:spLocks noGrp="1" noChangeArrowheads="1"/>
          </p:cNvSpPr>
          <p:nvPr>
            <p:ph type="body" idx="1"/>
          </p:nvPr>
        </p:nvSpPr>
        <p:spPr/>
        <p:txBody>
          <a:bodyPr/>
          <a:lstStyle/>
          <a:p>
            <a:pPr algn="r" rtl="1" eaLnBrk="1" hangingPunct="1">
              <a:lnSpc>
                <a:spcPct val="90000"/>
              </a:lnSpc>
            </a:pPr>
            <a:r>
              <a:rPr lang="fa-IR" sz="3600" b="1" smtClean="0">
                <a:cs typeface="2  Lotus" pitchFamily="2" charset="-78"/>
              </a:rPr>
              <a:t>سن گندم :</a:t>
            </a:r>
          </a:p>
          <a:p>
            <a:pPr lvl="4" algn="r" rtl="1" eaLnBrk="1" hangingPunct="1">
              <a:lnSpc>
                <a:spcPct val="90000"/>
              </a:lnSpc>
            </a:pPr>
            <a:endParaRPr lang="fa-IR" sz="2400" b="1" smtClean="0">
              <a:cs typeface="2  Lotus" pitchFamily="2" charset="-78"/>
            </a:endParaRPr>
          </a:p>
          <a:p>
            <a:pPr algn="just" rtl="1" eaLnBrk="1" hangingPunct="1">
              <a:lnSpc>
                <a:spcPct val="90000"/>
              </a:lnSpc>
              <a:buFontTx/>
              <a:buNone/>
            </a:pPr>
            <a:r>
              <a:rPr lang="fa-IR" smtClean="0">
                <a:cs typeface="Arial" charset="0"/>
              </a:rPr>
              <a:t>  </a:t>
            </a:r>
            <a:r>
              <a:rPr lang="fa-IR" sz="2400" smtClean="0">
                <a:cs typeface="Titr" pitchFamily="2" charset="-78"/>
              </a:rPr>
              <a:t>در ایران جزء آفات عمومی است و دولت مبارزه رایگان انجام می دهد. زمستان گذرانی حشره بالغ زیر بوته های گون و زیر صخره ها است. در بهار با گرم شدن هوا به مرور بیدار شده و به مزارع هجوم می آورند. هنگام برداشت پوره های آفت کامل شده و به کوه می روند و در بهار بعد مراجعت کرده و حدود 3 تا 5 روز حشره کامل از زبر سنبله شیره گندم را می مکد یا هر جای که بتواند، سپس جفت گیری کرده و حشرات بالغ می مرند.به صورت دو ردیف هفت تایی تخم می ریزد.بسته به درجه حرارت محیط 10 روز بعد پوره ها خارج شده و تغذیه می کنند. این آفت یک نسلی است ولی پوره 5 بار جلداندازی می کند. </a:t>
            </a:r>
            <a:endParaRPr lang="en-GB" sz="2400" smtClean="0">
              <a:cs typeface="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4626"/>
                                        </p:tgtEl>
                                        <p:attrNameLst>
                                          <p:attrName>style.visibility</p:attrName>
                                        </p:attrNameLst>
                                      </p:cBhvr>
                                      <p:to>
                                        <p:strVal val="visible"/>
                                      </p:to>
                                    </p:set>
                                    <p:anim calcmode="lin" valueType="num">
                                      <p:cBhvr additive="base">
                                        <p:cTn id="7" dur="2000" fill="hold"/>
                                        <p:tgtEl>
                                          <p:spTgt spid="154626"/>
                                        </p:tgtEl>
                                        <p:attrNameLst>
                                          <p:attrName>ppt_x</p:attrName>
                                        </p:attrNameLst>
                                      </p:cBhvr>
                                      <p:tavLst>
                                        <p:tav tm="0">
                                          <p:val>
                                            <p:strVal val="#ppt_x"/>
                                          </p:val>
                                        </p:tav>
                                        <p:tav tm="100000">
                                          <p:val>
                                            <p:strVal val="#ppt_x"/>
                                          </p:val>
                                        </p:tav>
                                      </p:tavLst>
                                    </p:anim>
                                    <p:anim calcmode="lin" valueType="num">
                                      <p:cBhvr additive="base">
                                        <p:cTn id="8" dur="2000" fill="hold"/>
                                        <p:tgtEl>
                                          <p:spTgt spid="15462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54627">
                                            <p:txEl>
                                              <p:pRg st="0" end="0"/>
                                            </p:txEl>
                                          </p:spTgt>
                                        </p:tgtEl>
                                        <p:attrNameLst>
                                          <p:attrName>style.visibility</p:attrName>
                                        </p:attrNameLst>
                                      </p:cBhvr>
                                      <p:to>
                                        <p:strVal val="visible"/>
                                      </p:to>
                                    </p:set>
                                    <p:animEffect transition="in" filter="wedge">
                                      <p:cBhvr>
                                        <p:cTn id="12" dur="1000"/>
                                        <p:tgtEl>
                                          <p:spTgt spid="1546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54627">
                                            <p:txEl>
                                              <p:pRg st="2" end="2"/>
                                            </p:txEl>
                                          </p:spTgt>
                                        </p:tgtEl>
                                        <p:attrNameLst>
                                          <p:attrName>style.visibility</p:attrName>
                                        </p:attrNameLst>
                                      </p:cBhvr>
                                      <p:to>
                                        <p:strVal val="visible"/>
                                      </p:to>
                                    </p:set>
                                    <p:animEffect transition="in" filter="wedge">
                                      <p:cBhvr>
                                        <p:cTn id="17" dur="1000"/>
                                        <p:tgtEl>
                                          <p:spTgt spid="154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animBg="1"/>
      <p:bldP spid="154627"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solidFill>
            <a:srgbClr val="FFFF99"/>
          </a:solidFill>
          <a:ln w="12700">
            <a:solidFill>
              <a:schemeClr val="tx1"/>
            </a:solidFill>
          </a:ln>
        </p:spPr>
        <p:txBody>
          <a:bodyPr/>
          <a:lstStyle/>
          <a:p>
            <a:pPr rtl="1" eaLnBrk="1" hangingPunct="1"/>
            <a:r>
              <a:rPr lang="fa-IR" smtClean="0">
                <a:cs typeface="Titr" pitchFamily="2" charset="-78"/>
              </a:rPr>
              <a:t>آفات گندم</a:t>
            </a:r>
            <a:endParaRPr lang="en-GB" smtClean="0">
              <a:cs typeface="Titr" pitchFamily="2" charset="-78"/>
            </a:endParaRPr>
          </a:p>
        </p:txBody>
      </p:sp>
      <p:sp>
        <p:nvSpPr>
          <p:cNvPr id="155651" name="Rectangle 3"/>
          <p:cNvSpPr>
            <a:spLocks noGrp="1" noChangeArrowheads="1"/>
          </p:cNvSpPr>
          <p:nvPr>
            <p:ph type="body" idx="1"/>
          </p:nvPr>
        </p:nvSpPr>
        <p:spPr/>
        <p:txBody>
          <a:bodyPr/>
          <a:lstStyle/>
          <a:p>
            <a:pPr algn="r" rtl="1" eaLnBrk="1" hangingPunct="1">
              <a:lnSpc>
                <a:spcPct val="90000"/>
              </a:lnSpc>
            </a:pPr>
            <a:r>
              <a:rPr lang="fa-IR" sz="3600" b="1" smtClean="0">
                <a:cs typeface="2  Lotus" pitchFamily="2" charset="-78"/>
              </a:rPr>
              <a:t>مبارزه با سن گندم :</a:t>
            </a:r>
          </a:p>
          <a:p>
            <a:pPr lvl="4" algn="r" rtl="1" eaLnBrk="1" hangingPunct="1">
              <a:lnSpc>
                <a:spcPct val="90000"/>
              </a:lnSpc>
            </a:pPr>
            <a:endParaRPr lang="fa-IR" sz="2400" b="1" smtClean="0">
              <a:cs typeface="2  Lotus" pitchFamily="2" charset="-78"/>
            </a:endParaRPr>
          </a:p>
          <a:p>
            <a:pPr algn="just" rtl="1" eaLnBrk="1" hangingPunct="1">
              <a:lnSpc>
                <a:spcPct val="90000"/>
              </a:lnSpc>
              <a:buFontTx/>
              <a:buNone/>
            </a:pPr>
            <a:r>
              <a:rPr lang="fa-IR" smtClean="0">
                <a:cs typeface="Arial" charset="0"/>
              </a:rPr>
              <a:t>  </a:t>
            </a:r>
            <a:r>
              <a:rPr lang="fa-IR" sz="2400" smtClean="0">
                <a:cs typeface="Titr" pitchFamily="2" charset="-78"/>
              </a:rPr>
              <a:t>یک روش قرار دادن جو به جای گندم است در تناوب چون زودتر برداشت می شود یا اینکه گندم را زودتر کشت کرده یا زودتر بر می دارند.</a:t>
            </a:r>
          </a:p>
          <a:p>
            <a:pPr algn="just" rtl="1" eaLnBrk="1" hangingPunct="1">
              <a:lnSpc>
                <a:spcPct val="90000"/>
              </a:lnSpc>
              <a:buFontTx/>
              <a:buNone/>
            </a:pPr>
            <a:endParaRPr lang="fa-IR" sz="2400" smtClean="0">
              <a:cs typeface="Titr" pitchFamily="2" charset="-78"/>
            </a:endParaRPr>
          </a:p>
          <a:p>
            <a:pPr algn="just" rtl="1" eaLnBrk="1" hangingPunct="1">
              <a:lnSpc>
                <a:spcPct val="90000"/>
              </a:lnSpc>
              <a:buFontTx/>
              <a:buNone/>
            </a:pPr>
            <a:r>
              <a:rPr lang="fa-IR" sz="2400" smtClean="0">
                <a:cs typeface="Titr" pitchFamily="2" charset="-78"/>
              </a:rPr>
              <a:t>استفاده از سموم شیمیایی بهترین راه است.برای مبارزه وجود یک سن بالغ یا 3 تا 5 پوره در متربع کافی است.استفاده از لبایسید – سومی تیون به نسبت 3 در هزار.</a:t>
            </a:r>
          </a:p>
          <a:p>
            <a:pPr algn="just" rtl="1" eaLnBrk="1" hangingPunct="1">
              <a:lnSpc>
                <a:spcPct val="90000"/>
              </a:lnSpc>
              <a:buFontTx/>
              <a:buNone/>
            </a:pPr>
            <a:endParaRPr lang="fa-IR" sz="2400" smtClean="0">
              <a:cs typeface="Titr" pitchFamily="2" charset="-78"/>
            </a:endParaRPr>
          </a:p>
          <a:p>
            <a:pPr algn="just" rtl="1" eaLnBrk="1" hangingPunct="1">
              <a:lnSpc>
                <a:spcPct val="90000"/>
              </a:lnSpc>
              <a:buFontTx/>
              <a:buNone/>
            </a:pPr>
            <a:r>
              <a:rPr lang="fa-IR" sz="2400" smtClean="0">
                <a:cs typeface="Titr" pitchFamily="2" charset="-78"/>
              </a:rPr>
              <a:t>در قدیم جمع اوری کردن – سوزاندن گونها مرسوم بوده و امروزه استفاده از زنبورهای پارازیت حدود ده درصد از آفت را از بین می برد.</a:t>
            </a:r>
          </a:p>
          <a:p>
            <a:pPr algn="just" rtl="1" eaLnBrk="1" hangingPunct="1">
              <a:lnSpc>
                <a:spcPct val="90000"/>
              </a:lnSpc>
              <a:buFontTx/>
              <a:buNone/>
            </a:pPr>
            <a:endParaRPr lang="en-GB" sz="2400" smtClean="0">
              <a:cs typeface="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5650"/>
                                        </p:tgtEl>
                                        <p:attrNameLst>
                                          <p:attrName>style.visibility</p:attrName>
                                        </p:attrNameLst>
                                      </p:cBhvr>
                                      <p:to>
                                        <p:strVal val="visible"/>
                                      </p:to>
                                    </p:set>
                                    <p:anim calcmode="lin" valueType="num">
                                      <p:cBhvr additive="base">
                                        <p:cTn id="7" dur="2000" fill="hold"/>
                                        <p:tgtEl>
                                          <p:spTgt spid="155650"/>
                                        </p:tgtEl>
                                        <p:attrNameLst>
                                          <p:attrName>ppt_x</p:attrName>
                                        </p:attrNameLst>
                                      </p:cBhvr>
                                      <p:tavLst>
                                        <p:tav tm="0">
                                          <p:val>
                                            <p:strVal val="#ppt_x"/>
                                          </p:val>
                                        </p:tav>
                                        <p:tav tm="100000">
                                          <p:val>
                                            <p:strVal val="#ppt_x"/>
                                          </p:val>
                                        </p:tav>
                                      </p:tavLst>
                                    </p:anim>
                                    <p:anim calcmode="lin" valueType="num">
                                      <p:cBhvr additive="base">
                                        <p:cTn id="8" dur="2000" fill="hold"/>
                                        <p:tgtEl>
                                          <p:spTgt spid="15565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55651">
                                            <p:txEl>
                                              <p:pRg st="0" end="0"/>
                                            </p:txEl>
                                          </p:spTgt>
                                        </p:tgtEl>
                                        <p:attrNameLst>
                                          <p:attrName>style.visibility</p:attrName>
                                        </p:attrNameLst>
                                      </p:cBhvr>
                                      <p:to>
                                        <p:strVal val="visible"/>
                                      </p:to>
                                    </p:set>
                                    <p:animEffect transition="in" filter="wedge">
                                      <p:cBhvr>
                                        <p:cTn id="12" dur="1000"/>
                                        <p:tgtEl>
                                          <p:spTgt spid="155651">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155651">
                                            <p:txEl>
                                              <p:pRg st="2" end="2"/>
                                            </p:txEl>
                                          </p:spTgt>
                                        </p:tgtEl>
                                        <p:attrNameLst>
                                          <p:attrName>style.visibility</p:attrName>
                                        </p:attrNameLst>
                                      </p:cBhvr>
                                      <p:to>
                                        <p:strVal val="visible"/>
                                      </p:to>
                                    </p:set>
                                    <p:animEffect transition="in" filter="wedge">
                                      <p:cBhvr>
                                        <p:cTn id="16" dur="1000"/>
                                        <p:tgtEl>
                                          <p:spTgt spid="155651">
                                            <p:txEl>
                                              <p:pRg st="2" end="2"/>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155651">
                                            <p:txEl>
                                              <p:pRg st="4" end="4"/>
                                            </p:txEl>
                                          </p:spTgt>
                                        </p:tgtEl>
                                        <p:attrNameLst>
                                          <p:attrName>style.visibility</p:attrName>
                                        </p:attrNameLst>
                                      </p:cBhvr>
                                      <p:to>
                                        <p:strVal val="visible"/>
                                      </p:to>
                                    </p:set>
                                    <p:animEffect transition="in" filter="wedge">
                                      <p:cBhvr>
                                        <p:cTn id="20" dur="1000"/>
                                        <p:tgtEl>
                                          <p:spTgt spid="155651">
                                            <p:txEl>
                                              <p:pRg st="4" end="4"/>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155651">
                                            <p:txEl>
                                              <p:pRg st="6" end="6"/>
                                            </p:txEl>
                                          </p:spTgt>
                                        </p:tgtEl>
                                        <p:attrNameLst>
                                          <p:attrName>style.visibility</p:attrName>
                                        </p:attrNameLst>
                                      </p:cBhvr>
                                      <p:to>
                                        <p:strVal val="visible"/>
                                      </p:to>
                                    </p:set>
                                    <p:animEffect transition="in" filter="wedge">
                                      <p:cBhvr>
                                        <p:cTn id="24" dur="1000"/>
                                        <p:tgtEl>
                                          <p:spTgt spid="155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animBg="1"/>
      <p:bldP spid="155651"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solidFill>
            <a:srgbClr val="FFFF99"/>
          </a:solidFill>
          <a:ln w="12700">
            <a:solidFill>
              <a:schemeClr val="tx1"/>
            </a:solidFill>
          </a:ln>
        </p:spPr>
        <p:txBody>
          <a:bodyPr/>
          <a:lstStyle/>
          <a:p>
            <a:pPr rtl="1" eaLnBrk="1" hangingPunct="1"/>
            <a:r>
              <a:rPr lang="fa-IR" smtClean="0">
                <a:cs typeface="Titr" pitchFamily="2" charset="-78"/>
              </a:rPr>
              <a:t>آفات گندم</a:t>
            </a:r>
            <a:endParaRPr lang="en-GB" smtClean="0">
              <a:cs typeface="Titr" pitchFamily="2" charset="-78"/>
            </a:endParaRPr>
          </a:p>
        </p:txBody>
      </p:sp>
      <p:sp>
        <p:nvSpPr>
          <p:cNvPr id="156675" name="Rectangle 3"/>
          <p:cNvSpPr>
            <a:spLocks noGrp="1" noChangeArrowheads="1"/>
          </p:cNvSpPr>
          <p:nvPr>
            <p:ph type="body" idx="1"/>
          </p:nvPr>
        </p:nvSpPr>
        <p:spPr>
          <a:xfrm>
            <a:off x="457200" y="1722438"/>
            <a:ext cx="8229600" cy="4525962"/>
          </a:xfrm>
        </p:spPr>
        <p:txBody>
          <a:bodyPr/>
          <a:lstStyle/>
          <a:p>
            <a:pPr algn="r" rtl="1" eaLnBrk="1" hangingPunct="1"/>
            <a:r>
              <a:rPr lang="fa-IR" sz="3600" b="1" smtClean="0">
                <a:cs typeface="2  Lotus" pitchFamily="2" charset="-78"/>
              </a:rPr>
              <a:t>خسارت سن گندم :</a:t>
            </a:r>
          </a:p>
          <a:p>
            <a:pPr lvl="4" algn="r" rtl="1" eaLnBrk="1" hangingPunct="1"/>
            <a:endParaRPr lang="fa-IR" sz="2400" b="1" smtClean="0">
              <a:cs typeface="2  Lotus" pitchFamily="2" charset="-78"/>
            </a:endParaRPr>
          </a:p>
          <a:p>
            <a:pPr algn="just" rtl="1" eaLnBrk="1" hangingPunct="1">
              <a:buFontTx/>
              <a:buNone/>
            </a:pPr>
            <a:r>
              <a:rPr lang="fa-IR" smtClean="0">
                <a:cs typeface="Arial" charset="0"/>
              </a:rPr>
              <a:t>  </a:t>
            </a:r>
            <a:r>
              <a:rPr lang="fa-IR" sz="2400" smtClean="0">
                <a:cs typeface="Titr" pitchFamily="2" charset="-78"/>
              </a:rPr>
              <a:t>با ورود خرطوم حشره به داخل پایه سنبله یا دانه و خوردن شیره ، بزاق حشره وارد دانه شده و باعث تجزیه پروتئین دانه می شود.</a:t>
            </a:r>
          </a:p>
          <a:p>
            <a:pPr algn="just" rtl="1" eaLnBrk="1" hangingPunct="1">
              <a:buFontTx/>
              <a:buNone/>
            </a:pPr>
            <a:endParaRPr lang="en-GB" sz="2400" smtClean="0">
              <a:cs typeface="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6674"/>
                                        </p:tgtEl>
                                        <p:attrNameLst>
                                          <p:attrName>style.visibility</p:attrName>
                                        </p:attrNameLst>
                                      </p:cBhvr>
                                      <p:to>
                                        <p:strVal val="visible"/>
                                      </p:to>
                                    </p:set>
                                    <p:anim calcmode="lin" valueType="num">
                                      <p:cBhvr additive="base">
                                        <p:cTn id="7" dur="2000" fill="hold"/>
                                        <p:tgtEl>
                                          <p:spTgt spid="156674"/>
                                        </p:tgtEl>
                                        <p:attrNameLst>
                                          <p:attrName>ppt_x</p:attrName>
                                        </p:attrNameLst>
                                      </p:cBhvr>
                                      <p:tavLst>
                                        <p:tav tm="0">
                                          <p:val>
                                            <p:strVal val="#ppt_x"/>
                                          </p:val>
                                        </p:tav>
                                        <p:tav tm="100000">
                                          <p:val>
                                            <p:strVal val="#ppt_x"/>
                                          </p:val>
                                        </p:tav>
                                      </p:tavLst>
                                    </p:anim>
                                    <p:anim calcmode="lin" valueType="num">
                                      <p:cBhvr additive="base">
                                        <p:cTn id="8" dur="2000" fill="hold"/>
                                        <p:tgtEl>
                                          <p:spTgt spid="15667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56675">
                                            <p:txEl>
                                              <p:pRg st="0" end="0"/>
                                            </p:txEl>
                                          </p:spTgt>
                                        </p:tgtEl>
                                        <p:attrNameLst>
                                          <p:attrName>style.visibility</p:attrName>
                                        </p:attrNameLst>
                                      </p:cBhvr>
                                      <p:to>
                                        <p:strVal val="visible"/>
                                      </p:to>
                                    </p:set>
                                    <p:animEffect transition="in" filter="wedge">
                                      <p:cBhvr>
                                        <p:cTn id="12" dur="1000"/>
                                        <p:tgtEl>
                                          <p:spTgt spid="156675">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156675">
                                            <p:txEl>
                                              <p:pRg st="2" end="2"/>
                                            </p:txEl>
                                          </p:spTgt>
                                        </p:tgtEl>
                                        <p:attrNameLst>
                                          <p:attrName>style.visibility</p:attrName>
                                        </p:attrNameLst>
                                      </p:cBhvr>
                                      <p:to>
                                        <p:strVal val="visible"/>
                                      </p:to>
                                    </p:set>
                                    <p:animEffect transition="in" filter="wedge">
                                      <p:cBhvr>
                                        <p:cTn id="16" dur="1000"/>
                                        <p:tgtEl>
                                          <p:spTgt spid="156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animBg="1"/>
      <p:bldP spid="156675"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solidFill>
                  <a:srgbClr val="003399"/>
                </a:solidFill>
              </a:rPr>
              <a:t>Eurygaster integriceps</a:t>
            </a:r>
            <a:endParaRPr lang="en-GB" smtClean="0">
              <a:solidFill>
                <a:srgbClr val="003399"/>
              </a:solidFill>
            </a:endParaRPr>
          </a:p>
        </p:txBody>
      </p:sp>
      <p:sp>
        <p:nvSpPr>
          <p:cNvPr id="104451" name="Rectangle 3"/>
          <p:cNvSpPr>
            <a:spLocks noGrp="1" noChangeArrowheads="1"/>
          </p:cNvSpPr>
          <p:nvPr>
            <p:ph type="body" idx="1"/>
          </p:nvPr>
        </p:nvSpPr>
        <p:spPr/>
        <p:txBody>
          <a:bodyPr/>
          <a:lstStyle/>
          <a:p>
            <a:pPr eaLnBrk="1" hangingPunct="1"/>
            <a:endParaRPr lang="fa-IR" smtClean="0"/>
          </a:p>
        </p:txBody>
      </p:sp>
      <p:pic>
        <p:nvPicPr>
          <p:cNvPr id="174084" name="Picture 4" descr="سن"/>
          <p:cNvPicPr>
            <a:picLocks noChangeAspect="1" noChangeArrowheads="1"/>
          </p:cNvPicPr>
          <p:nvPr/>
        </p:nvPicPr>
        <p:blipFill>
          <a:blip r:embed="rId2"/>
          <a:srcRect/>
          <a:stretch>
            <a:fillRect/>
          </a:stretch>
        </p:blipFill>
        <p:spPr bwMode="auto">
          <a:xfrm>
            <a:off x="457200" y="2209800"/>
            <a:ext cx="3378200" cy="3924300"/>
          </a:xfrm>
          <a:prstGeom prst="rect">
            <a:avLst/>
          </a:prstGeom>
          <a:noFill/>
          <a:ln w="9525">
            <a:noFill/>
            <a:miter lim="800000"/>
            <a:headEnd/>
            <a:tailEnd/>
          </a:ln>
        </p:spPr>
      </p:pic>
      <p:pic>
        <p:nvPicPr>
          <p:cNvPr id="174085" name="Picture 5" descr="سن 2"/>
          <p:cNvPicPr>
            <a:picLocks noChangeAspect="1" noChangeArrowheads="1"/>
          </p:cNvPicPr>
          <p:nvPr/>
        </p:nvPicPr>
        <p:blipFill>
          <a:blip r:embed="rId3"/>
          <a:srcRect/>
          <a:stretch>
            <a:fillRect/>
          </a:stretch>
        </p:blipFill>
        <p:spPr bwMode="auto">
          <a:xfrm>
            <a:off x="4191000" y="1600200"/>
            <a:ext cx="4038600"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74085"/>
                                        </p:tgtEl>
                                        <p:attrNameLst>
                                          <p:attrName>style.visibility</p:attrName>
                                        </p:attrNameLst>
                                      </p:cBhvr>
                                      <p:to>
                                        <p:strVal val="visible"/>
                                      </p:to>
                                    </p:set>
                                    <p:animEffect transition="in" filter="strips(downLeft)">
                                      <p:cBhvr>
                                        <p:cTn id="7" dur="2000"/>
                                        <p:tgtEl>
                                          <p:spTgt spid="174085"/>
                                        </p:tgtEl>
                                      </p:cBhvr>
                                    </p:animEffect>
                                  </p:childTnLst>
                                </p:cTn>
                              </p:par>
                            </p:childTnLst>
                          </p:cTn>
                        </p:par>
                        <p:par>
                          <p:cTn id="8" fill="hold">
                            <p:stCondLst>
                              <p:cond delay="2000"/>
                            </p:stCondLst>
                            <p:childTnLst>
                              <p:par>
                                <p:cTn id="9" presetID="7" presetClass="entr" presetSubtype="8" fill="hold" nodeType="afterEffect">
                                  <p:stCondLst>
                                    <p:cond delay="0"/>
                                  </p:stCondLst>
                                  <p:childTnLst>
                                    <p:set>
                                      <p:cBhvr>
                                        <p:cTn id="10" dur="1" fill="hold">
                                          <p:stCondLst>
                                            <p:cond delay="0"/>
                                          </p:stCondLst>
                                        </p:cTn>
                                        <p:tgtEl>
                                          <p:spTgt spid="174084"/>
                                        </p:tgtEl>
                                        <p:attrNameLst>
                                          <p:attrName>style.visibility</p:attrName>
                                        </p:attrNameLst>
                                      </p:cBhvr>
                                      <p:to>
                                        <p:strVal val="visible"/>
                                      </p:to>
                                    </p:set>
                                    <p:anim calcmode="lin" valueType="num">
                                      <p:cBhvr additive="base">
                                        <p:cTn id="11" dur="2000" fill="hold"/>
                                        <p:tgtEl>
                                          <p:spTgt spid="174084"/>
                                        </p:tgtEl>
                                        <p:attrNameLst>
                                          <p:attrName>ppt_x</p:attrName>
                                        </p:attrNameLst>
                                      </p:cBhvr>
                                      <p:tavLst>
                                        <p:tav tm="0">
                                          <p:val>
                                            <p:strVal val="0-#ppt_w/2"/>
                                          </p:val>
                                        </p:tav>
                                        <p:tav tm="100000">
                                          <p:val>
                                            <p:strVal val="#ppt_x"/>
                                          </p:val>
                                        </p:tav>
                                      </p:tavLst>
                                    </p:anim>
                                    <p:anim calcmode="lin" valueType="num">
                                      <p:cBhvr additive="base">
                                        <p:cTn id="12" dur="2000" fill="hold"/>
                                        <p:tgtEl>
                                          <p:spTgt spid="1740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solidFill>
            <a:srgbClr val="FFFF99"/>
          </a:solidFill>
          <a:ln w="12700">
            <a:solidFill>
              <a:schemeClr val="tx1"/>
            </a:solidFill>
          </a:ln>
        </p:spPr>
        <p:txBody>
          <a:bodyPr/>
          <a:lstStyle/>
          <a:p>
            <a:pPr rtl="1" eaLnBrk="1" hangingPunct="1"/>
            <a:r>
              <a:rPr lang="fa-IR" smtClean="0">
                <a:cs typeface="Titr" pitchFamily="2" charset="-78"/>
              </a:rPr>
              <a:t>صفات مطلوب برای اصلاح گندم</a:t>
            </a:r>
            <a:endParaRPr lang="en-GB" smtClean="0">
              <a:cs typeface="Titr" pitchFamily="2" charset="-78"/>
            </a:endParaRPr>
          </a:p>
        </p:txBody>
      </p:sp>
      <p:sp>
        <p:nvSpPr>
          <p:cNvPr id="160771" name="Rectangle 3"/>
          <p:cNvSpPr>
            <a:spLocks noGrp="1" noChangeArrowheads="1"/>
          </p:cNvSpPr>
          <p:nvPr>
            <p:ph type="body" idx="1"/>
          </p:nvPr>
        </p:nvSpPr>
        <p:spPr>
          <a:xfrm>
            <a:off x="457200" y="1600200"/>
            <a:ext cx="8382000" cy="4525963"/>
          </a:xfrm>
        </p:spPr>
        <p:txBody>
          <a:bodyPr/>
          <a:lstStyle/>
          <a:p>
            <a:pPr algn="r" rtl="1" eaLnBrk="1" hangingPunct="1"/>
            <a:r>
              <a:rPr lang="fa-IR" sz="3600" b="1" smtClean="0">
                <a:solidFill>
                  <a:srgbClr val="CC0000"/>
                </a:solidFill>
                <a:cs typeface="2  Lotus" pitchFamily="2" charset="-78"/>
              </a:rPr>
              <a:t>تولید ریشک :</a:t>
            </a:r>
          </a:p>
          <a:p>
            <a:pPr lvl="4" algn="r" rtl="1" eaLnBrk="1" hangingPunct="1"/>
            <a:endParaRPr lang="fa-IR" sz="2400" b="1" smtClean="0">
              <a:cs typeface="2  Lotus" pitchFamily="2" charset="-78"/>
            </a:endParaRPr>
          </a:p>
          <a:p>
            <a:pPr algn="just" rtl="1" eaLnBrk="1" hangingPunct="1">
              <a:buFontTx/>
              <a:buNone/>
            </a:pPr>
            <a:r>
              <a:rPr lang="fa-IR" smtClean="0">
                <a:cs typeface="Arial" charset="0"/>
              </a:rPr>
              <a:t> </a:t>
            </a:r>
            <a:r>
              <a:rPr lang="fa-IR" smtClean="0">
                <a:cs typeface="Titr" pitchFamily="2" charset="-78"/>
              </a:rPr>
              <a:t>چون فتوسنتز می کند برای مناطق خشک یک صفت مطلوب است و توسط یک یا دو جفت ژن کنترل می شود.</a:t>
            </a:r>
            <a:endParaRPr lang="en-GB" sz="2400" smtClean="0">
              <a:cs typeface="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0770"/>
                                        </p:tgtEl>
                                        <p:attrNameLst>
                                          <p:attrName>style.visibility</p:attrName>
                                        </p:attrNameLst>
                                      </p:cBhvr>
                                      <p:to>
                                        <p:strVal val="visible"/>
                                      </p:to>
                                    </p:set>
                                    <p:anim calcmode="lin" valueType="num">
                                      <p:cBhvr additive="base">
                                        <p:cTn id="7" dur="2000" fill="hold"/>
                                        <p:tgtEl>
                                          <p:spTgt spid="160770"/>
                                        </p:tgtEl>
                                        <p:attrNameLst>
                                          <p:attrName>ppt_x</p:attrName>
                                        </p:attrNameLst>
                                      </p:cBhvr>
                                      <p:tavLst>
                                        <p:tav tm="0">
                                          <p:val>
                                            <p:strVal val="#ppt_x"/>
                                          </p:val>
                                        </p:tav>
                                        <p:tav tm="100000">
                                          <p:val>
                                            <p:strVal val="#ppt_x"/>
                                          </p:val>
                                        </p:tav>
                                      </p:tavLst>
                                    </p:anim>
                                    <p:anim calcmode="lin" valueType="num">
                                      <p:cBhvr additive="base">
                                        <p:cTn id="8" dur="2000" fill="hold"/>
                                        <p:tgtEl>
                                          <p:spTgt spid="16077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60771">
                                            <p:txEl>
                                              <p:pRg st="0" end="0"/>
                                            </p:txEl>
                                          </p:spTgt>
                                        </p:tgtEl>
                                        <p:attrNameLst>
                                          <p:attrName>style.visibility</p:attrName>
                                        </p:attrNameLst>
                                      </p:cBhvr>
                                      <p:to>
                                        <p:strVal val="visible"/>
                                      </p:to>
                                    </p:set>
                                    <p:animEffect transition="in" filter="wedge">
                                      <p:cBhvr>
                                        <p:cTn id="12" dur="1000"/>
                                        <p:tgtEl>
                                          <p:spTgt spid="160771">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160771">
                                            <p:txEl>
                                              <p:pRg st="2" end="2"/>
                                            </p:txEl>
                                          </p:spTgt>
                                        </p:tgtEl>
                                        <p:attrNameLst>
                                          <p:attrName>style.visibility</p:attrName>
                                        </p:attrNameLst>
                                      </p:cBhvr>
                                      <p:to>
                                        <p:strVal val="visible"/>
                                      </p:to>
                                    </p:set>
                                    <p:animEffect transition="in" filter="wedge">
                                      <p:cBhvr>
                                        <p:cTn id="16" dur="1000"/>
                                        <p:tgtEl>
                                          <p:spTgt spid="160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animBg="1"/>
      <p:bldP spid="160771"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solidFill>
            <a:srgbClr val="FFFF99"/>
          </a:solidFill>
          <a:ln w="12700">
            <a:solidFill>
              <a:schemeClr val="tx1"/>
            </a:solidFill>
          </a:ln>
        </p:spPr>
        <p:txBody>
          <a:bodyPr/>
          <a:lstStyle/>
          <a:p>
            <a:pPr rtl="1" eaLnBrk="1" hangingPunct="1"/>
            <a:r>
              <a:rPr lang="fa-IR" smtClean="0">
                <a:cs typeface="Titr" pitchFamily="2" charset="-78"/>
              </a:rPr>
              <a:t>صفات مطلوب برای اصلاح گندم</a:t>
            </a:r>
            <a:endParaRPr lang="en-GB" smtClean="0">
              <a:cs typeface="Titr" pitchFamily="2" charset="-78"/>
            </a:endParaRPr>
          </a:p>
        </p:txBody>
      </p:sp>
      <p:sp>
        <p:nvSpPr>
          <p:cNvPr id="157699" name="Rectangle 3"/>
          <p:cNvSpPr>
            <a:spLocks noGrp="1" noChangeArrowheads="1"/>
          </p:cNvSpPr>
          <p:nvPr>
            <p:ph type="body" idx="1"/>
          </p:nvPr>
        </p:nvSpPr>
        <p:spPr>
          <a:xfrm>
            <a:off x="457200" y="1752600"/>
            <a:ext cx="8229600" cy="4525963"/>
          </a:xfrm>
        </p:spPr>
        <p:txBody>
          <a:bodyPr/>
          <a:lstStyle/>
          <a:p>
            <a:pPr algn="r" rtl="1" eaLnBrk="1" hangingPunct="1"/>
            <a:r>
              <a:rPr lang="fa-IR" sz="3600" b="1" smtClean="0">
                <a:solidFill>
                  <a:srgbClr val="CC0000"/>
                </a:solidFill>
                <a:cs typeface="2  Lotus" pitchFamily="2" charset="-78"/>
              </a:rPr>
              <a:t>مقاومت به بیماری :</a:t>
            </a:r>
          </a:p>
          <a:p>
            <a:pPr lvl="4" algn="r" rtl="1" eaLnBrk="1" hangingPunct="1"/>
            <a:endParaRPr lang="fa-IR" sz="2400" b="1" smtClean="0">
              <a:cs typeface="2  Lotus" pitchFamily="2" charset="-78"/>
            </a:endParaRPr>
          </a:p>
          <a:p>
            <a:pPr algn="just" rtl="1" eaLnBrk="1" hangingPunct="1">
              <a:buFontTx/>
              <a:buNone/>
            </a:pPr>
            <a:r>
              <a:rPr lang="fa-IR" smtClean="0">
                <a:cs typeface="Arial" charset="0"/>
              </a:rPr>
              <a:t> </a:t>
            </a:r>
            <a:r>
              <a:rPr lang="fa-IR" smtClean="0">
                <a:cs typeface="Titr" pitchFamily="2" charset="-78"/>
              </a:rPr>
              <a:t>چون سموم حالت مسکن دارد – گران است – در طبیعت می ماند – قوی و خطرناک هستند و گاهی هم بی اثر هستند.</a:t>
            </a:r>
            <a:r>
              <a:rPr lang="fa-IR" smtClean="0">
                <a:cs typeface="Arial" charset="0"/>
              </a:rPr>
              <a:t> </a:t>
            </a:r>
            <a:endParaRPr lang="en-GB" sz="2400" smtClean="0">
              <a:cs typeface="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7698"/>
                                        </p:tgtEl>
                                        <p:attrNameLst>
                                          <p:attrName>style.visibility</p:attrName>
                                        </p:attrNameLst>
                                      </p:cBhvr>
                                      <p:to>
                                        <p:strVal val="visible"/>
                                      </p:to>
                                    </p:set>
                                    <p:anim calcmode="lin" valueType="num">
                                      <p:cBhvr additive="base">
                                        <p:cTn id="7" dur="2000" fill="hold"/>
                                        <p:tgtEl>
                                          <p:spTgt spid="157698"/>
                                        </p:tgtEl>
                                        <p:attrNameLst>
                                          <p:attrName>ppt_x</p:attrName>
                                        </p:attrNameLst>
                                      </p:cBhvr>
                                      <p:tavLst>
                                        <p:tav tm="0">
                                          <p:val>
                                            <p:strVal val="#ppt_x"/>
                                          </p:val>
                                        </p:tav>
                                        <p:tav tm="100000">
                                          <p:val>
                                            <p:strVal val="#ppt_x"/>
                                          </p:val>
                                        </p:tav>
                                      </p:tavLst>
                                    </p:anim>
                                    <p:anim calcmode="lin" valueType="num">
                                      <p:cBhvr additive="base">
                                        <p:cTn id="8" dur="2000" fill="hold"/>
                                        <p:tgtEl>
                                          <p:spTgt spid="15769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57699">
                                            <p:txEl>
                                              <p:pRg st="0" end="0"/>
                                            </p:txEl>
                                          </p:spTgt>
                                        </p:tgtEl>
                                        <p:attrNameLst>
                                          <p:attrName>style.visibility</p:attrName>
                                        </p:attrNameLst>
                                      </p:cBhvr>
                                      <p:to>
                                        <p:strVal val="visible"/>
                                      </p:to>
                                    </p:set>
                                    <p:animEffect transition="in" filter="wedge">
                                      <p:cBhvr>
                                        <p:cTn id="12" dur="1000"/>
                                        <p:tgtEl>
                                          <p:spTgt spid="157699">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157699">
                                            <p:txEl>
                                              <p:pRg st="2" end="2"/>
                                            </p:txEl>
                                          </p:spTgt>
                                        </p:tgtEl>
                                        <p:attrNameLst>
                                          <p:attrName>style.visibility</p:attrName>
                                        </p:attrNameLst>
                                      </p:cBhvr>
                                      <p:to>
                                        <p:strVal val="visible"/>
                                      </p:to>
                                    </p:set>
                                    <p:animEffect transition="in" filter="wedge">
                                      <p:cBhvr>
                                        <p:cTn id="16" dur="1000"/>
                                        <p:tgtEl>
                                          <p:spTgt spid="157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animBg="1"/>
      <p:bldP spid="157699"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solidFill>
            <a:srgbClr val="FFFF99"/>
          </a:solidFill>
          <a:ln w="12700">
            <a:solidFill>
              <a:schemeClr val="tx1"/>
            </a:solidFill>
          </a:ln>
        </p:spPr>
        <p:txBody>
          <a:bodyPr/>
          <a:lstStyle/>
          <a:p>
            <a:pPr rtl="1" eaLnBrk="1" hangingPunct="1"/>
            <a:r>
              <a:rPr lang="fa-IR" smtClean="0">
                <a:cs typeface="Titr" pitchFamily="2" charset="-78"/>
              </a:rPr>
              <a:t>صفات مطلوب برای اصلاح گندم</a:t>
            </a:r>
            <a:endParaRPr lang="en-GB" smtClean="0">
              <a:cs typeface="Titr" pitchFamily="2" charset="-78"/>
            </a:endParaRPr>
          </a:p>
        </p:txBody>
      </p:sp>
      <p:sp>
        <p:nvSpPr>
          <p:cNvPr id="162819" name="Rectangle 3"/>
          <p:cNvSpPr>
            <a:spLocks noGrp="1" noChangeArrowheads="1"/>
          </p:cNvSpPr>
          <p:nvPr>
            <p:ph type="body" idx="1"/>
          </p:nvPr>
        </p:nvSpPr>
        <p:spPr>
          <a:xfrm>
            <a:off x="457200" y="1722438"/>
            <a:ext cx="8229600" cy="4525962"/>
          </a:xfrm>
        </p:spPr>
        <p:txBody>
          <a:bodyPr/>
          <a:lstStyle/>
          <a:p>
            <a:pPr algn="r" rtl="1" eaLnBrk="1" hangingPunct="1"/>
            <a:r>
              <a:rPr lang="fa-IR" sz="3600" b="1" smtClean="0">
                <a:solidFill>
                  <a:srgbClr val="CC0000"/>
                </a:solidFill>
                <a:cs typeface="2  Lotus" pitchFamily="2" charset="-78"/>
              </a:rPr>
              <a:t>کیفیت نان :</a:t>
            </a:r>
          </a:p>
          <a:p>
            <a:pPr lvl="4" algn="r" rtl="1" eaLnBrk="1" hangingPunct="1"/>
            <a:endParaRPr lang="fa-IR" sz="2400" b="1" smtClean="0">
              <a:cs typeface="2  Lotus" pitchFamily="2" charset="-78"/>
            </a:endParaRPr>
          </a:p>
          <a:p>
            <a:pPr algn="just" rtl="1" eaLnBrk="1" hangingPunct="1">
              <a:buFontTx/>
              <a:buNone/>
            </a:pPr>
            <a:r>
              <a:rPr lang="fa-IR" smtClean="0">
                <a:cs typeface="Arial" charset="0"/>
              </a:rPr>
              <a:t> </a:t>
            </a:r>
            <a:r>
              <a:rPr lang="fa-IR" smtClean="0">
                <a:cs typeface="Titr" pitchFamily="2" charset="-78"/>
              </a:rPr>
              <a:t>کیفیت زراعی از نظر جذب آب در آرد – پوکی خمیر و کیفیت شیمیایی درصد گلوتن </a:t>
            </a:r>
          </a:p>
          <a:p>
            <a:pPr algn="just" rtl="1" eaLnBrk="1" hangingPunct="1">
              <a:buFontTx/>
              <a:buNone/>
            </a:pPr>
            <a:r>
              <a:rPr lang="fa-IR" smtClean="0">
                <a:cs typeface="Titr" pitchFamily="2" charset="-78"/>
              </a:rPr>
              <a:t> از نظر نانوایی گندمی خوب است که دانه درشت – سفید و مقطع شیشه ای داشته باشد.  </a:t>
            </a:r>
            <a:endParaRPr lang="en-GB" sz="2400" smtClean="0">
              <a:cs typeface="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2818"/>
                                        </p:tgtEl>
                                        <p:attrNameLst>
                                          <p:attrName>style.visibility</p:attrName>
                                        </p:attrNameLst>
                                      </p:cBhvr>
                                      <p:to>
                                        <p:strVal val="visible"/>
                                      </p:to>
                                    </p:set>
                                    <p:anim calcmode="lin" valueType="num">
                                      <p:cBhvr additive="base">
                                        <p:cTn id="7" dur="2000" fill="hold"/>
                                        <p:tgtEl>
                                          <p:spTgt spid="162818"/>
                                        </p:tgtEl>
                                        <p:attrNameLst>
                                          <p:attrName>ppt_x</p:attrName>
                                        </p:attrNameLst>
                                      </p:cBhvr>
                                      <p:tavLst>
                                        <p:tav tm="0">
                                          <p:val>
                                            <p:strVal val="#ppt_x"/>
                                          </p:val>
                                        </p:tav>
                                        <p:tav tm="100000">
                                          <p:val>
                                            <p:strVal val="#ppt_x"/>
                                          </p:val>
                                        </p:tav>
                                      </p:tavLst>
                                    </p:anim>
                                    <p:anim calcmode="lin" valueType="num">
                                      <p:cBhvr additive="base">
                                        <p:cTn id="8" dur="2000" fill="hold"/>
                                        <p:tgtEl>
                                          <p:spTgt spid="16281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62819">
                                            <p:txEl>
                                              <p:pRg st="0" end="0"/>
                                            </p:txEl>
                                          </p:spTgt>
                                        </p:tgtEl>
                                        <p:attrNameLst>
                                          <p:attrName>style.visibility</p:attrName>
                                        </p:attrNameLst>
                                      </p:cBhvr>
                                      <p:to>
                                        <p:strVal val="visible"/>
                                      </p:to>
                                    </p:set>
                                    <p:animEffect transition="in" filter="wedge">
                                      <p:cBhvr>
                                        <p:cTn id="12" dur="1000"/>
                                        <p:tgtEl>
                                          <p:spTgt spid="162819">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162819">
                                            <p:txEl>
                                              <p:pRg st="2" end="2"/>
                                            </p:txEl>
                                          </p:spTgt>
                                        </p:tgtEl>
                                        <p:attrNameLst>
                                          <p:attrName>style.visibility</p:attrName>
                                        </p:attrNameLst>
                                      </p:cBhvr>
                                      <p:to>
                                        <p:strVal val="visible"/>
                                      </p:to>
                                    </p:set>
                                    <p:animEffect transition="in" filter="wedge">
                                      <p:cBhvr>
                                        <p:cTn id="16" dur="1000"/>
                                        <p:tgtEl>
                                          <p:spTgt spid="162819">
                                            <p:txEl>
                                              <p:pRg st="2" end="2"/>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162819">
                                            <p:txEl>
                                              <p:pRg st="3" end="3"/>
                                            </p:txEl>
                                          </p:spTgt>
                                        </p:tgtEl>
                                        <p:attrNameLst>
                                          <p:attrName>style.visibility</p:attrName>
                                        </p:attrNameLst>
                                      </p:cBhvr>
                                      <p:to>
                                        <p:strVal val="visible"/>
                                      </p:to>
                                    </p:set>
                                    <p:animEffect transition="in" filter="wedge">
                                      <p:cBhvr>
                                        <p:cTn id="20" dur="1000"/>
                                        <p:tgtEl>
                                          <p:spTgt spid="162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animBg="1"/>
      <p:bldP spid="162819"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solidFill>
            <a:srgbClr val="FFFF99"/>
          </a:solidFill>
          <a:ln w="12700">
            <a:solidFill>
              <a:schemeClr val="tx1"/>
            </a:solidFill>
          </a:ln>
        </p:spPr>
        <p:txBody>
          <a:bodyPr/>
          <a:lstStyle/>
          <a:p>
            <a:pPr rtl="1" eaLnBrk="1" hangingPunct="1"/>
            <a:r>
              <a:rPr lang="fa-IR" smtClean="0">
                <a:cs typeface="Titr" pitchFamily="2" charset="-78"/>
              </a:rPr>
              <a:t>صفات مطلوب برای اصلاح گندم</a:t>
            </a:r>
            <a:endParaRPr lang="en-GB" smtClean="0">
              <a:cs typeface="Titr" pitchFamily="2" charset="-78"/>
            </a:endParaRPr>
          </a:p>
        </p:txBody>
      </p:sp>
      <p:sp>
        <p:nvSpPr>
          <p:cNvPr id="164867" name="Rectangle 3"/>
          <p:cNvSpPr>
            <a:spLocks noGrp="1" noChangeArrowheads="1"/>
          </p:cNvSpPr>
          <p:nvPr>
            <p:ph type="body" idx="1"/>
          </p:nvPr>
        </p:nvSpPr>
        <p:spPr>
          <a:xfrm>
            <a:off x="457200" y="1722438"/>
            <a:ext cx="8229600" cy="4525962"/>
          </a:xfrm>
        </p:spPr>
        <p:txBody>
          <a:bodyPr/>
          <a:lstStyle/>
          <a:p>
            <a:pPr algn="r" rtl="1" eaLnBrk="1" hangingPunct="1"/>
            <a:r>
              <a:rPr lang="fa-IR" sz="3600" b="1" smtClean="0">
                <a:solidFill>
                  <a:srgbClr val="CC0000"/>
                </a:solidFill>
                <a:cs typeface="2  Lotus" pitchFamily="2" charset="-78"/>
              </a:rPr>
              <a:t>زودرسی :</a:t>
            </a:r>
          </a:p>
          <a:p>
            <a:pPr lvl="4" algn="r" rtl="1" eaLnBrk="1" hangingPunct="1"/>
            <a:endParaRPr lang="fa-IR" sz="2400" b="1" smtClean="0">
              <a:cs typeface="2  Lotus" pitchFamily="2" charset="-78"/>
            </a:endParaRPr>
          </a:p>
          <a:p>
            <a:pPr algn="just" rtl="1" eaLnBrk="1" hangingPunct="1">
              <a:buFontTx/>
              <a:buNone/>
            </a:pPr>
            <a:r>
              <a:rPr lang="fa-IR" smtClean="0">
                <a:cs typeface="Arial" charset="0"/>
              </a:rPr>
              <a:t> </a:t>
            </a:r>
            <a:r>
              <a:rPr lang="fa-IR" smtClean="0">
                <a:cs typeface="Titr" pitchFamily="2" charset="-78"/>
              </a:rPr>
              <a:t>برای فرار از آفاتی مانند سن گندم و بیماری ها – فرار از گرماو خشکی و زمان کافی برای کشت بعدی</a:t>
            </a:r>
          </a:p>
          <a:p>
            <a:pPr algn="just" rtl="1" eaLnBrk="1" hangingPunct="1">
              <a:buFontTx/>
              <a:buNone/>
            </a:pPr>
            <a:r>
              <a:rPr lang="fa-IR" smtClean="0">
                <a:cs typeface="Titr" pitchFamily="2" charset="-78"/>
              </a:rPr>
              <a:t>در ارقام پاییزه نسبت به بهاره دیررسی به زودرسی غالبیت دارد.</a:t>
            </a:r>
            <a:endParaRPr lang="en-GB" sz="2400" smtClean="0">
              <a:cs typeface="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4866"/>
                                        </p:tgtEl>
                                        <p:attrNameLst>
                                          <p:attrName>style.visibility</p:attrName>
                                        </p:attrNameLst>
                                      </p:cBhvr>
                                      <p:to>
                                        <p:strVal val="visible"/>
                                      </p:to>
                                    </p:set>
                                    <p:anim calcmode="lin" valueType="num">
                                      <p:cBhvr additive="base">
                                        <p:cTn id="7" dur="2000" fill="hold"/>
                                        <p:tgtEl>
                                          <p:spTgt spid="164866"/>
                                        </p:tgtEl>
                                        <p:attrNameLst>
                                          <p:attrName>ppt_x</p:attrName>
                                        </p:attrNameLst>
                                      </p:cBhvr>
                                      <p:tavLst>
                                        <p:tav tm="0">
                                          <p:val>
                                            <p:strVal val="#ppt_x"/>
                                          </p:val>
                                        </p:tav>
                                        <p:tav tm="100000">
                                          <p:val>
                                            <p:strVal val="#ppt_x"/>
                                          </p:val>
                                        </p:tav>
                                      </p:tavLst>
                                    </p:anim>
                                    <p:anim calcmode="lin" valueType="num">
                                      <p:cBhvr additive="base">
                                        <p:cTn id="8" dur="2000" fill="hold"/>
                                        <p:tgtEl>
                                          <p:spTgt spid="16486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64867">
                                            <p:txEl>
                                              <p:pRg st="0" end="0"/>
                                            </p:txEl>
                                          </p:spTgt>
                                        </p:tgtEl>
                                        <p:attrNameLst>
                                          <p:attrName>style.visibility</p:attrName>
                                        </p:attrNameLst>
                                      </p:cBhvr>
                                      <p:to>
                                        <p:strVal val="visible"/>
                                      </p:to>
                                    </p:set>
                                    <p:animEffect transition="in" filter="wedge">
                                      <p:cBhvr>
                                        <p:cTn id="12" dur="1000"/>
                                        <p:tgtEl>
                                          <p:spTgt spid="164867">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164867">
                                            <p:txEl>
                                              <p:pRg st="2" end="2"/>
                                            </p:txEl>
                                          </p:spTgt>
                                        </p:tgtEl>
                                        <p:attrNameLst>
                                          <p:attrName>style.visibility</p:attrName>
                                        </p:attrNameLst>
                                      </p:cBhvr>
                                      <p:to>
                                        <p:strVal val="visible"/>
                                      </p:to>
                                    </p:set>
                                    <p:animEffect transition="in" filter="wedge">
                                      <p:cBhvr>
                                        <p:cTn id="16" dur="1000"/>
                                        <p:tgtEl>
                                          <p:spTgt spid="16486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164867">
                                            <p:txEl>
                                              <p:pRg st="3" end="3"/>
                                            </p:txEl>
                                          </p:spTgt>
                                        </p:tgtEl>
                                        <p:attrNameLst>
                                          <p:attrName>style.visibility</p:attrName>
                                        </p:attrNameLst>
                                      </p:cBhvr>
                                      <p:to>
                                        <p:strVal val="visible"/>
                                      </p:to>
                                    </p:set>
                                    <p:animEffect transition="in" filter="wedge">
                                      <p:cBhvr>
                                        <p:cTn id="21" dur="1000"/>
                                        <p:tgtEl>
                                          <p:spTgt spid="164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animBg="1"/>
      <p:bldP spid="1648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blinds dir="vert"/>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solidFill>
            <a:srgbClr val="FFFF99"/>
          </a:solidFill>
          <a:ln w="12700">
            <a:solidFill>
              <a:schemeClr val="tx1"/>
            </a:solidFill>
          </a:ln>
        </p:spPr>
        <p:txBody>
          <a:bodyPr/>
          <a:lstStyle/>
          <a:p>
            <a:pPr rtl="1" eaLnBrk="1" hangingPunct="1"/>
            <a:r>
              <a:rPr lang="fa-IR" smtClean="0">
                <a:cs typeface="Titr" pitchFamily="2" charset="-78"/>
              </a:rPr>
              <a:t>برداشت گندم</a:t>
            </a:r>
            <a:endParaRPr lang="en-GB" smtClean="0">
              <a:cs typeface="Titr" pitchFamily="2" charset="-78"/>
            </a:endParaRPr>
          </a:p>
        </p:txBody>
      </p:sp>
      <p:sp>
        <p:nvSpPr>
          <p:cNvPr id="175107" name="Rectangle 3"/>
          <p:cNvSpPr>
            <a:spLocks noGrp="1" noChangeArrowheads="1"/>
          </p:cNvSpPr>
          <p:nvPr>
            <p:ph type="body" idx="1"/>
          </p:nvPr>
        </p:nvSpPr>
        <p:spPr/>
        <p:txBody>
          <a:bodyPr/>
          <a:lstStyle/>
          <a:p>
            <a:pPr algn="ctr" rtl="1" eaLnBrk="1" hangingPunct="1">
              <a:buFontTx/>
              <a:buNone/>
            </a:pPr>
            <a:r>
              <a:rPr lang="fa-IR" sz="2400" smtClean="0">
                <a:cs typeface="Titr" pitchFamily="2" charset="-78"/>
              </a:rPr>
              <a:t>      </a:t>
            </a:r>
            <a:r>
              <a:rPr lang="fa-IR" sz="2400" smtClean="0">
                <a:solidFill>
                  <a:schemeClr val="folHlink"/>
                </a:solidFill>
                <a:cs typeface="Titr" pitchFamily="2" charset="-78"/>
              </a:rPr>
              <a:t>برای برداشت رطوبت دانه بین 15 تا 16 درصد باشد</a:t>
            </a:r>
            <a:r>
              <a:rPr lang="en-US" sz="2400" smtClean="0">
                <a:solidFill>
                  <a:schemeClr val="folHlink"/>
                </a:solidFill>
                <a:cs typeface="Titr" pitchFamily="2" charset="-78"/>
              </a:rPr>
              <a:t>.</a:t>
            </a:r>
            <a:endParaRPr lang="fa-IR" sz="2400" smtClean="0">
              <a:solidFill>
                <a:schemeClr val="folHlink"/>
              </a:solidFill>
              <a:cs typeface="Titr" pitchFamily="2" charset="-78"/>
            </a:endParaRPr>
          </a:p>
          <a:p>
            <a:pPr algn="ctr" rtl="1" eaLnBrk="1" hangingPunct="1">
              <a:buFontTx/>
              <a:buNone/>
            </a:pPr>
            <a:r>
              <a:rPr lang="fa-IR" sz="2400" smtClean="0">
                <a:cs typeface="Titr" pitchFamily="2" charset="-78"/>
              </a:rPr>
              <a:t> </a:t>
            </a:r>
          </a:p>
          <a:p>
            <a:pPr algn="r" rtl="1" eaLnBrk="1" hangingPunct="1"/>
            <a:r>
              <a:rPr lang="fa-IR" sz="2400" smtClean="0">
                <a:solidFill>
                  <a:srgbClr val="0000FF"/>
                </a:solidFill>
                <a:cs typeface="Titr" pitchFamily="2" charset="-78"/>
              </a:rPr>
              <a:t>دستی : (14)</a:t>
            </a:r>
          </a:p>
          <a:p>
            <a:pPr algn="r" rtl="1" eaLnBrk="1" hangingPunct="1">
              <a:buFontTx/>
              <a:buNone/>
            </a:pPr>
            <a:r>
              <a:rPr lang="fa-IR" sz="2400" smtClean="0">
                <a:cs typeface="Titr" pitchFamily="2" charset="-78"/>
              </a:rPr>
              <a:t>  توسط ادواتی مانند داس درو انجام می شود.</a:t>
            </a:r>
          </a:p>
          <a:p>
            <a:pPr algn="r" rtl="1" eaLnBrk="1" hangingPunct="1">
              <a:buFontTx/>
              <a:buNone/>
            </a:pPr>
            <a:endParaRPr lang="fa-IR" sz="2400" smtClean="0">
              <a:cs typeface="Titr" pitchFamily="2" charset="-78"/>
            </a:endParaRPr>
          </a:p>
          <a:p>
            <a:pPr algn="r" rtl="1" eaLnBrk="1" hangingPunct="1"/>
            <a:r>
              <a:rPr lang="fa-IR" sz="2400" smtClean="0">
                <a:solidFill>
                  <a:srgbClr val="0000FF"/>
                </a:solidFill>
                <a:cs typeface="Titr" pitchFamily="2" charset="-78"/>
              </a:rPr>
              <a:t>نیمه مکانیزه :</a:t>
            </a:r>
          </a:p>
          <a:p>
            <a:pPr algn="r" rtl="1" eaLnBrk="1" hangingPunct="1">
              <a:buFontTx/>
              <a:buNone/>
            </a:pPr>
            <a:r>
              <a:rPr lang="fa-IR" sz="2400" smtClean="0">
                <a:cs typeface="Titr" pitchFamily="2" charset="-78"/>
              </a:rPr>
              <a:t> برش و دسته بندی مکانیزه ولی جمع آوری دستی و خرمن کوبی  مکانیزه</a:t>
            </a:r>
          </a:p>
          <a:p>
            <a:pPr algn="r" rtl="1" eaLnBrk="1" hangingPunct="1">
              <a:buFontTx/>
              <a:buNone/>
            </a:pPr>
            <a:endParaRPr lang="fa-IR" sz="2400" smtClean="0">
              <a:cs typeface="Titr" pitchFamily="2" charset="-78"/>
            </a:endParaRPr>
          </a:p>
          <a:p>
            <a:pPr algn="r" rtl="1" eaLnBrk="1" hangingPunct="1"/>
            <a:r>
              <a:rPr lang="fa-IR" sz="2400" smtClean="0">
                <a:solidFill>
                  <a:srgbClr val="0000FF"/>
                </a:solidFill>
                <a:cs typeface="Titr" pitchFamily="2" charset="-78"/>
              </a:rPr>
              <a:t>مکانیزه :</a:t>
            </a:r>
          </a:p>
          <a:p>
            <a:pPr algn="r" rtl="1" eaLnBrk="1" hangingPunct="1">
              <a:buFontTx/>
              <a:buNone/>
            </a:pPr>
            <a:r>
              <a:rPr lang="fa-IR" sz="2400" smtClean="0">
                <a:cs typeface="Titr" pitchFamily="2" charset="-78"/>
              </a:rPr>
              <a:t>  تمامی اعمال مکانیزه است.</a:t>
            </a:r>
            <a:endParaRPr lang="en-GB" sz="2400" smtClean="0">
              <a:cs typeface="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5106"/>
                                        </p:tgtEl>
                                        <p:attrNameLst>
                                          <p:attrName>style.visibility</p:attrName>
                                        </p:attrNameLst>
                                      </p:cBhvr>
                                      <p:to>
                                        <p:strVal val="visible"/>
                                      </p:to>
                                    </p:set>
                                    <p:anim calcmode="lin" valueType="num">
                                      <p:cBhvr additive="base">
                                        <p:cTn id="7" dur="2000" fill="hold"/>
                                        <p:tgtEl>
                                          <p:spTgt spid="175106"/>
                                        </p:tgtEl>
                                        <p:attrNameLst>
                                          <p:attrName>ppt_x</p:attrName>
                                        </p:attrNameLst>
                                      </p:cBhvr>
                                      <p:tavLst>
                                        <p:tav tm="0">
                                          <p:val>
                                            <p:strVal val="#ppt_x"/>
                                          </p:val>
                                        </p:tav>
                                        <p:tav tm="100000">
                                          <p:val>
                                            <p:strVal val="#ppt_x"/>
                                          </p:val>
                                        </p:tav>
                                      </p:tavLst>
                                    </p:anim>
                                    <p:anim calcmode="lin" valueType="num">
                                      <p:cBhvr additive="base">
                                        <p:cTn id="8" dur="2000" fill="hold"/>
                                        <p:tgtEl>
                                          <p:spTgt spid="17510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75107">
                                            <p:txEl>
                                              <p:pRg st="0" end="0"/>
                                            </p:txEl>
                                          </p:spTgt>
                                        </p:tgtEl>
                                        <p:attrNameLst>
                                          <p:attrName>style.visibility</p:attrName>
                                        </p:attrNameLst>
                                      </p:cBhvr>
                                      <p:to>
                                        <p:strVal val="visible"/>
                                      </p:to>
                                    </p:set>
                                    <p:animEffect transition="in" filter="wedge">
                                      <p:cBhvr>
                                        <p:cTn id="12" dur="1000"/>
                                        <p:tgtEl>
                                          <p:spTgt spid="175107">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175107">
                                            <p:txEl>
                                              <p:pRg st="1" end="1"/>
                                            </p:txEl>
                                          </p:spTgt>
                                        </p:tgtEl>
                                        <p:attrNameLst>
                                          <p:attrName>style.visibility</p:attrName>
                                        </p:attrNameLst>
                                      </p:cBhvr>
                                      <p:to>
                                        <p:strVal val="visible"/>
                                      </p:to>
                                    </p:set>
                                    <p:animEffect transition="in" filter="wedge">
                                      <p:cBhvr>
                                        <p:cTn id="16" dur="1000"/>
                                        <p:tgtEl>
                                          <p:spTgt spid="175107">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175107">
                                            <p:txEl>
                                              <p:pRg st="2" end="2"/>
                                            </p:txEl>
                                          </p:spTgt>
                                        </p:tgtEl>
                                        <p:attrNameLst>
                                          <p:attrName>style.visibility</p:attrName>
                                        </p:attrNameLst>
                                      </p:cBhvr>
                                      <p:to>
                                        <p:strVal val="visible"/>
                                      </p:to>
                                    </p:set>
                                    <p:animEffect transition="in" filter="wedge">
                                      <p:cBhvr>
                                        <p:cTn id="20" dur="1000"/>
                                        <p:tgtEl>
                                          <p:spTgt spid="175107">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175107">
                                            <p:txEl>
                                              <p:pRg st="3" end="3"/>
                                            </p:txEl>
                                          </p:spTgt>
                                        </p:tgtEl>
                                        <p:attrNameLst>
                                          <p:attrName>style.visibility</p:attrName>
                                        </p:attrNameLst>
                                      </p:cBhvr>
                                      <p:to>
                                        <p:strVal val="visible"/>
                                      </p:to>
                                    </p:set>
                                    <p:animEffect transition="in" filter="wedge">
                                      <p:cBhvr>
                                        <p:cTn id="24" dur="1000"/>
                                        <p:tgtEl>
                                          <p:spTgt spid="175107">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175107">
                                            <p:txEl>
                                              <p:pRg st="5" end="5"/>
                                            </p:txEl>
                                          </p:spTgt>
                                        </p:tgtEl>
                                        <p:attrNameLst>
                                          <p:attrName>style.visibility</p:attrName>
                                        </p:attrNameLst>
                                      </p:cBhvr>
                                      <p:to>
                                        <p:strVal val="visible"/>
                                      </p:to>
                                    </p:set>
                                    <p:animEffect transition="in" filter="wedge">
                                      <p:cBhvr>
                                        <p:cTn id="28" dur="1000"/>
                                        <p:tgtEl>
                                          <p:spTgt spid="175107">
                                            <p:txEl>
                                              <p:pRg st="5" end="5"/>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175107">
                                            <p:txEl>
                                              <p:pRg st="6" end="6"/>
                                            </p:txEl>
                                          </p:spTgt>
                                        </p:tgtEl>
                                        <p:attrNameLst>
                                          <p:attrName>style.visibility</p:attrName>
                                        </p:attrNameLst>
                                      </p:cBhvr>
                                      <p:to>
                                        <p:strVal val="visible"/>
                                      </p:to>
                                    </p:set>
                                    <p:animEffect transition="in" filter="wedge">
                                      <p:cBhvr>
                                        <p:cTn id="32" dur="1000"/>
                                        <p:tgtEl>
                                          <p:spTgt spid="175107">
                                            <p:txEl>
                                              <p:pRg st="6" end="6"/>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175107">
                                            <p:txEl>
                                              <p:pRg st="8" end="8"/>
                                            </p:txEl>
                                          </p:spTgt>
                                        </p:tgtEl>
                                        <p:attrNameLst>
                                          <p:attrName>style.visibility</p:attrName>
                                        </p:attrNameLst>
                                      </p:cBhvr>
                                      <p:to>
                                        <p:strVal val="visible"/>
                                      </p:to>
                                    </p:set>
                                    <p:animEffect transition="in" filter="wedge">
                                      <p:cBhvr>
                                        <p:cTn id="36" dur="1000"/>
                                        <p:tgtEl>
                                          <p:spTgt spid="175107">
                                            <p:txEl>
                                              <p:pRg st="8" end="8"/>
                                            </p:txEl>
                                          </p:spTgt>
                                        </p:tgtEl>
                                      </p:cBhvr>
                                    </p:animEffect>
                                  </p:childTnLst>
                                </p:cTn>
                              </p:par>
                            </p:childTnLst>
                          </p:cTn>
                        </p:par>
                        <p:par>
                          <p:cTn id="37" fill="hold">
                            <p:stCondLst>
                              <p:cond delay="9000"/>
                            </p:stCondLst>
                            <p:childTnLst>
                              <p:par>
                                <p:cTn id="38" presetID="20" presetClass="entr" presetSubtype="0" fill="hold" grpId="0" nodeType="afterEffect">
                                  <p:stCondLst>
                                    <p:cond delay="0"/>
                                  </p:stCondLst>
                                  <p:childTnLst>
                                    <p:set>
                                      <p:cBhvr>
                                        <p:cTn id="39" dur="1" fill="hold">
                                          <p:stCondLst>
                                            <p:cond delay="0"/>
                                          </p:stCondLst>
                                        </p:cTn>
                                        <p:tgtEl>
                                          <p:spTgt spid="175107">
                                            <p:txEl>
                                              <p:pRg st="9" end="9"/>
                                            </p:txEl>
                                          </p:spTgt>
                                        </p:tgtEl>
                                        <p:attrNameLst>
                                          <p:attrName>style.visibility</p:attrName>
                                        </p:attrNameLst>
                                      </p:cBhvr>
                                      <p:to>
                                        <p:strVal val="visible"/>
                                      </p:to>
                                    </p:set>
                                    <p:animEffect transition="in" filter="wedge">
                                      <p:cBhvr>
                                        <p:cTn id="40" dur="1000"/>
                                        <p:tgtEl>
                                          <p:spTgt spid="17510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animBg="1"/>
      <p:bldP spid="175107"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Grp="1" noChangeArrowheads="1"/>
          </p:cNvSpPr>
          <p:nvPr>
            <p:ph type="title"/>
          </p:nvPr>
        </p:nvSpPr>
        <p:spPr>
          <a:xfrm>
            <a:off x="2209800" y="838200"/>
            <a:ext cx="8229600" cy="1143000"/>
          </a:xfrm>
        </p:spPr>
        <p:txBody>
          <a:bodyPr/>
          <a:lstStyle/>
          <a:p>
            <a:pPr rtl="1" eaLnBrk="1" hangingPunct="1"/>
            <a:r>
              <a:rPr lang="fa-IR" sz="7200" smtClean="0">
                <a:solidFill>
                  <a:srgbClr val="CC0000"/>
                </a:solidFill>
                <a:cs typeface="Titr" pitchFamily="2" charset="-78"/>
              </a:rPr>
              <a:t>جو</a:t>
            </a:r>
            <a:endParaRPr lang="en-GB" sz="7200" smtClean="0">
              <a:solidFill>
                <a:srgbClr val="CC0000"/>
              </a:solidFill>
              <a:cs typeface="Titr" pitchFamily="2" charset="-78"/>
            </a:endParaRPr>
          </a:p>
        </p:txBody>
      </p:sp>
      <p:sp>
        <p:nvSpPr>
          <p:cNvPr id="110595" name="Rectangle 5"/>
          <p:cNvSpPr>
            <a:spLocks noChangeArrowheads="1"/>
          </p:cNvSpPr>
          <p:nvPr/>
        </p:nvSpPr>
        <p:spPr bwMode="auto">
          <a:xfrm>
            <a:off x="2209800" y="2438400"/>
            <a:ext cx="8229600" cy="1143000"/>
          </a:xfrm>
          <a:prstGeom prst="rect">
            <a:avLst/>
          </a:prstGeom>
          <a:noFill/>
          <a:ln w="9525">
            <a:noFill/>
            <a:miter lim="800000"/>
            <a:headEnd/>
            <a:tailEnd/>
          </a:ln>
        </p:spPr>
        <p:txBody>
          <a:bodyPr anchor="ctr"/>
          <a:lstStyle/>
          <a:p>
            <a:pPr algn="ctr" rtl="1"/>
            <a:r>
              <a:rPr lang="en-US" sz="4800">
                <a:solidFill>
                  <a:srgbClr val="0000FF"/>
                </a:solidFill>
                <a:cs typeface="Titr" pitchFamily="2" charset="-78"/>
              </a:rPr>
              <a:t>Hordeum Vulgare</a:t>
            </a:r>
            <a:endParaRPr lang="en-GB" sz="4800">
              <a:solidFill>
                <a:srgbClr val="0000FF"/>
              </a:solidFill>
              <a:cs typeface="Titr" pitchFamily="2" charset="-78"/>
            </a:endParaRPr>
          </a:p>
        </p:txBody>
      </p:sp>
      <p:pic>
        <p:nvPicPr>
          <p:cNvPr id="110596" name="Picture 6" descr="300px-Illustration_Hordeum_vulgare0"/>
          <p:cNvPicPr>
            <a:picLocks noChangeAspect="1" noChangeArrowheads="1"/>
          </p:cNvPicPr>
          <p:nvPr/>
        </p:nvPicPr>
        <p:blipFill>
          <a:blip r:embed="rId2"/>
          <a:srcRect/>
          <a:stretch>
            <a:fillRect/>
          </a:stretch>
        </p:blipFill>
        <p:spPr bwMode="auto">
          <a:xfrm rot="-752689">
            <a:off x="457200" y="1557338"/>
            <a:ext cx="3397250" cy="4157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solidFill>
            <a:srgbClr val="FFFF99"/>
          </a:solidFill>
          <a:ln w="12700">
            <a:solidFill>
              <a:schemeClr val="tx1"/>
            </a:solidFill>
          </a:ln>
        </p:spPr>
        <p:txBody>
          <a:bodyPr/>
          <a:lstStyle/>
          <a:p>
            <a:pPr rtl="1" eaLnBrk="1" hangingPunct="1"/>
            <a:r>
              <a:rPr lang="fa-IR" smtClean="0">
                <a:cs typeface="Titr" pitchFamily="2" charset="-78"/>
              </a:rPr>
              <a:t>کلیات</a:t>
            </a:r>
            <a:endParaRPr lang="en-GB" smtClean="0">
              <a:cs typeface="Titr" pitchFamily="2" charset="-78"/>
            </a:endParaRPr>
          </a:p>
        </p:txBody>
      </p:sp>
      <p:sp>
        <p:nvSpPr>
          <p:cNvPr id="179203" name="Rectangle 3"/>
          <p:cNvSpPr>
            <a:spLocks noGrp="1" noChangeArrowheads="1"/>
          </p:cNvSpPr>
          <p:nvPr>
            <p:ph type="body" idx="1"/>
          </p:nvPr>
        </p:nvSpPr>
        <p:spPr>
          <a:xfrm>
            <a:off x="457200" y="1600200"/>
            <a:ext cx="8458200" cy="4525963"/>
          </a:xfrm>
        </p:spPr>
        <p:txBody>
          <a:bodyPr/>
          <a:lstStyle/>
          <a:p>
            <a:pPr algn="just" rtl="1" eaLnBrk="1" hangingPunct="1">
              <a:buFontTx/>
              <a:buNone/>
            </a:pPr>
            <a:r>
              <a:rPr lang="fa-IR" smtClean="0">
                <a:cs typeface="Arial" charset="0"/>
              </a:rPr>
              <a:t> جزء قدیمی ترین گیاهان کشت شده توسط بشر است.دارای پروتئینی به نام </a:t>
            </a:r>
            <a:r>
              <a:rPr lang="fa-IR" smtClean="0">
                <a:solidFill>
                  <a:srgbClr val="CC0000"/>
                </a:solidFill>
                <a:latin typeface="Tahoma" pitchFamily="34" charset="0"/>
                <a:cs typeface="Tahoma" pitchFamily="34" charset="0"/>
              </a:rPr>
              <a:t>هوردئین</a:t>
            </a:r>
            <a:r>
              <a:rPr lang="fa-IR" smtClean="0">
                <a:cs typeface="Arial" charset="0"/>
              </a:rPr>
              <a:t> است و برای همین نام جنس آن </a:t>
            </a:r>
            <a:r>
              <a:rPr lang="en-US" smtClean="0">
                <a:cs typeface="Arial" charset="0"/>
              </a:rPr>
              <a:t>Hordeum</a:t>
            </a:r>
            <a:r>
              <a:rPr lang="fa-IR" smtClean="0">
                <a:cs typeface="Arial" charset="0"/>
              </a:rPr>
              <a:t> است. این کلمه از کلمه هوردآی گرفته شده که غذای رومی ها بوده است.کلمه جو در فارسی از زبان پهلوی آمده است (</a:t>
            </a:r>
            <a:r>
              <a:rPr lang="en-US" smtClean="0">
                <a:cs typeface="Arial" charset="0"/>
              </a:rPr>
              <a:t>jav – Jau</a:t>
            </a:r>
            <a:r>
              <a:rPr lang="fa-IR" smtClean="0">
                <a:cs typeface="Arial" charset="0"/>
              </a:rPr>
              <a:t>). برای جوهای پوشش دار و شش ردیفه و ریشک بلند کشور مصر و حبشه منشا معرفی شده و برای دو ردیفه و لخت کشور چین،تبت و ژاپن معرفی شده و در قدیم قبل از ارزن و گندم کشت می شده و در انگلستان غذای فقراء بوده و اغنیاء گندم.</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9202"/>
                                        </p:tgtEl>
                                        <p:attrNameLst>
                                          <p:attrName>style.visibility</p:attrName>
                                        </p:attrNameLst>
                                      </p:cBhvr>
                                      <p:to>
                                        <p:strVal val="visible"/>
                                      </p:to>
                                    </p:set>
                                    <p:anim calcmode="lin" valueType="num">
                                      <p:cBhvr additive="base">
                                        <p:cTn id="7" dur="2000" fill="hold"/>
                                        <p:tgtEl>
                                          <p:spTgt spid="179202"/>
                                        </p:tgtEl>
                                        <p:attrNameLst>
                                          <p:attrName>ppt_x</p:attrName>
                                        </p:attrNameLst>
                                      </p:cBhvr>
                                      <p:tavLst>
                                        <p:tav tm="0">
                                          <p:val>
                                            <p:strVal val="#ppt_x"/>
                                          </p:val>
                                        </p:tav>
                                        <p:tav tm="100000">
                                          <p:val>
                                            <p:strVal val="#ppt_x"/>
                                          </p:val>
                                        </p:tav>
                                      </p:tavLst>
                                    </p:anim>
                                    <p:anim calcmode="lin" valueType="num">
                                      <p:cBhvr additive="base">
                                        <p:cTn id="8" dur="2000" fill="hold"/>
                                        <p:tgtEl>
                                          <p:spTgt spid="17920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3" presetClass="entr" presetSubtype="16" fill="hold" grpId="0" nodeType="afterEffect">
                                  <p:stCondLst>
                                    <p:cond delay="0"/>
                                  </p:stCondLst>
                                  <p:childTnLst>
                                    <p:set>
                                      <p:cBhvr>
                                        <p:cTn id="11" dur="1" fill="hold">
                                          <p:stCondLst>
                                            <p:cond delay="0"/>
                                          </p:stCondLst>
                                        </p:cTn>
                                        <p:tgtEl>
                                          <p:spTgt spid="179203">
                                            <p:txEl>
                                              <p:pRg st="0" end="0"/>
                                            </p:txEl>
                                          </p:spTgt>
                                        </p:tgtEl>
                                        <p:attrNameLst>
                                          <p:attrName>style.visibility</p:attrName>
                                        </p:attrNameLst>
                                      </p:cBhvr>
                                      <p:to>
                                        <p:strVal val="visible"/>
                                      </p:to>
                                    </p:set>
                                    <p:animEffect transition="in" filter="plus(in)">
                                      <p:cBhvr>
                                        <p:cTn id="12" dur="2000"/>
                                        <p:tgtEl>
                                          <p:spTgt spid="1792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animBg="1"/>
      <p:bldP spid="17920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57200" y="304800"/>
            <a:ext cx="8229600" cy="1143000"/>
          </a:xfrm>
          <a:solidFill>
            <a:srgbClr val="FFFF99"/>
          </a:solidFill>
          <a:ln w="12700">
            <a:solidFill>
              <a:schemeClr val="tx1"/>
            </a:solidFill>
          </a:ln>
        </p:spPr>
        <p:txBody>
          <a:bodyPr/>
          <a:lstStyle/>
          <a:p>
            <a:pPr rtl="1" eaLnBrk="1" hangingPunct="1"/>
            <a:r>
              <a:rPr lang="fa-IR" smtClean="0">
                <a:cs typeface="Titr" pitchFamily="2" charset="-78"/>
              </a:rPr>
              <a:t>پیام</a:t>
            </a:r>
            <a:endParaRPr lang="en-GB" smtClean="0">
              <a:cs typeface="Titr" pitchFamily="2" charset="-78"/>
            </a:endParaRPr>
          </a:p>
        </p:txBody>
      </p:sp>
      <p:sp>
        <p:nvSpPr>
          <p:cNvPr id="112643" name="Rectangle 3"/>
          <p:cNvSpPr>
            <a:spLocks noGrp="1" noChangeArrowheads="1"/>
          </p:cNvSpPr>
          <p:nvPr>
            <p:ph type="body" idx="1"/>
          </p:nvPr>
        </p:nvSpPr>
        <p:spPr/>
        <p:txBody>
          <a:bodyPr/>
          <a:lstStyle/>
          <a:p>
            <a:pPr algn="r" rtl="1" eaLnBrk="1" hangingPunct="1">
              <a:buFontTx/>
              <a:buNone/>
            </a:pPr>
            <a:r>
              <a:rPr lang="fa-IR" smtClean="0">
                <a:cs typeface="Arial" charset="0"/>
              </a:rPr>
              <a:t> در حلیه المتقین از امام رضا (ع)نقل شده است که : </a:t>
            </a:r>
          </a:p>
          <a:p>
            <a:pPr algn="r" rtl="1" eaLnBrk="1" hangingPunct="1">
              <a:buFontTx/>
              <a:buNone/>
            </a:pPr>
            <a:r>
              <a:rPr lang="fa-IR" smtClean="0">
                <a:cs typeface="Arial" charset="0"/>
              </a:rPr>
              <a:t> </a:t>
            </a:r>
          </a:p>
          <a:p>
            <a:pPr algn="just" rtl="1" eaLnBrk="1" hangingPunct="1">
              <a:buFontTx/>
              <a:buNone/>
            </a:pPr>
            <a:r>
              <a:rPr lang="fa-IR" smtClean="0">
                <a:cs typeface="Arial" charset="0"/>
              </a:rPr>
              <a:t>فضیلت نان جو بر نان گندم همانند فضیلت ما اهل بیت است بر سایرمردم و هیچ پیامبری نیست مگر آنکه دعا کرده است برای خورنده نان یا آش جو و برکت فرستاده است بر او و داخل هیچ شکمی نمی شود مگرآنکه هر دردی که در آن است بیرون می کند و نان و طعام جو قوت پیامبران است و طعام نیکان است.</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0226"/>
                                        </p:tgtEl>
                                        <p:attrNameLst>
                                          <p:attrName>style.visibility</p:attrName>
                                        </p:attrNameLst>
                                      </p:cBhvr>
                                      <p:to>
                                        <p:strVal val="visible"/>
                                      </p:to>
                                    </p:set>
                                    <p:anim calcmode="lin" valueType="num">
                                      <p:cBhvr additive="base">
                                        <p:cTn id="7" dur="2000" fill="hold"/>
                                        <p:tgtEl>
                                          <p:spTgt spid="180226"/>
                                        </p:tgtEl>
                                        <p:attrNameLst>
                                          <p:attrName>ppt_x</p:attrName>
                                        </p:attrNameLst>
                                      </p:cBhvr>
                                      <p:tavLst>
                                        <p:tav tm="0">
                                          <p:val>
                                            <p:strVal val="#ppt_x"/>
                                          </p:val>
                                        </p:tav>
                                        <p:tav tm="100000">
                                          <p:val>
                                            <p:strVal val="#ppt_x"/>
                                          </p:val>
                                        </p:tav>
                                      </p:tavLst>
                                    </p:anim>
                                    <p:anim calcmode="lin" valueType="num">
                                      <p:cBhvr additive="base">
                                        <p:cTn id="8" dur="2000" fill="hold"/>
                                        <p:tgtEl>
                                          <p:spTgt spid="1802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solidFill>
            <a:srgbClr val="FFFF99"/>
          </a:solidFill>
          <a:ln w="12700">
            <a:solidFill>
              <a:schemeClr val="tx1"/>
            </a:solidFill>
          </a:ln>
        </p:spPr>
        <p:txBody>
          <a:bodyPr/>
          <a:lstStyle/>
          <a:p>
            <a:pPr rtl="1" eaLnBrk="1" hangingPunct="1"/>
            <a:r>
              <a:rPr lang="fa-IR" smtClean="0">
                <a:cs typeface="Titr" pitchFamily="2" charset="-78"/>
              </a:rPr>
              <a:t>اهمیت جو</a:t>
            </a:r>
            <a:endParaRPr lang="en-GB" smtClean="0">
              <a:cs typeface="Titr" pitchFamily="2" charset="-78"/>
            </a:endParaRPr>
          </a:p>
        </p:txBody>
      </p:sp>
      <p:sp>
        <p:nvSpPr>
          <p:cNvPr id="181251" name="Rectangle 3"/>
          <p:cNvSpPr>
            <a:spLocks noGrp="1" noChangeArrowheads="1"/>
          </p:cNvSpPr>
          <p:nvPr>
            <p:ph type="body" idx="1"/>
          </p:nvPr>
        </p:nvSpPr>
        <p:spPr>
          <a:xfrm>
            <a:off x="457200" y="1874838"/>
            <a:ext cx="8229600" cy="4525962"/>
          </a:xfrm>
        </p:spPr>
        <p:txBody>
          <a:bodyPr/>
          <a:lstStyle/>
          <a:p>
            <a:pPr algn="r" rtl="1" eaLnBrk="1" hangingPunct="1">
              <a:buFontTx/>
              <a:buNone/>
            </a:pPr>
            <a:r>
              <a:rPr lang="fa-IR" smtClean="0">
                <a:cs typeface="Arial" charset="0"/>
              </a:rPr>
              <a:t>  </a:t>
            </a:r>
            <a:r>
              <a:rPr lang="fa-IR" b="1" smtClean="0">
                <a:cs typeface="2  Lotus" pitchFamily="2" charset="-78"/>
              </a:rPr>
              <a:t>از نظر سطح زیر کشت قاره ها</a:t>
            </a:r>
          </a:p>
          <a:p>
            <a:pPr algn="r" rtl="1" eaLnBrk="1" hangingPunct="1">
              <a:buFontTx/>
              <a:buNone/>
            </a:pPr>
            <a:endParaRPr lang="fa-IR" b="1" smtClean="0">
              <a:cs typeface="2  Lotus" pitchFamily="2" charset="-78"/>
            </a:endParaRPr>
          </a:p>
          <a:p>
            <a:pPr algn="r" rtl="1" eaLnBrk="1" hangingPunct="1">
              <a:buFontTx/>
              <a:buNone/>
            </a:pPr>
            <a:r>
              <a:rPr lang="fa-IR" smtClean="0">
                <a:cs typeface="Arial" charset="0"/>
              </a:rPr>
              <a:t>   </a:t>
            </a:r>
            <a:r>
              <a:rPr lang="fa-IR" smtClean="0">
                <a:latin typeface="Tahoma" pitchFamily="34" charset="0"/>
                <a:cs typeface="Tahoma" pitchFamily="34" charset="0"/>
              </a:rPr>
              <a:t>اروپا و شوروی</a:t>
            </a:r>
            <a:endParaRPr lang="en-US" smtClean="0">
              <a:latin typeface="Tahoma" pitchFamily="34" charset="0"/>
              <a:cs typeface="Tahoma" pitchFamily="34" charset="0"/>
            </a:endParaRPr>
          </a:p>
          <a:p>
            <a:pPr algn="r" rtl="1" eaLnBrk="1" hangingPunct="1">
              <a:buFontTx/>
              <a:buNone/>
            </a:pPr>
            <a:endParaRPr lang="fa-IR" smtClean="0">
              <a:latin typeface="Tahoma" pitchFamily="34" charset="0"/>
              <a:cs typeface="Tahoma" pitchFamily="34" charset="0"/>
            </a:endParaRPr>
          </a:p>
          <a:p>
            <a:pPr algn="r" rtl="1" eaLnBrk="1" hangingPunct="1">
              <a:buFontTx/>
              <a:buNone/>
            </a:pPr>
            <a:r>
              <a:rPr lang="fa-IR" smtClean="0">
                <a:latin typeface="Tahoma" pitchFamily="34" charset="0"/>
                <a:cs typeface="Tahoma" pitchFamily="34" charset="0"/>
              </a:rPr>
              <a:t>   آسیا</a:t>
            </a:r>
            <a:endParaRPr lang="en-US" smtClean="0">
              <a:latin typeface="Tahoma" pitchFamily="34" charset="0"/>
              <a:cs typeface="Tahoma" pitchFamily="34" charset="0"/>
            </a:endParaRPr>
          </a:p>
          <a:p>
            <a:pPr algn="r" rtl="1" eaLnBrk="1" hangingPunct="1">
              <a:buFontTx/>
              <a:buNone/>
            </a:pPr>
            <a:endParaRPr lang="fa-IR" smtClean="0">
              <a:latin typeface="Tahoma" pitchFamily="34" charset="0"/>
              <a:cs typeface="Tahoma" pitchFamily="34" charset="0"/>
            </a:endParaRPr>
          </a:p>
          <a:p>
            <a:pPr algn="r" rtl="1" eaLnBrk="1" hangingPunct="1">
              <a:buFontTx/>
              <a:buNone/>
            </a:pPr>
            <a:r>
              <a:rPr lang="fa-IR" smtClean="0">
                <a:latin typeface="Tahoma" pitchFamily="34" charset="0"/>
                <a:cs typeface="Tahoma" pitchFamily="34" charset="0"/>
              </a:rPr>
              <a:t>   آفریقا</a:t>
            </a:r>
            <a:endParaRPr lang="en-GB" smtClean="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1250"/>
                                        </p:tgtEl>
                                        <p:attrNameLst>
                                          <p:attrName>style.visibility</p:attrName>
                                        </p:attrNameLst>
                                      </p:cBhvr>
                                      <p:to>
                                        <p:strVal val="visible"/>
                                      </p:to>
                                    </p:set>
                                    <p:anim calcmode="lin" valueType="num">
                                      <p:cBhvr additive="base">
                                        <p:cTn id="7" dur="2000" fill="hold"/>
                                        <p:tgtEl>
                                          <p:spTgt spid="181250"/>
                                        </p:tgtEl>
                                        <p:attrNameLst>
                                          <p:attrName>ppt_x</p:attrName>
                                        </p:attrNameLst>
                                      </p:cBhvr>
                                      <p:tavLst>
                                        <p:tav tm="0">
                                          <p:val>
                                            <p:strVal val="#ppt_x"/>
                                          </p:val>
                                        </p:tav>
                                        <p:tav tm="100000">
                                          <p:val>
                                            <p:strVal val="#ppt_x"/>
                                          </p:val>
                                        </p:tav>
                                      </p:tavLst>
                                    </p:anim>
                                    <p:anim calcmode="lin" valueType="num">
                                      <p:cBhvr additive="base">
                                        <p:cTn id="8" dur="2000" fill="hold"/>
                                        <p:tgtEl>
                                          <p:spTgt spid="18125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2" presetClass="entr" presetSubtype="4" fill="hold" grpId="0" nodeType="afterEffect">
                                  <p:stCondLst>
                                    <p:cond delay="0"/>
                                  </p:stCondLst>
                                  <p:childTnLst>
                                    <p:set>
                                      <p:cBhvr>
                                        <p:cTn id="11" dur="1" fill="hold">
                                          <p:stCondLst>
                                            <p:cond delay="0"/>
                                          </p:stCondLst>
                                        </p:cTn>
                                        <p:tgtEl>
                                          <p:spTgt spid="181251">
                                            <p:txEl>
                                              <p:pRg st="0" end="0"/>
                                            </p:txEl>
                                          </p:spTgt>
                                        </p:tgtEl>
                                        <p:attrNameLst>
                                          <p:attrName>style.visibility</p:attrName>
                                        </p:attrNameLst>
                                      </p:cBhvr>
                                      <p:to>
                                        <p:strVal val="visible"/>
                                      </p:to>
                                    </p:set>
                                    <p:animEffect transition="in" filter="slide(fromBottom)">
                                      <p:cBhvr>
                                        <p:cTn id="12" dur="500"/>
                                        <p:tgtEl>
                                          <p:spTgt spid="181251">
                                            <p:txEl>
                                              <p:pRg st="0" end="0"/>
                                            </p:txEl>
                                          </p:spTgt>
                                        </p:tgtEl>
                                      </p:cBhvr>
                                    </p:animEffect>
                                  </p:childTnLst>
                                </p:cTn>
                              </p:par>
                            </p:childTnLst>
                          </p:cTn>
                        </p:par>
                        <p:par>
                          <p:cTn id="13" fill="hold">
                            <p:stCondLst>
                              <p:cond delay="2500"/>
                            </p:stCondLst>
                            <p:childTnLst>
                              <p:par>
                                <p:cTn id="14" presetID="12" presetClass="entr" presetSubtype="4" fill="hold" grpId="0" nodeType="afterEffect">
                                  <p:stCondLst>
                                    <p:cond delay="0"/>
                                  </p:stCondLst>
                                  <p:childTnLst>
                                    <p:set>
                                      <p:cBhvr>
                                        <p:cTn id="15" dur="1" fill="hold">
                                          <p:stCondLst>
                                            <p:cond delay="0"/>
                                          </p:stCondLst>
                                        </p:cTn>
                                        <p:tgtEl>
                                          <p:spTgt spid="181251">
                                            <p:txEl>
                                              <p:pRg st="2" end="2"/>
                                            </p:txEl>
                                          </p:spTgt>
                                        </p:tgtEl>
                                        <p:attrNameLst>
                                          <p:attrName>style.visibility</p:attrName>
                                        </p:attrNameLst>
                                      </p:cBhvr>
                                      <p:to>
                                        <p:strVal val="visible"/>
                                      </p:to>
                                    </p:set>
                                    <p:animEffect transition="in" filter="slide(fromBottom)">
                                      <p:cBhvr>
                                        <p:cTn id="16" dur="500"/>
                                        <p:tgtEl>
                                          <p:spTgt spid="181251">
                                            <p:txEl>
                                              <p:pRg st="2" end="2"/>
                                            </p:txEl>
                                          </p:spTgt>
                                        </p:tgtEl>
                                      </p:cBhvr>
                                    </p:animEffect>
                                  </p:childTnLst>
                                </p:cTn>
                              </p:par>
                            </p:childTnLst>
                          </p:cTn>
                        </p:par>
                        <p:par>
                          <p:cTn id="17" fill="hold">
                            <p:stCondLst>
                              <p:cond delay="3000"/>
                            </p:stCondLst>
                            <p:childTnLst>
                              <p:par>
                                <p:cTn id="18" presetID="12" presetClass="entr" presetSubtype="4" fill="hold" grpId="0" nodeType="afterEffect">
                                  <p:stCondLst>
                                    <p:cond delay="0"/>
                                  </p:stCondLst>
                                  <p:childTnLst>
                                    <p:set>
                                      <p:cBhvr>
                                        <p:cTn id="19" dur="1" fill="hold">
                                          <p:stCondLst>
                                            <p:cond delay="0"/>
                                          </p:stCondLst>
                                        </p:cTn>
                                        <p:tgtEl>
                                          <p:spTgt spid="181251">
                                            <p:txEl>
                                              <p:pRg st="4" end="4"/>
                                            </p:txEl>
                                          </p:spTgt>
                                        </p:tgtEl>
                                        <p:attrNameLst>
                                          <p:attrName>style.visibility</p:attrName>
                                        </p:attrNameLst>
                                      </p:cBhvr>
                                      <p:to>
                                        <p:strVal val="visible"/>
                                      </p:to>
                                    </p:set>
                                    <p:animEffect transition="in" filter="slide(fromBottom)">
                                      <p:cBhvr>
                                        <p:cTn id="20" dur="500"/>
                                        <p:tgtEl>
                                          <p:spTgt spid="181251">
                                            <p:txEl>
                                              <p:pRg st="4" end="4"/>
                                            </p:txEl>
                                          </p:spTgt>
                                        </p:tgtEl>
                                      </p:cBhvr>
                                    </p:animEffect>
                                  </p:childTnLst>
                                </p:cTn>
                              </p:par>
                            </p:childTnLst>
                          </p:cTn>
                        </p:par>
                        <p:par>
                          <p:cTn id="21" fill="hold">
                            <p:stCondLst>
                              <p:cond delay="3500"/>
                            </p:stCondLst>
                            <p:childTnLst>
                              <p:par>
                                <p:cTn id="22" presetID="12" presetClass="entr" presetSubtype="4" fill="hold" grpId="0" nodeType="afterEffect">
                                  <p:stCondLst>
                                    <p:cond delay="0"/>
                                  </p:stCondLst>
                                  <p:childTnLst>
                                    <p:set>
                                      <p:cBhvr>
                                        <p:cTn id="23" dur="1" fill="hold">
                                          <p:stCondLst>
                                            <p:cond delay="0"/>
                                          </p:stCondLst>
                                        </p:cTn>
                                        <p:tgtEl>
                                          <p:spTgt spid="181251">
                                            <p:txEl>
                                              <p:pRg st="6" end="6"/>
                                            </p:txEl>
                                          </p:spTgt>
                                        </p:tgtEl>
                                        <p:attrNameLst>
                                          <p:attrName>style.visibility</p:attrName>
                                        </p:attrNameLst>
                                      </p:cBhvr>
                                      <p:to>
                                        <p:strVal val="visible"/>
                                      </p:to>
                                    </p:set>
                                    <p:animEffect transition="in" filter="slide(fromBottom)">
                                      <p:cBhvr>
                                        <p:cTn id="24" dur="500"/>
                                        <p:tgtEl>
                                          <p:spTgt spid="1812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animBg="1"/>
      <p:bldP spid="181251"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solidFill>
            <a:srgbClr val="FFFF99"/>
          </a:solidFill>
          <a:ln w="12700">
            <a:solidFill>
              <a:schemeClr val="tx1"/>
            </a:solidFill>
          </a:ln>
        </p:spPr>
        <p:txBody>
          <a:bodyPr/>
          <a:lstStyle/>
          <a:p>
            <a:pPr rtl="1" eaLnBrk="1" hangingPunct="1"/>
            <a:r>
              <a:rPr lang="fa-IR" smtClean="0">
                <a:cs typeface="Titr" pitchFamily="2" charset="-78"/>
              </a:rPr>
              <a:t>اهمیت جو</a:t>
            </a:r>
            <a:endParaRPr lang="en-GB" smtClean="0">
              <a:cs typeface="Titr" pitchFamily="2" charset="-78"/>
            </a:endParaRPr>
          </a:p>
        </p:txBody>
      </p:sp>
      <p:sp>
        <p:nvSpPr>
          <p:cNvPr id="182275" name="Rectangle 3"/>
          <p:cNvSpPr>
            <a:spLocks noGrp="1" noChangeArrowheads="1"/>
          </p:cNvSpPr>
          <p:nvPr>
            <p:ph type="body" idx="1"/>
          </p:nvPr>
        </p:nvSpPr>
        <p:spPr>
          <a:xfrm>
            <a:off x="457200" y="1905000"/>
            <a:ext cx="8229600" cy="4525963"/>
          </a:xfrm>
        </p:spPr>
        <p:txBody>
          <a:bodyPr/>
          <a:lstStyle/>
          <a:p>
            <a:pPr algn="r" rtl="1" eaLnBrk="1" hangingPunct="1">
              <a:lnSpc>
                <a:spcPct val="90000"/>
              </a:lnSpc>
              <a:buFontTx/>
              <a:buNone/>
            </a:pPr>
            <a:r>
              <a:rPr lang="fa-IR" sz="2800" smtClean="0">
                <a:cs typeface="Arial" charset="0"/>
              </a:rPr>
              <a:t>  </a:t>
            </a:r>
            <a:r>
              <a:rPr lang="fa-IR" sz="2800" b="1" smtClean="0">
                <a:cs typeface="Tahoma" pitchFamily="34" charset="0"/>
              </a:rPr>
              <a:t>از نظر سطح زیر کشت در کشورها</a:t>
            </a:r>
          </a:p>
          <a:p>
            <a:pPr algn="r" rtl="1" eaLnBrk="1" hangingPunct="1">
              <a:lnSpc>
                <a:spcPct val="90000"/>
              </a:lnSpc>
              <a:buFontTx/>
              <a:buNone/>
            </a:pPr>
            <a:endParaRPr lang="fa-IR" sz="2800" b="1" smtClean="0">
              <a:cs typeface="Tahoma" pitchFamily="34" charset="0"/>
            </a:endParaRPr>
          </a:p>
          <a:p>
            <a:pPr algn="r" rtl="1" eaLnBrk="1" hangingPunct="1">
              <a:lnSpc>
                <a:spcPct val="90000"/>
              </a:lnSpc>
              <a:buFontTx/>
              <a:buNone/>
            </a:pPr>
            <a:r>
              <a:rPr lang="fa-IR" sz="2800" b="1" smtClean="0">
                <a:cs typeface="2  Lotus" pitchFamily="2" charset="-78"/>
              </a:rPr>
              <a:t>  شوروی(26 م هکتار)</a:t>
            </a:r>
          </a:p>
          <a:p>
            <a:pPr algn="r" rtl="1" eaLnBrk="1" hangingPunct="1">
              <a:lnSpc>
                <a:spcPct val="90000"/>
              </a:lnSpc>
              <a:buFontTx/>
              <a:buNone/>
            </a:pPr>
            <a:r>
              <a:rPr lang="fa-IR" sz="2800" b="1" smtClean="0">
                <a:cs typeface="2  Lotus" pitchFamily="2" charset="-78"/>
              </a:rPr>
              <a:t>  کانادا(5 م هکتار) </a:t>
            </a:r>
          </a:p>
          <a:p>
            <a:pPr algn="r" rtl="1" eaLnBrk="1" hangingPunct="1">
              <a:lnSpc>
                <a:spcPct val="90000"/>
              </a:lnSpc>
              <a:buFontTx/>
              <a:buNone/>
            </a:pPr>
            <a:r>
              <a:rPr lang="fa-IR" sz="2800" b="1" smtClean="0">
                <a:cs typeface="2  Lotus" pitchFamily="2" charset="-78"/>
              </a:rPr>
              <a:t>  اسپانیا(3/4 م هکتار)</a:t>
            </a:r>
          </a:p>
          <a:p>
            <a:pPr algn="r" rtl="1" eaLnBrk="1" hangingPunct="1">
              <a:lnSpc>
                <a:spcPct val="90000"/>
              </a:lnSpc>
              <a:buFontTx/>
              <a:buNone/>
            </a:pPr>
            <a:r>
              <a:rPr lang="fa-IR" sz="2800" b="1" smtClean="0">
                <a:cs typeface="2  Lotus" pitchFamily="2" charset="-78"/>
              </a:rPr>
              <a:t>  امریکا(3 م هکتار)</a:t>
            </a:r>
          </a:p>
          <a:p>
            <a:pPr algn="r" rtl="1" eaLnBrk="1" hangingPunct="1">
              <a:lnSpc>
                <a:spcPct val="90000"/>
              </a:lnSpc>
              <a:buFontTx/>
              <a:buNone/>
            </a:pPr>
            <a:r>
              <a:rPr lang="fa-IR" sz="2800" b="1" smtClean="0">
                <a:cs typeface="2  Lotus" pitchFamily="2" charset="-78"/>
              </a:rPr>
              <a:t>  ترکیه و ایران(5/2 م هکتار)</a:t>
            </a:r>
          </a:p>
          <a:p>
            <a:pPr algn="r" rtl="1" eaLnBrk="1" hangingPunct="1">
              <a:lnSpc>
                <a:spcPct val="90000"/>
              </a:lnSpc>
              <a:buFontTx/>
              <a:buNone/>
            </a:pPr>
            <a:r>
              <a:rPr lang="fa-IR" sz="2800" b="1" smtClean="0">
                <a:cs typeface="2  Lotus" pitchFamily="2" charset="-78"/>
              </a:rPr>
              <a:t>  فرانسه(7/1 م هکتار)</a:t>
            </a:r>
          </a:p>
          <a:p>
            <a:pPr algn="r" rtl="1" eaLnBrk="1" hangingPunct="1">
              <a:lnSpc>
                <a:spcPct val="90000"/>
              </a:lnSpc>
              <a:buFontTx/>
              <a:buNone/>
            </a:pPr>
            <a:r>
              <a:rPr lang="fa-IR" sz="2800" smtClean="0">
                <a:cs typeface="Arial" charset="0"/>
              </a:rPr>
              <a:t>   </a:t>
            </a:r>
            <a:endParaRPr lang="en-GB" sz="2800"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2274"/>
                                        </p:tgtEl>
                                        <p:attrNameLst>
                                          <p:attrName>style.visibility</p:attrName>
                                        </p:attrNameLst>
                                      </p:cBhvr>
                                      <p:to>
                                        <p:strVal val="visible"/>
                                      </p:to>
                                    </p:set>
                                    <p:anim calcmode="lin" valueType="num">
                                      <p:cBhvr additive="base">
                                        <p:cTn id="7" dur="2000" fill="hold"/>
                                        <p:tgtEl>
                                          <p:spTgt spid="182274"/>
                                        </p:tgtEl>
                                        <p:attrNameLst>
                                          <p:attrName>ppt_x</p:attrName>
                                        </p:attrNameLst>
                                      </p:cBhvr>
                                      <p:tavLst>
                                        <p:tav tm="0">
                                          <p:val>
                                            <p:strVal val="#ppt_x"/>
                                          </p:val>
                                        </p:tav>
                                        <p:tav tm="100000">
                                          <p:val>
                                            <p:strVal val="#ppt_x"/>
                                          </p:val>
                                        </p:tav>
                                      </p:tavLst>
                                    </p:anim>
                                    <p:anim calcmode="lin" valueType="num">
                                      <p:cBhvr additive="base">
                                        <p:cTn id="8" dur="2000" fill="hold"/>
                                        <p:tgtEl>
                                          <p:spTgt spid="18227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2" presetClass="entr" presetSubtype="4" fill="hold" grpId="0" nodeType="afterEffect">
                                  <p:stCondLst>
                                    <p:cond delay="0"/>
                                  </p:stCondLst>
                                  <p:childTnLst>
                                    <p:set>
                                      <p:cBhvr>
                                        <p:cTn id="11" dur="1" fill="hold">
                                          <p:stCondLst>
                                            <p:cond delay="0"/>
                                          </p:stCondLst>
                                        </p:cTn>
                                        <p:tgtEl>
                                          <p:spTgt spid="182275">
                                            <p:txEl>
                                              <p:pRg st="0" end="0"/>
                                            </p:txEl>
                                          </p:spTgt>
                                        </p:tgtEl>
                                        <p:attrNameLst>
                                          <p:attrName>style.visibility</p:attrName>
                                        </p:attrNameLst>
                                      </p:cBhvr>
                                      <p:to>
                                        <p:strVal val="visible"/>
                                      </p:to>
                                    </p:set>
                                    <p:animEffect transition="in" filter="slide(fromBottom)">
                                      <p:cBhvr>
                                        <p:cTn id="12" dur="1000"/>
                                        <p:tgtEl>
                                          <p:spTgt spid="182275">
                                            <p:txEl>
                                              <p:pRg st="0" end="0"/>
                                            </p:txEl>
                                          </p:spTgt>
                                        </p:tgtEl>
                                      </p:cBhvr>
                                    </p:animEffect>
                                  </p:childTnLst>
                                </p:cTn>
                              </p:par>
                            </p:childTnLst>
                          </p:cTn>
                        </p:par>
                        <p:par>
                          <p:cTn id="13" fill="hold">
                            <p:stCondLst>
                              <p:cond delay="3000"/>
                            </p:stCondLst>
                            <p:childTnLst>
                              <p:par>
                                <p:cTn id="14" presetID="12" presetClass="entr" presetSubtype="4" fill="hold" grpId="0" nodeType="afterEffect">
                                  <p:stCondLst>
                                    <p:cond delay="0"/>
                                  </p:stCondLst>
                                  <p:childTnLst>
                                    <p:set>
                                      <p:cBhvr>
                                        <p:cTn id="15" dur="1" fill="hold">
                                          <p:stCondLst>
                                            <p:cond delay="0"/>
                                          </p:stCondLst>
                                        </p:cTn>
                                        <p:tgtEl>
                                          <p:spTgt spid="182275">
                                            <p:txEl>
                                              <p:pRg st="2" end="2"/>
                                            </p:txEl>
                                          </p:spTgt>
                                        </p:tgtEl>
                                        <p:attrNameLst>
                                          <p:attrName>style.visibility</p:attrName>
                                        </p:attrNameLst>
                                      </p:cBhvr>
                                      <p:to>
                                        <p:strVal val="visible"/>
                                      </p:to>
                                    </p:set>
                                    <p:animEffect transition="in" filter="slide(fromBottom)">
                                      <p:cBhvr>
                                        <p:cTn id="16" dur="1000"/>
                                        <p:tgtEl>
                                          <p:spTgt spid="182275">
                                            <p:txEl>
                                              <p:pRg st="2" end="2"/>
                                            </p:txEl>
                                          </p:spTgt>
                                        </p:tgtEl>
                                      </p:cBhvr>
                                    </p:animEffect>
                                  </p:childTnLst>
                                </p:cTn>
                              </p:par>
                            </p:childTnLst>
                          </p:cTn>
                        </p:par>
                        <p:par>
                          <p:cTn id="17" fill="hold">
                            <p:stCondLst>
                              <p:cond delay="4000"/>
                            </p:stCondLst>
                            <p:childTnLst>
                              <p:par>
                                <p:cTn id="18" presetID="12" presetClass="entr" presetSubtype="4" fill="hold" grpId="0" nodeType="afterEffect">
                                  <p:stCondLst>
                                    <p:cond delay="0"/>
                                  </p:stCondLst>
                                  <p:childTnLst>
                                    <p:set>
                                      <p:cBhvr>
                                        <p:cTn id="19" dur="1" fill="hold">
                                          <p:stCondLst>
                                            <p:cond delay="0"/>
                                          </p:stCondLst>
                                        </p:cTn>
                                        <p:tgtEl>
                                          <p:spTgt spid="182275">
                                            <p:txEl>
                                              <p:pRg st="3" end="3"/>
                                            </p:txEl>
                                          </p:spTgt>
                                        </p:tgtEl>
                                        <p:attrNameLst>
                                          <p:attrName>style.visibility</p:attrName>
                                        </p:attrNameLst>
                                      </p:cBhvr>
                                      <p:to>
                                        <p:strVal val="visible"/>
                                      </p:to>
                                    </p:set>
                                    <p:animEffect transition="in" filter="slide(fromBottom)">
                                      <p:cBhvr>
                                        <p:cTn id="20" dur="1000"/>
                                        <p:tgtEl>
                                          <p:spTgt spid="182275">
                                            <p:txEl>
                                              <p:pRg st="3" end="3"/>
                                            </p:txEl>
                                          </p:spTgt>
                                        </p:tgtEl>
                                      </p:cBhvr>
                                    </p:animEffect>
                                  </p:childTnLst>
                                </p:cTn>
                              </p:par>
                            </p:childTnLst>
                          </p:cTn>
                        </p:par>
                        <p:par>
                          <p:cTn id="21" fill="hold">
                            <p:stCondLst>
                              <p:cond delay="5000"/>
                            </p:stCondLst>
                            <p:childTnLst>
                              <p:par>
                                <p:cTn id="22" presetID="12" presetClass="entr" presetSubtype="4" fill="hold" grpId="0" nodeType="afterEffect">
                                  <p:stCondLst>
                                    <p:cond delay="0"/>
                                  </p:stCondLst>
                                  <p:childTnLst>
                                    <p:set>
                                      <p:cBhvr>
                                        <p:cTn id="23" dur="1" fill="hold">
                                          <p:stCondLst>
                                            <p:cond delay="0"/>
                                          </p:stCondLst>
                                        </p:cTn>
                                        <p:tgtEl>
                                          <p:spTgt spid="182275">
                                            <p:txEl>
                                              <p:pRg st="4" end="4"/>
                                            </p:txEl>
                                          </p:spTgt>
                                        </p:tgtEl>
                                        <p:attrNameLst>
                                          <p:attrName>style.visibility</p:attrName>
                                        </p:attrNameLst>
                                      </p:cBhvr>
                                      <p:to>
                                        <p:strVal val="visible"/>
                                      </p:to>
                                    </p:set>
                                    <p:animEffect transition="in" filter="slide(fromBottom)">
                                      <p:cBhvr>
                                        <p:cTn id="24" dur="1000"/>
                                        <p:tgtEl>
                                          <p:spTgt spid="182275">
                                            <p:txEl>
                                              <p:pRg st="4" end="4"/>
                                            </p:txEl>
                                          </p:spTgt>
                                        </p:tgtEl>
                                      </p:cBhvr>
                                    </p:animEffect>
                                  </p:childTnLst>
                                </p:cTn>
                              </p:par>
                            </p:childTnLst>
                          </p:cTn>
                        </p:par>
                        <p:par>
                          <p:cTn id="25" fill="hold">
                            <p:stCondLst>
                              <p:cond delay="6000"/>
                            </p:stCondLst>
                            <p:childTnLst>
                              <p:par>
                                <p:cTn id="26" presetID="12" presetClass="entr" presetSubtype="4" fill="hold" grpId="0" nodeType="afterEffect">
                                  <p:stCondLst>
                                    <p:cond delay="0"/>
                                  </p:stCondLst>
                                  <p:childTnLst>
                                    <p:set>
                                      <p:cBhvr>
                                        <p:cTn id="27" dur="1" fill="hold">
                                          <p:stCondLst>
                                            <p:cond delay="0"/>
                                          </p:stCondLst>
                                        </p:cTn>
                                        <p:tgtEl>
                                          <p:spTgt spid="182275">
                                            <p:txEl>
                                              <p:pRg st="5" end="5"/>
                                            </p:txEl>
                                          </p:spTgt>
                                        </p:tgtEl>
                                        <p:attrNameLst>
                                          <p:attrName>style.visibility</p:attrName>
                                        </p:attrNameLst>
                                      </p:cBhvr>
                                      <p:to>
                                        <p:strVal val="visible"/>
                                      </p:to>
                                    </p:set>
                                    <p:animEffect transition="in" filter="slide(fromBottom)">
                                      <p:cBhvr>
                                        <p:cTn id="28" dur="1000"/>
                                        <p:tgtEl>
                                          <p:spTgt spid="182275">
                                            <p:txEl>
                                              <p:pRg st="5" end="5"/>
                                            </p:txEl>
                                          </p:spTgt>
                                        </p:tgtEl>
                                      </p:cBhvr>
                                    </p:animEffect>
                                  </p:childTnLst>
                                </p:cTn>
                              </p:par>
                            </p:childTnLst>
                          </p:cTn>
                        </p:par>
                        <p:par>
                          <p:cTn id="29" fill="hold">
                            <p:stCondLst>
                              <p:cond delay="7000"/>
                            </p:stCondLst>
                            <p:childTnLst>
                              <p:par>
                                <p:cTn id="30" presetID="12" presetClass="entr" presetSubtype="4" fill="hold" grpId="0" nodeType="afterEffect">
                                  <p:stCondLst>
                                    <p:cond delay="0"/>
                                  </p:stCondLst>
                                  <p:childTnLst>
                                    <p:set>
                                      <p:cBhvr>
                                        <p:cTn id="31" dur="1" fill="hold">
                                          <p:stCondLst>
                                            <p:cond delay="0"/>
                                          </p:stCondLst>
                                        </p:cTn>
                                        <p:tgtEl>
                                          <p:spTgt spid="182275">
                                            <p:txEl>
                                              <p:pRg st="6" end="6"/>
                                            </p:txEl>
                                          </p:spTgt>
                                        </p:tgtEl>
                                        <p:attrNameLst>
                                          <p:attrName>style.visibility</p:attrName>
                                        </p:attrNameLst>
                                      </p:cBhvr>
                                      <p:to>
                                        <p:strVal val="visible"/>
                                      </p:to>
                                    </p:set>
                                    <p:animEffect transition="in" filter="slide(fromBottom)">
                                      <p:cBhvr>
                                        <p:cTn id="32" dur="1000"/>
                                        <p:tgtEl>
                                          <p:spTgt spid="182275">
                                            <p:txEl>
                                              <p:pRg st="6" end="6"/>
                                            </p:txEl>
                                          </p:spTgt>
                                        </p:tgtEl>
                                      </p:cBhvr>
                                    </p:animEffect>
                                  </p:childTnLst>
                                </p:cTn>
                              </p:par>
                            </p:childTnLst>
                          </p:cTn>
                        </p:par>
                        <p:par>
                          <p:cTn id="33" fill="hold">
                            <p:stCondLst>
                              <p:cond delay="8000"/>
                            </p:stCondLst>
                            <p:childTnLst>
                              <p:par>
                                <p:cTn id="34" presetID="12" presetClass="entr" presetSubtype="4" fill="hold" grpId="0" nodeType="afterEffect">
                                  <p:stCondLst>
                                    <p:cond delay="0"/>
                                  </p:stCondLst>
                                  <p:childTnLst>
                                    <p:set>
                                      <p:cBhvr>
                                        <p:cTn id="35" dur="1" fill="hold">
                                          <p:stCondLst>
                                            <p:cond delay="0"/>
                                          </p:stCondLst>
                                        </p:cTn>
                                        <p:tgtEl>
                                          <p:spTgt spid="182275">
                                            <p:txEl>
                                              <p:pRg st="7" end="7"/>
                                            </p:txEl>
                                          </p:spTgt>
                                        </p:tgtEl>
                                        <p:attrNameLst>
                                          <p:attrName>style.visibility</p:attrName>
                                        </p:attrNameLst>
                                      </p:cBhvr>
                                      <p:to>
                                        <p:strVal val="visible"/>
                                      </p:to>
                                    </p:set>
                                    <p:animEffect transition="in" filter="slide(fromBottom)">
                                      <p:cBhvr>
                                        <p:cTn id="36" dur="1000"/>
                                        <p:tgtEl>
                                          <p:spTgt spid="182275">
                                            <p:txEl>
                                              <p:pRg st="7" end="7"/>
                                            </p:txEl>
                                          </p:spTgt>
                                        </p:tgtEl>
                                      </p:cBhvr>
                                    </p:animEffect>
                                  </p:childTnLst>
                                </p:cTn>
                              </p:par>
                            </p:childTnLst>
                          </p:cTn>
                        </p:par>
                        <p:par>
                          <p:cTn id="37" fill="hold">
                            <p:stCondLst>
                              <p:cond delay="9000"/>
                            </p:stCondLst>
                            <p:childTnLst>
                              <p:par>
                                <p:cTn id="38" presetID="12" presetClass="entr" presetSubtype="4" fill="hold" grpId="0" nodeType="afterEffect">
                                  <p:stCondLst>
                                    <p:cond delay="0"/>
                                  </p:stCondLst>
                                  <p:childTnLst>
                                    <p:set>
                                      <p:cBhvr>
                                        <p:cTn id="39" dur="1" fill="hold">
                                          <p:stCondLst>
                                            <p:cond delay="0"/>
                                          </p:stCondLst>
                                        </p:cTn>
                                        <p:tgtEl>
                                          <p:spTgt spid="182275">
                                            <p:txEl>
                                              <p:pRg st="8" end="8"/>
                                            </p:txEl>
                                          </p:spTgt>
                                        </p:tgtEl>
                                        <p:attrNameLst>
                                          <p:attrName>style.visibility</p:attrName>
                                        </p:attrNameLst>
                                      </p:cBhvr>
                                      <p:to>
                                        <p:strVal val="visible"/>
                                      </p:to>
                                    </p:set>
                                    <p:animEffect transition="in" filter="slide(fromBottom)">
                                      <p:cBhvr>
                                        <p:cTn id="40" dur="1000"/>
                                        <p:tgtEl>
                                          <p:spTgt spid="182275">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1" nodeType="clickEffect">
                                  <p:stCondLst>
                                    <p:cond delay="0"/>
                                  </p:stCondLst>
                                  <p:childTnLst>
                                    <p:set>
                                      <p:cBhvr>
                                        <p:cTn id="44" dur="1" fill="hold">
                                          <p:stCondLst>
                                            <p:cond delay="0"/>
                                          </p:stCondLst>
                                        </p:cTn>
                                        <p:tgtEl>
                                          <p:spTgt spid="182275">
                                            <p:txEl>
                                              <p:pRg st="0" end="0"/>
                                            </p:txEl>
                                          </p:spTgt>
                                        </p:tgtEl>
                                        <p:attrNameLst>
                                          <p:attrName>style.visibility</p:attrName>
                                        </p:attrNameLst>
                                      </p:cBhvr>
                                      <p:to>
                                        <p:strVal val="visible"/>
                                      </p:to>
                                    </p:set>
                                    <p:anim calcmode="lin" valueType="num">
                                      <p:cBhvr>
                                        <p:cTn id="45" dur="1000" fill="hold"/>
                                        <p:tgtEl>
                                          <p:spTgt spid="182275">
                                            <p:txEl>
                                              <p:pRg st="0" end="0"/>
                                            </p:txEl>
                                          </p:spTgt>
                                        </p:tgtEl>
                                        <p:attrNameLst>
                                          <p:attrName>ppt_w</p:attrName>
                                        </p:attrNameLst>
                                      </p:cBhvr>
                                      <p:tavLst>
                                        <p:tav tm="0">
                                          <p:val>
                                            <p:strVal val="#ppt_w*0.70"/>
                                          </p:val>
                                        </p:tav>
                                        <p:tav tm="100000">
                                          <p:val>
                                            <p:strVal val="#ppt_w"/>
                                          </p:val>
                                        </p:tav>
                                      </p:tavLst>
                                    </p:anim>
                                    <p:anim calcmode="lin" valueType="num">
                                      <p:cBhvr>
                                        <p:cTn id="46" dur="1000" fill="hold"/>
                                        <p:tgtEl>
                                          <p:spTgt spid="182275">
                                            <p:txEl>
                                              <p:pRg st="0" end="0"/>
                                            </p:txEl>
                                          </p:spTgt>
                                        </p:tgtEl>
                                        <p:attrNameLst>
                                          <p:attrName>ppt_h</p:attrName>
                                        </p:attrNameLst>
                                      </p:cBhvr>
                                      <p:tavLst>
                                        <p:tav tm="0">
                                          <p:val>
                                            <p:strVal val="#ppt_h"/>
                                          </p:val>
                                        </p:tav>
                                        <p:tav tm="100000">
                                          <p:val>
                                            <p:strVal val="#ppt_h"/>
                                          </p:val>
                                        </p:tav>
                                      </p:tavLst>
                                    </p:anim>
                                    <p:animEffect transition="in" filter="fade">
                                      <p:cBhvr>
                                        <p:cTn id="47" dur="1000"/>
                                        <p:tgtEl>
                                          <p:spTgt spid="18227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1" nodeType="clickEffect">
                                  <p:stCondLst>
                                    <p:cond delay="0"/>
                                  </p:stCondLst>
                                  <p:childTnLst>
                                    <p:set>
                                      <p:cBhvr>
                                        <p:cTn id="51" dur="1" fill="hold">
                                          <p:stCondLst>
                                            <p:cond delay="0"/>
                                          </p:stCondLst>
                                        </p:cTn>
                                        <p:tgtEl>
                                          <p:spTgt spid="182275">
                                            <p:txEl>
                                              <p:pRg st="2" end="2"/>
                                            </p:txEl>
                                          </p:spTgt>
                                        </p:tgtEl>
                                        <p:attrNameLst>
                                          <p:attrName>style.visibility</p:attrName>
                                        </p:attrNameLst>
                                      </p:cBhvr>
                                      <p:to>
                                        <p:strVal val="visible"/>
                                      </p:to>
                                    </p:set>
                                    <p:anim calcmode="lin" valueType="num">
                                      <p:cBhvr>
                                        <p:cTn id="52" dur="1000" fill="hold"/>
                                        <p:tgtEl>
                                          <p:spTgt spid="182275">
                                            <p:txEl>
                                              <p:pRg st="2" end="2"/>
                                            </p:txEl>
                                          </p:spTgt>
                                        </p:tgtEl>
                                        <p:attrNameLst>
                                          <p:attrName>ppt_w</p:attrName>
                                        </p:attrNameLst>
                                      </p:cBhvr>
                                      <p:tavLst>
                                        <p:tav tm="0">
                                          <p:val>
                                            <p:strVal val="#ppt_w*0.70"/>
                                          </p:val>
                                        </p:tav>
                                        <p:tav tm="100000">
                                          <p:val>
                                            <p:strVal val="#ppt_w"/>
                                          </p:val>
                                        </p:tav>
                                      </p:tavLst>
                                    </p:anim>
                                    <p:anim calcmode="lin" valueType="num">
                                      <p:cBhvr>
                                        <p:cTn id="53" dur="1000" fill="hold"/>
                                        <p:tgtEl>
                                          <p:spTgt spid="182275">
                                            <p:txEl>
                                              <p:pRg st="2" end="2"/>
                                            </p:txEl>
                                          </p:spTgt>
                                        </p:tgtEl>
                                        <p:attrNameLst>
                                          <p:attrName>ppt_h</p:attrName>
                                        </p:attrNameLst>
                                      </p:cBhvr>
                                      <p:tavLst>
                                        <p:tav tm="0">
                                          <p:val>
                                            <p:strVal val="#ppt_h"/>
                                          </p:val>
                                        </p:tav>
                                        <p:tav tm="100000">
                                          <p:val>
                                            <p:strVal val="#ppt_h"/>
                                          </p:val>
                                        </p:tav>
                                      </p:tavLst>
                                    </p:anim>
                                    <p:animEffect transition="in" filter="fade">
                                      <p:cBhvr>
                                        <p:cTn id="54" dur="1000"/>
                                        <p:tgtEl>
                                          <p:spTgt spid="182275">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1" nodeType="clickEffect">
                                  <p:stCondLst>
                                    <p:cond delay="0"/>
                                  </p:stCondLst>
                                  <p:childTnLst>
                                    <p:set>
                                      <p:cBhvr>
                                        <p:cTn id="58" dur="1" fill="hold">
                                          <p:stCondLst>
                                            <p:cond delay="0"/>
                                          </p:stCondLst>
                                        </p:cTn>
                                        <p:tgtEl>
                                          <p:spTgt spid="182275">
                                            <p:txEl>
                                              <p:pRg st="3" end="3"/>
                                            </p:txEl>
                                          </p:spTgt>
                                        </p:tgtEl>
                                        <p:attrNameLst>
                                          <p:attrName>style.visibility</p:attrName>
                                        </p:attrNameLst>
                                      </p:cBhvr>
                                      <p:to>
                                        <p:strVal val="visible"/>
                                      </p:to>
                                    </p:set>
                                    <p:anim calcmode="lin" valueType="num">
                                      <p:cBhvr>
                                        <p:cTn id="59" dur="1000" fill="hold"/>
                                        <p:tgtEl>
                                          <p:spTgt spid="182275">
                                            <p:txEl>
                                              <p:pRg st="3" end="3"/>
                                            </p:txEl>
                                          </p:spTgt>
                                        </p:tgtEl>
                                        <p:attrNameLst>
                                          <p:attrName>ppt_w</p:attrName>
                                        </p:attrNameLst>
                                      </p:cBhvr>
                                      <p:tavLst>
                                        <p:tav tm="0">
                                          <p:val>
                                            <p:strVal val="#ppt_w*0.70"/>
                                          </p:val>
                                        </p:tav>
                                        <p:tav tm="100000">
                                          <p:val>
                                            <p:strVal val="#ppt_w"/>
                                          </p:val>
                                        </p:tav>
                                      </p:tavLst>
                                    </p:anim>
                                    <p:anim calcmode="lin" valueType="num">
                                      <p:cBhvr>
                                        <p:cTn id="60" dur="1000" fill="hold"/>
                                        <p:tgtEl>
                                          <p:spTgt spid="182275">
                                            <p:txEl>
                                              <p:pRg st="3" end="3"/>
                                            </p:txEl>
                                          </p:spTgt>
                                        </p:tgtEl>
                                        <p:attrNameLst>
                                          <p:attrName>ppt_h</p:attrName>
                                        </p:attrNameLst>
                                      </p:cBhvr>
                                      <p:tavLst>
                                        <p:tav tm="0">
                                          <p:val>
                                            <p:strVal val="#ppt_h"/>
                                          </p:val>
                                        </p:tav>
                                        <p:tav tm="100000">
                                          <p:val>
                                            <p:strVal val="#ppt_h"/>
                                          </p:val>
                                        </p:tav>
                                      </p:tavLst>
                                    </p:anim>
                                    <p:animEffect transition="in" filter="fade">
                                      <p:cBhvr>
                                        <p:cTn id="61" dur="1000"/>
                                        <p:tgtEl>
                                          <p:spTgt spid="182275">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1" nodeType="clickEffect">
                                  <p:stCondLst>
                                    <p:cond delay="0"/>
                                  </p:stCondLst>
                                  <p:childTnLst>
                                    <p:set>
                                      <p:cBhvr>
                                        <p:cTn id="65" dur="1" fill="hold">
                                          <p:stCondLst>
                                            <p:cond delay="0"/>
                                          </p:stCondLst>
                                        </p:cTn>
                                        <p:tgtEl>
                                          <p:spTgt spid="182275">
                                            <p:txEl>
                                              <p:pRg st="4" end="4"/>
                                            </p:txEl>
                                          </p:spTgt>
                                        </p:tgtEl>
                                        <p:attrNameLst>
                                          <p:attrName>style.visibility</p:attrName>
                                        </p:attrNameLst>
                                      </p:cBhvr>
                                      <p:to>
                                        <p:strVal val="visible"/>
                                      </p:to>
                                    </p:set>
                                    <p:anim calcmode="lin" valueType="num">
                                      <p:cBhvr>
                                        <p:cTn id="66" dur="1000" fill="hold"/>
                                        <p:tgtEl>
                                          <p:spTgt spid="182275">
                                            <p:txEl>
                                              <p:pRg st="4" end="4"/>
                                            </p:txEl>
                                          </p:spTgt>
                                        </p:tgtEl>
                                        <p:attrNameLst>
                                          <p:attrName>ppt_w</p:attrName>
                                        </p:attrNameLst>
                                      </p:cBhvr>
                                      <p:tavLst>
                                        <p:tav tm="0">
                                          <p:val>
                                            <p:strVal val="#ppt_w*0.70"/>
                                          </p:val>
                                        </p:tav>
                                        <p:tav tm="100000">
                                          <p:val>
                                            <p:strVal val="#ppt_w"/>
                                          </p:val>
                                        </p:tav>
                                      </p:tavLst>
                                    </p:anim>
                                    <p:anim calcmode="lin" valueType="num">
                                      <p:cBhvr>
                                        <p:cTn id="67" dur="1000" fill="hold"/>
                                        <p:tgtEl>
                                          <p:spTgt spid="182275">
                                            <p:txEl>
                                              <p:pRg st="4" end="4"/>
                                            </p:txEl>
                                          </p:spTgt>
                                        </p:tgtEl>
                                        <p:attrNameLst>
                                          <p:attrName>ppt_h</p:attrName>
                                        </p:attrNameLst>
                                      </p:cBhvr>
                                      <p:tavLst>
                                        <p:tav tm="0">
                                          <p:val>
                                            <p:strVal val="#ppt_h"/>
                                          </p:val>
                                        </p:tav>
                                        <p:tav tm="100000">
                                          <p:val>
                                            <p:strVal val="#ppt_h"/>
                                          </p:val>
                                        </p:tav>
                                      </p:tavLst>
                                    </p:anim>
                                    <p:animEffect transition="in" filter="fade">
                                      <p:cBhvr>
                                        <p:cTn id="68" dur="1000"/>
                                        <p:tgtEl>
                                          <p:spTgt spid="182275">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5" presetClass="entr" presetSubtype="0" fill="hold" grpId="1" nodeType="clickEffect">
                                  <p:stCondLst>
                                    <p:cond delay="0"/>
                                  </p:stCondLst>
                                  <p:childTnLst>
                                    <p:set>
                                      <p:cBhvr>
                                        <p:cTn id="72" dur="1" fill="hold">
                                          <p:stCondLst>
                                            <p:cond delay="0"/>
                                          </p:stCondLst>
                                        </p:cTn>
                                        <p:tgtEl>
                                          <p:spTgt spid="182275">
                                            <p:txEl>
                                              <p:pRg st="5" end="5"/>
                                            </p:txEl>
                                          </p:spTgt>
                                        </p:tgtEl>
                                        <p:attrNameLst>
                                          <p:attrName>style.visibility</p:attrName>
                                        </p:attrNameLst>
                                      </p:cBhvr>
                                      <p:to>
                                        <p:strVal val="visible"/>
                                      </p:to>
                                    </p:set>
                                    <p:anim calcmode="lin" valueType="num">
                                      <p:cBhvr>
                                        <p:cTn id="73" dur="1000" fill="hold"/>
                                        <p:tgtEl>
                                          <p:spTgt spid="182275">
                                            <p:txEl>
                                              <p:pRg st="5" end="5"/>
                                            </p:txEl>
                                          </p:spTgt>
                                        </p:tgtEl>
                                        <p:attrNameLst>
                                          <p:attrName>ppt_w</p:attrName>
                                        </p:attrNameLst>
                                      </p:cBhvr>
                                      <p:tavLst>
                                        <p:tav tm="0">
                                          <p:val>
                                            <p:strVal val="#ppt_w*0.70"/>
                                          </p:val>
                                        </p:tav>
                                        <p:tav tm="100000">
                                          <p:val>
                                            <p:strVal val="#ppt_w"/>
                                          </p:val>
                                        </p:tav>
                                      </p:tavLst>
                                    </p:anim>
                                    <p:anim calcmode="lin" valueType="num">
                                      <p:cBhvr>
                                        <p:cTn id="74" dur="1000" fill="hold"/>
                                        <p:tgtEl>
                                          <p:spTgt spid="182275">
                                            <p:txEl>
                                              <p:pRg st="5" end="5"/>
                                            </p:txEl>
                                          </p:spTgt>
                                        </p:tgtEl>
                                        <p:attrNameLst>
                                          <p:attrName>ppt_h</p:attrName>
                                        </p:attrNameLst>
                                      </p:cBhvr>
                                      <p:tavLst>
                                        <p:tav tm="0">
                                          <p:val>
                                            <p:strVal val="#ppt_h"/>
                                          </p:val>
                                        </p:tav>
                                        <p:tav tm="100000">
                                          <p:val>
                                            <p:strVal val="#ppt_h"/>
                                          </p:val>
                                        </p:tav>
                                      </p:tavLst>
                                    </p:anim>
                                    <p:animEffect transition="in" filter="fade">
                                      <p:cBhvr>
                                        <p:cTn id="75" dur="1000"/>
                                        <p:tgtEl>
                                          <p:spTgt spid="182275">
                                            <p:txEl>
                                              <p:pRg st="5" end="5"/>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grpId="1" nodeType="clickEffect">
                                  <p:stCondLst>
                                    <p:cond delay="0"/>
                                  </p:stCondLst>
                                  <p:childTnLst>
                                    <p:set>
                                      <p:cBhvr>
                                        <p:cTn id="79" dur="1" fill="hold">
                                          <p:stCondLst>
                                            <p:cond delay="0"/>
                                          </p:stCondLst>
                                        </p:cTn>
                                        <p:tgtEl>
                                          <p:spTgt spid="182275">
                                            <p:txEl>
                                              <p:pRg st="6" end="6"/>
                                            </p:txEl>
                                          </p:spTgt>
                                        </p:tgtEl>
                                        <p:attrNameLst>
                                          <p:attrName>style.visibility</p:attrName>
                                        </p:attrNameLst>
                                      </p:cBhvr>
                                      <p:to>
                                        <p:strVal val="visible"/>
                                      </p:to>
                                    </p:set>
                                    <p:anim calcmode="lin" valueType="num">
                                      <p:cBhvr>
                                        <p:cTn id="80" dur="1000" fill="hold"/>
                                        <p:tgtEl>
                                          <p:spTgt spid="182275">
                                            <p:txEl>
                                              <p:pRg st="6" end="6"/>
                                            </p:txEl>
                                          </p:spTgt>
                                        </p:tgtEl>
                                        <p:attrNameLst>
                                          <p:attrName>ppt_w</p:attrName>
                                        </p:attrNameLst>
                                      </p:cBhvr>
                                      <p:tavLst>
                                        <p:tav tm="0">
                                          <p:val>
                                            <p:strVal val="#ppt_w*0.70"/>
                                          </p:val>
                                        </p:tav>
                                        <p:tav tm="100000">
                                          <p:val>
                                            <p:strVal val="#ppt_w"/>
                                          </p:val>
                                        </p:tav>
                                      </p:tavLst>
                                    </p:anim>
                                    <p:anim calcmode="lin" valueType="num">
                                      <p:cBhvr>
                                        <p:cTn id="81" dur="1000" fill="hold"/>
                                        <p:tgtEl>
                                          <p:spTgt spid="182275">
                                            <p:txEl>
                                              <p:pRg st="6" end="6"/>
                                            </p:txEl>
                                          </p:spTgt>
                                        </p:tgtEl>
                                        <p:attrNameLst>
                                          <p:attrName>ppt_h</p:attrName>
                                        </p:attrNameLst>
                                      </p:cBhvr>
                                      <p:tavLst>
                                        <p:tav tm="0">
                                          <p:val>
                                            <p:strVal val="#ppt_h"/>
                                          </p:val>
                                        </p:tav>
                                        <p:tav tm="100000">
                                          <p:val>
                                            <p:strVal val="#ppt_h"/>
                                          </p:val>
                                        </p:tav>
                                      </p:tavLst>
                                    </p:anim>
                                    <p:animEffect transition="in" filter="fade">
                                      <p:cBhvr>
                                        <p:cTn id="82" dur="1000"/>
                                        <p:tgtEl>
                                          <p:spTgt spid="182275">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5" presetClass="entr" presetSubtype="0" fill="hold" grpId="1" nodeType="clickEffect">
                                  <p:stCondLst>
                                    <p:cond delay="0"/>
                                  </p:stCondLst>
                                  <p:childTnLst>
                                    <p:set>
                                      <p:cBhvr>
                                        <p:cTn id="86" dur="1" fill="hold">
                                          <p:stCondLst>
                                            <p:cond delay="0"/>
                                          </p:stCondLst>
                                        </p:cTn>
                                        <p:tgtEl>
                                          <p:spTgt spid="182275">
                                            <p:txEl>
                                              <p:pRg st="7" end="7"/>
                                            </p:txEl>
                                          </p:spTgt>
                                        </p:tgtEl>
                                        <p:attrNameLst>
                                          <p:attrName>style.visibility</p:attrName>
                                        </p:attrNameLst>
                                      </p:cBhvr>
                                      <p:to>
                                        <p:strVal val="visible"/>
                                      </p:to>
                                    </p:set>
                                    <p:anim calcmode="lin" valueType="num">
                                      <p:cBhvr>
                                        <p:cTn id="87" dur="1000" fill="hold"/>
                                        <p:tgtEl>
                                          <p:spTgt spid="182275">
                                            <p:txEl>
                                              <p:pRg st="7" end="7"/>
                                            </p:txEl>
                                          </p:spTgt>
                                        </p:tgtEl>
                                        <p:attrNameLst>
                                          <p:attrName>ppt_w</p:attrName>
                                        </p:attrNameLst>
                                      </p:cBhvr>
                                      <p:tavLst>
                                        <p:tav tm="0">
                                          <p:val>
                                            <p:strVal val="#ppt_w*0.70"/>
                                          </p:val>
                                        </p:tav>
                                        <p:tav tm="100000">
                                          <p:val>
                                            <p:strVal val="#ppt_w"/>
                                          </p:val>
                                        </p:tav>
                                      </p:tavLst>
                                    </p:anim>
                                    <p:anim calcmode="lin" valueType="num">
                                      <p:cBhvr>
                                        <p:cTn id="88" dur="1000" fill="hold"/>
                                        <p:tgtEl>
                                          <p:spTgt spid="182275">
                                            <p:txEl>
                                              <p:pRg st="7" end="7"/>
                                            </p:txEl>
                                          </p:spTgt>
                                        </p:tgtEl>
                                        <p:attrNameLst>
                                          <p:attrName>ppt_h</p:attrName>
                                        </p:attrNameLst>
                                      </p:cBhvr>
                                      <p:tavLst>
                                        <p:tav tm="0">
                                          <p:val>
                                            <p:strVal val="#ppt_h"/>
                                          </p:val>
                                        </p:tav>
                                        <p:tav tm="100000">
                                          <p:val>
                                            <p:strVal val="#ppt_h"/>
                                          </p:val>
                                        </p:tav>
                                      </p:tavLst>
                                    </p:anim>
                                    <p:animEffect transition="in" filter="fade">
                                      <p:cBhvr>
                                        <p:cTn id="89" dur="1000"/>
                                        <p:tgtEl>
                                          <p:spTgt spid="182275">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55" presetClass="entr" presetSubtype="0" fill="hold" grpId="1" nodeType="clickEffect">
                                  <p:stCondLst>
                                    <p:cond delay="0"/>
                                  </p:stCondLst>
                                  <p:childTnLst>
                                    <p:set>
                                      <p:cBhvr>
                                        <p:cTn id="93" dur="1" fill="hold">
                                          <p:stCondLst>
                                            <p:cond delay="0"/>
                                          </p:stCondLst>
                                        </p:cTn>
                                        <p:tgtEl>
                                          <p:spTgt spid="182275">
                                            <p:txEl>
                                              <p:pRg st="8" end="8"/>
                                            </p:txEl>
                                          </p:spTgt>
                                        </p:tgtEl>
                                        <p:attrNameLst>
                                          <p:attrName>style.visibility</p:attrName>
                                        </p:attrNameLst>
                                      </p:cBhvr>
                                      <p:to>
                                        <p:strVal val="visible"/>
                                      </p:to>
                                    </p:set>
                                    <p:anim calcmode="lin" valueType="num">
                                      <p:cBhvr>
                                        <p:cTn id="94" dur="1000" fill="hold"/>
                                        <p:tgtEl>
                                          <p:spTgt spid="182275">
                                            <p:txEl>
                                              <p:pRg st="8" end="8"/>
                                            </p:txEl>
                                          </p:spTgt>
                                        </p:tgtEl>
                                        <p:attrNameLst>
                                          <p:attrName>ppt_w</p:attrName>
                                        </p:attrNameLst>
                                      </p:cBhvr>
                                      <p:tavLst>
                                        <p:tav tm="0">
                                          <p:val>
                                            <p:strVal val="#ppt_w*0.70"/>
                                          </p:val>
                                        </p:tav>
                                        <p:tav tm="100000">
                                          <p:val>
                                            <p:strVal val="#ppt_w"/>
                                          </p:val>
                                        </p:tav>
                                      </p:tavLst>
                                    </p:anim>
                                    <p:anim calcmode="lin" valueType="num">
                                      <p:cBhvr>
                                        <p:cTn id="95" dur="1000" fill="hold"/>
                                        <p:tgtEl>
                                          <p:spTgt spid="182275">
                                            <p:txEl>
                                              <p:pRg st="8" end="8"/>
                                            </p:txEl>
                                          </p:spTgt>
                                        </p:tgtEl>
                                        <p:attrNameLst>
                                          <p:attrName>ppt_h</p:attrName>
                                        </p:attrNameLst>
                                      </p:cBhvr>
                                      <p:tavLst>
                                        <p:tav tm="0">
                                          <p:val>
                                            <p:strVal val="#ppt_h"/>
                                          </p:val>
                                        </p:tav>
                                        <p:tav tm="100000">
                                          <p:val>
                                            <p:strVal val="#ppt_h"/>
                                          </p:val>
                                        </p:tav>
                                      </p:tavLst>
                                    </p:anim>
                                    <p:animEffect transition="in" filter="fade">
                                      <p:cBhvr>
                                        <p:cTn id="96" dur="1000"/>
                                        <p:tgtEl>
                                          <p:spTgt spid="1822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animBg="1"/>
      <p:bldP spid="182275" grpId="0" build="p"/>
      <p:bldP spid="182275" grpId="1"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solidFill>
            <a:srgbClr val="FFFF99"/>
          </a:solidFill>
          <a:ln w="12700">
            <a:solidFill>
              <a:schemeClr val="tx1"/>
            </a:solidFill>
          </a:ln>
        </p:spPr>
        <p:txBody>
          <a:bodyPr/>
          <a:lstStyle/>
          <a:p>
            <a:pPr rtl="1" eaLnBrk="1" hangingPunct="1"/>
            <a:r>
              <a:rPr lang="fa-IR" smtClean="0">
                <a:cs typeface="Titr" pitchFamily="2" charset="-78"/>
              </a:rPr>
              <a:t>اهمیت جو</a:t>
            </a:r>
            <a:endParaRPr lang="en-GB" smtClean="0">
              <a:cs typeface="Titr" pitchFamily="2" charset="-78"/>
            </a:endParaRPr>
          </a:p>
        </p:txBody>
      </p:sp>
      <p:sp>
        <p:nvSpPr>
          <p:cNvPr id="183299" name="Rectangle 3"/>
          <p:cNvSpPr>
            <a:spLocks noGrp="1" noChangeArrowheads="1"/>
          </p:cNvSpPr>
          <p:nvPr>
            <p:ph type="body" idx="1"/>
          </p:nvPr>
        </p:nvSpPr>
        <p:spPr>
          <a:xfrm>
            <a:off x="457200" y="1905000"/>
            <a:ext cx="8229600" cy="4525963"/>
          </a:xfrm>
        </p:spPr>
        <p:txBody>
          <a:bodyPr/>
          <a:lstStyle/>
          <a:p>
            <a:pPr marL="533400" indent="-533400" algn="r" rtl="1" eaLnBrk="1" hangingPunct="1">
              <a:lnSpc>
                <a:spcPct val="80000"/>
              </a:lnSpc>
              <a:buFontTx/>
              <a:buNone/>
            </a:pPr>
            <a:r>
              <a:rPr lang="fa-IR" sz="2400" smtClean="0">
                <a:cs typeface="Arial" charset="0"/>
              </a:rPr>
              <a:t>  </a:t>
            </a:r>
            <a:r>
              <a:rPr lang="fa-IR" sz="2400" b="1" smtClean="0">
                <a:cs typeface="Tahoma" pitchFamily="34" charset="0"/>
              </a:rPr>
              <a:t>از نظر سطح زیر کشت در ایران</a:t>
            </a:r>
          </a:p>
          <a:p>
            <a:pPr marL="533400" indent="-533400" algn="r" rtl="1" eaLnBrk="1" hangingPunct="1">
              <a:lnSpc>
                <a:spcPct val="80000"/>
              </a:lnSpc>
              <a:buFontTx/>
              <a:buNone/>
            </a:pPr>
            <a:endParaRPr lang="fa-IR" sz="1800" b="1" smtClean="0">
              <a:cs typeface="Tahoma" pitchFamily="34" charset="0"/>
            </a:endParaRPr>
          </a:p>
          <a:p>
            <a:pPr marL="533400" indent="-533400" algn="r" rtl="1" eaLnBrk="1" hangingPunct="1">
              <a:lnSpc>
                <a:spcPct val="80000"/>
              </a:lnSpc>
              <a:buFontTx/>
              <a:buAutoNum type="arabicPeriod"/>
            </a:pPr>
            <a:r>
              <a:rPr lang="fa-IR" sz="1800" smtClean="0">
                <a:cs typeface="2  Lotus" pitchFamily="2" charset="-78"/>
              </a:rPr>
              <a:t> خراسان</a:t>
            </a:r>
          </a:p>
          <a:p>
            <a:pPr marL="533400" indent="-533400" algn="r" rtl="1" eaLnBrk="1" hangingPunct="1">
              <a:lnSpc>
                <a:spcPct val="80000"/>
              </a:lnSpc>
              <a:buFontTx/>
              <a:buAutoNum type="arabicPeriod"/>
            </a:pPr>
            <a:r>
              <a:rPr lang="fa-IR" sz="1800" smtClean="0">
                <a:cs typeface="Arial" charset="0"/>
              </a:rPr>
              <a:t> آذ شرقی</a:t>
            </a:r>
          </a:p>
          <a:p>
            <a:pPr marL="533400" indent="-533400" algn="r" rtl="1" eaLnBrk="1" hangingPunct="1">
              <a:lnSpc>
                <a:spcPct val="80000"/>
              </a:lnSpc>
              <a:buFontTx/>
              <a:buAutoNum type="arabicPeriod"/>
            </a:pPr>
            <a:r>
              <a:rPr lang="fa-IR" sz="1800" smtClean="0">
                <a:cs typeface="Arial" charset="0"/>
              </a:rPr>
              <a:t> فارس</a:t>
            </a:r>
          </a:p>
          <a:p>
            <a:pPr marL="533400" indent="-533400" algn="r" rtl="1" eaLnBrk="1" hangingPunct="1">
              <a:lnSpc>
                <a:spcPct val="80000"/>
              </a:lnSpc>
              <a:buFontTx/>
              <a:buAutoNum type="arabicPeriod"/>
            </a:pPr>
            <a:r>
              <a:rPr lang="fa-IR" sz="1800" smtClean="0">
                <a:cs typeface="Arial" charset="0"/>
              </a:rPr>
              <a:t> خوزستان</a:t>
            </a:r>
          </a:p>
          <a:p>
            <a:pPr marL="533400" indent="-533400" algn="r" rtl="1" eaLnBrk="1" hangingPunct="1">
              <a:lnSpc>
                <a:spcPct val="80000"/>
              </a:lnSpc>
              <a:buFontTx/>
              <a:buAutoNum type="arabicPeriod"/>
            </a:pPr>
            <a:r>
              <a:rPr lang="fa-IR" sz="1800" smtClean="0">
                <a:cs typeface="Arial" charset="0"/>
              </a:rPr>
              <a:t> لرستان</a:t>
            </a:r>
          </a:p>
          <a:p>
            <a:pPr marL="533400" indent="-533400" algn="r" rtl="1" eaLnBrk="1" hangingPunct="1">
              <a:lnSpc>
                <a:spcPct val="80000"/>
              </a:lnSpc>
              <a:buFontTx/>
              <a:buAutoNum type="arabicPeriod"/>
            </a:pPr>
            <a:r>
              <a:rPr lang="fa-IR" sz="1800" smtClean="0">
                <a:cs typeface="Arial" charset="0"/>
              </a:rPr>
              <a:t> گرگان و گنبد</a:t>
            </a:r>
          </a:p>
          <a:p>
            <a:pPr marL="533400" indent="-533400" algn="r" rtl="1" eaLnBrk="1" hangingPunct="1">
              <a:lnSpc>
                <a:spcPct val="80000"/>
              </a:lnSpc>
              <a:buFontTx/>
              <a:buAutoNum type="arabicPeriod"/>
            </a:pPr>
            <a:r>
              <a:rPr lang="fa-IR" sz="1800" smtClean="0">
                <a:cs typeface="Arial" charset="0"/>
              </a:rPr>
              <a:t>زنجان</a:t>
            </a:r>
          </a:p>
          <a:p>
            <a:pPr marL="533400" indent="-533400" algn="r" rtl="1" eaLnBrk="1" hangingPunct="1">
              <a:lnSpc>
                <a:spcPct val="80000"/>
              </a:lnSpc>
              <a:buFontTx/>
              <a:buAutoNum type="arabicPeriod"/>
            </a:pPr>
            <a:r>
              <a:rPr lang="fa-IR" sz="1800" smtClean="0">
                <a:cs typeface="Arial" charset="0"/>
              </a:rPr>
              <a:t>باختران</a:t>
            </a:r>
          </a:p>
          <a:p>
            <a:pPr marL="533400" indent="-533400" algn="r" rtl="1" eaLnBrk="1" hangingPunct="1">
              <a:lnSpc>
                <a:spcPct val="80000"/>
              </a:lnSpc>
              <a:buFontTx/>
              <a:buAutoNum type="arabicPeriod"/>
            </a:pPr>
            <a:r>
              <a:rPr lang="fa-IR" sz="1800" smtClean="0">
                <a:cs typeface="Arial" charset="0"/>
              </a:rPr>
              <a:t>مرکزی</a:t>
            </a:r>
          </a:p>
          <a:p>
            <a:pPr marL="533400" indent="-533400" algn="r" rtl="1" eaLnBrk="1" hangingPunct="1">
              <a:lnSpc>
                <a:spcPct val="80000"/>
              </a:lnSpc>
              <a:buFontTx/>
              <a:buAutoNum type="arabicPeriod"/>
            </a:pPr>
            <a:r>
              <a:rPr lang="fa-IR" sz="1800" smtClean="0">
                <a:cs typeface="Arial" charset="0"/>
              </a:rPr>
              <a:t>تهران</a:t>
            </a:r>
          </a:p>
          <a:p>
            <a:pPr marL="533400" indent="-533400" algn="r" rtl="1" eaLnBrk="1" hangingPunct="1">
              <a:lnSpc>
                <a:spcPct val="80000"/>
              </a:lnSpc>
              <a:buFontTx/>
              <a:buAutoNum type="arabicPeriod"/>
            </a:pPr>
            <a:r>
              <a:rPr lang="fa-IR" sz="1800" smtClean="0">
                <a:cs typeface="Arial" charset="0"/>
              </a:rPr>
              <a:t>ایلام</a:t>
            </a:r>
          </a:p>
          <a:p>
            <a:pPr marL="533400" indent="-533400" algn="r" rtl="1" eaLnBrk="1" hangingPunct="1">
              <a:lnSpc>
                <a:spcPct val="80000"/>
              </a:lnSpc>
              <a:buFontTx/>
              <a:buAutoNum type="arabicPeriod"/>
            </a:pPr>
            <a:r>
              <a:rPr lang="fa-IR" sz="1800" smtClean="0">
                <a:cs typeface="Arial" charset="0"/>
              </a:rPr>
              <a:t>اصفهان</a:t>
            </a:r>
          </a:p>
          <a:p>
            <a:pPr marL="533400" indent="-533400" algn="r" rtl="1" eaLnBrk="1" hangingPunct="1">
              <a:lnSpc>
                <a:spcPct val="80000"/>
              </a:lnSpc>
              <a:buFontTx/>
              <a:buNone/>
            </a:pPr>
            <a:r>
              <a:rPr lang="fa-IR" sz="1800" smtClean="0">
                <a:cs typeface="Arial" charset="0"/>
              </a:rPr>
              <a:t>     </a:t>
            </a:r>
            <a:endParaRPr lang="en-GB" sz="1800"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3298"/>
                                        </p:tgtEl>
                                        <p:attrNameLst>
                                          <p:attrName>style.visibility</p:attrName>
                                        </p:attrNameLst>
                                      </p:cBhvr>
                                      <p:to>
                                        <p:strVal val="visible"/>
                                      </p:to>
                                    </p:set>
                                    <p:anim calcmode="lin" valueType="num">
                                      <p:cBhvr additive="base">
                                        <p:cTn id="7" dur="2000" fill="hold"/>
                                        <p:tgtEl>
                                          <p:spTgt spid="183298"/>
                                        </p:tgtEl>
                                        <p:attrNameLst>
                                          <p:attrName>ppt_x</p:attrName>
                                        </p:attrNameLst>
                                      </p:cBhvr>
                                      <p:tavLst>
                                        <p:tav tm="0">
                                          <p:val>
                                            <p:strVal val="#ppt_x"/>
                                          </p:val>
                                        </p:tav>
                                        <p:tav tm="100000">
                                          <p:val>
                                            <p:strVal val="#ppt_x"/>
                                          </p:val>
                                        </p:tav>
                                      </p:tavLst>
                                    </p:anim>
                                    <p:anim calcmode="lin" valueType="num">
                                      <p:cBhvr additive="base">
                                        <p:cTn id="8" dur="2000" fill="hold"/>
                                        <p:tgtEl>
                                          <p:spTgt spid="18329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83299">
                                            <p:txEl>
                                              <p:pRg st="0" end="0"/>
                                            </p:txEl>
                                          </p:spTgt>
                                        </p:tgtEl>
                                        <p:attrNameLst>
                                          <p:attrName>style.visibility</p:attrName>
                                        </p:attrNameLst>
                                      </p:cBhvr>
                                      <p:to>
                                        <p:strVal val="visible"/>
                                      </p:to>
                                    </p:set>
                                    <p:animEffect transition="in" filter="wedge">
                                      <p:cBhvr>
                                        <p:cTn id="12" dur="1000"/>
                                        <p:tgtEl>
                                          <p:spTgt spid="183299">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183299">
                                            <p:txEl>
                                              <p:pRg st="2" end="2"/>
                                            </p:txEl>
                                          </p:spTgt>
                                        </p:tgtEl>
                                        <p:attrNameLst>
                                          <p:attrName>style.visibility</p:attrName>
                                        </p:attrNameLst>
                                      </p:cBhvr>
                                      <p:to>
                                        <p:strVal val="visible"/>
                                      </p:to>
                                    </p:set>
                                    <p:animEffect transition="in" filter="wedge">
                                      <p:cBhvr>
                                        <p:cTn id="16" dur="1000"/>
                                        <p:tgtEl>
                                          <p:spTgt spid="183299">
                                            <p:txEl>
                                              <p:pRg st="2" end="2"/>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183299">
                                            <p:txEl>
                                              <p:pRg st="3" end="3"/>
                                            </p:txEl>
                                          </p:spTgt>
                                        </p:tgtEl>
                                        <p:attrNameLst>
                                          <p:attrName>style.visibility</p:attrName>
                                        </p:attrNameLst>
                                      </p:cBhvr>
                                      <p:to>
                                        <p:strVal val="visible"/>
                                      </p:to>
                                    </p:set>
                                    <p:animEffect transition="in" filter="wedge">
                                      <p:cBhvr>
                                        <p:cTn id="20" dur="1000"/>
                                        <p:tgtEl>
                                          <p:spTgt spid="183299">
                                            <p:txEl>
                                              <p:pRg st="3" end="3"/>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183299">
                                            <p:txEl>
                                              <p:pRg st="4" end="4"/>
                                            </p:txEl>
                                          </p:spTgt>
                                        </p:tgtEl>
                                        <p:attrNameLst>
                                          <p:attrName>style.visibility</p:attrName>
                                        </p:attrNameLst>
                                      </p:cBhvr>
                                      <p:to>
                                        <p:strVal val="visible"/>
                                      </p:to>
                                    </p:set>
                                    <p:animEffect transition="in" filter="wedge">
                                      <p:cBhvr>
                                        <p:cTn id="24" dur="1000"/>
                                        <p:tgtEl>
                                          <p:spTgt spid="183299">
                                            <p:txEl>
                                              <p:pRg st="4" end="4"/>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183299">
                                            <p:txEl>
                                              <p:pRg st="5" end="5"/>
                                            </p:txEl>
                                          </p:spTgt>
                                        </p:tgtEl>
                                        <p:attrNameLst>
                                          <p:attrName>style.visibility</p:attrName>
                                        </p:attrNameLst>
                                      </p:cBhvr>
                                      <p:to>
                                        <p:strVal val="visible"/>
                                      </p:to>
                                    </p:set>
                                    <p:animEffect transition="in" filter="wedge">
                                      <p:cBhvr>
                                        <p:cTn id="28" dur="1000"/>
                                        <p:tgtEl>
                                          <p:spTgt spid="183299">
                                            <p:txEl>
                                              <p:pRg st="5" end="5"/>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183299">
                                            <p:txEl>
                                              <p:pRg st="6" end="6"/>
                                            </p:txEl>
                                          </p:spTgt>
                                        </p:tgtEl>
                                        <p:attrNameLst>
                                          <p:attrName>style.visibility</p:attrName>
                                        </p:attrNameLst>
                                      </p:cBhvr>
                                      <p:to>
                                        <p:strVal val="visible"/>
                                      </p:to>
                                    </p:set>
                                    <p:animEffect transition="in" filter="wedge">
                                      <p:cBhvr>
                                        <p:cTn id="32" dur="1000"/>
                                        <p:tgtEl>
                                          <p:spTgt spid="183299">
                                            <p:txEl>
                                              <p:pRg st="6" end="6"/>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183299">
                                            <p:txEl>
                                              <p:pRg st="7" end="7"/>
                                            </p:txEl>
                                          </p:spTgt>
                                        </p:tgtEl>
                                        <p:attrNameLst>
                                          <p:attrName>style.visibility</p:attrName>
                                        </p:attrNameLst>
                                      </p:cBhvr>
                                      <p:to>
                                        <p:strVal val="visible"/>
                                      </p:to>
                                    </p:set>
                                    <p:animEffect transition="in" filter="wedge">
                                      <p:cBhvr>
                                        <p:cTn id="36" dur="1000"/>
                                        <p:tgtEl>
                                          <p:spTgt spid="183299">
                                            <p:txEl>
                                              <p:pRg st="7" end="7"/>
                                            </p:txEl>
                                          </p:spTgt>
                                        </p:tgtEl>
                                      </p:cBhvr>
                                    </p:animEffect>
                                  </p:childTnLst>
                                </p:cTn>
                              </p:par>
                            </p:childTnLst>
                          </p:cTn>
                        </p:par>
                        <p:par>
                          <p:cTn id="37" fill="hold">
                            <p:stCondLst>
                              <p:cond delay="9000"/>
                            </p:stCondLst>
                            <p:childTnLst>
                              <p:par>
                                <p:cTn id="38" presetID="20" presetClass="entr" presetSubtype="0" fill="hold" grpId="0" nodeType="afterEffect">
                                  <p:stCondLst>
                                    <p:cond delay="0"/>
                                  </p:stCondLst>
                                  <p:childTnLst>
                                    <p:set>
                                      <p:cBhvr>
                                        <p:cTn id="39" dur="1" fill="hold">
                                          <p:stCondLst>
                                            <p:cond delay="0"/>
                                          </p:stCondLst>
                                        </p:cTn>
                                        <p:tgtEl>
                                          <p:spTgt spid="183299">
                                            <p:txEl>
                                              <p:pRg st="8" end="8"/>
                                            </p:txEl>
                                          </p:spTgt>
                                        </p:tgtEl>
                                        <p:attrNameLst>
                                          <p:attrName>style.visibility</p:attrName>
                                        </p:attrNameLst>
                                      </p:cBhvr>
                                      <p:to>
                                        <p:strVal val="visible"/>
                                      </p:to>
                                    </p:set>
                                    <p:animEffect transition="in" filter="wedge">
                                      <p:cBhvr>
                                        <p:cTn id="40" dur="1000"/>
                                        <p:tgtEl>
                                          <p:spTgt spid="183299">
                                            <p:txEl>
                                              <p:pRg st="8" end="8"/>
                                            </p:txEl>
                                          </p:spTgt>
                                        </p:tgtEl>
                                      </p:cBhvr>
                                    </p:animEffect>
                                  </p:childTnLst>
                                </p:cTn>
                              </p:par>
                            </p:childTnLst>
                          </p:cTn>
                        </p:par>
                        <p:par>
                          <p:cTn id="41" fill="hold">
                            <p:stCondLst>
                              <p:cond delay="10000"/>
                            </p:stCondLst>
                            <p:childTnLst>
                              <p:par>
                                <p:cTn id="42" presetID="20" presetClass="entr" presetSubtype="0" fill="hold" grpId="0" nodeType="afterEffect">
                                  <p:stCondLst>
                                    <p:cond delay="0"/>
                                  </p:stCondLst>
                                  <p:childTnLst>
                                    <p:set>
                                      <p:cBhvr>
                                        <p:cTn id="43" dur="1" fill="hold">
                                          <p:stCondLst>
                                            <p:cond delay="0"/>
                                          </p:stCondLst>
                                        </p:cTn>
                                        <p:tgtEl>
                                          <p:spTgt spid="183299">
                                            <p:txEl>
                                              <p:pRg st="9" end="9"/>
                                            </p:txEl>
                                          </p:spTgt>
                                        </p:tgtEl>
                                        <p:attrNameLst>
                                          <p:attrName>style.visibility</p:attrName>
                                        </p:attrNameLst>
                                      </p:cBhvr>
                                      <p:to>
                                        <p:strVal val="visible"/>
                                      </p:to>
                                    </p:set>
                                    <p:animEffect transition="in" filter="wedge">
                                      <p:cBhvr>
                                        <p:cTn id="44" dur="1000"/>
                                        <p:tgtEl>
                                          <p:spTgt spid="183299">
                                            <p:txEl>
                                              <p:pRg st="9" end="9"/>
                                            </p:txEl>
                                          </p:spTgt>
                                        </p:tgtEl>
                                      </p:cBhvr>
                                    </p:animEffect>
                                  </p:childTnLst>
                                </p:cTn>
                              </p:par>
                            </p:childTnLst>
                          </p:cTn>
                        </p:par>
                        <p:par>
                          <p:cTn id="45" fill="hold">
                            <p:stCondLst>
                              <p:cond delay="11000"/>
                            </p:stCondLst>
                            <p:childTnLst>
                              <p:par>
                                <p:cTn id="46" presetID="20" presetClass="entr" presetSubtype="0" fill="hold" grpId="0" nodeType="afterEffect">
                                  <p:stCondLst>
                                    <p:cond delay="0"/>
                                  </p:stCondLst>
                                  <p:childTnLst>
                                    <p:set>
                                      <p:cBhvr>
                                        <p:cTn id="47" dur="1" fill="hold">
                                          <p:stCondLst>
                                            <p:cond delay="0"/>
                                          </p:stCondLst>
                                        </p:cTn>
                                        <p:tgtEl>
                                          <p:spTgt spid="183299">
                                            <p:txEl>
                                              <p:pRg st="10" end="10"/>
                                            </p:txEl>
                                          </p:spTgt>
                                        </p:tgtEl>
                                        <p:attrNameLst>
                                          <p:attrName>style.visibility</p:attrName>
                                        </p:attrNameLst>
                                      </p:cBhvr>
                                      <p:to>
                                        <p:strVal val="visible"/>
                                      </p:to>
                                    </p:set>
                                    <p:animEffect transition="in" filter="wedge">
                                      <p:cBhvr>
                                        <p:cTn id="48" dur="1000"/>
                                        <p:tgtEl>
                                          <p:spTgt spid="183299">
                                            <p:txEl>
                                              <p:pRg st="10" end="10"/>
                                            </p:txEl>
                                          </p:spTgt>
                                        </p:tgtEl>
                                      </p:cBhvr>
                                    </p:animEffect>
                                  </p:childTnLst>
                                </p:cTn>
                              </p:par>
                            </p:childTnLst>
                          </p:cTn>
                        </p:par>
                        <p:par>
                          <p:cTn id="49" fill="hold">
                            <p:stCondLst>
                              <p:cond delay="12000"/>
                            </p:stCondLst>
                            <p:childTnLst>
                              <p:par>
                                <p:cTn id="50" presetID="20" presetClass="entr" presetSubtype="0" fill="hold" grpId="0" nodeType="afterEffect">
                                  <p:stCondLst>
                                    <p:cond delay="0"/>
                                  </p:stCondLst>
                                  <p:childTnLst>
                                    <p:set>
                                      <p:cBhvr>
                                        <p:cTn id="51" dur="1" fill="hold">
                                          <p:stCondLst>
                                            <p:cond delay="0"/>
                                          </p:stCondLst>
                                        </p:cTn>
                                        <p:tgtEl>
                                          <p:spTgt spid="183299">
                                            <p:txEl>
                                              <p:pRg st="11" end="11"/>
                                            </p:txEl>
                                          </p:spTgt>
                                        </p:tgtEl>
                                        <p:attrNameLst>
                                          <p:attrName>style.visibility</p:attrName>
                                        </p:attrNameLst>
                                      </p:cBhvr>
                                      <p:to>
                                        <p:strVal val="visible"/>
                                      </p:to>
                                    </p:set>
                                    <p:animEffect transition="in" filter="wedge">
                                      <p:cBhvr>
                                        <p:cTn id="52" dur="1000"/>
                                        <p:tgtEl>
                                          <p:spTgt spid="183299">
                                            <p:txEl>
                                              <p:pRg st="11" end="11"/>
                                            </p:txEl>
                                          </p:spTgt>
                                        </p:tgtEl>
                                      </p:cBhvr>
                                    </p:animEffect>
                                  </p:childTnLst>
                                </p:cTn>
                              </p:par>
                            </p:childTnLst>
                          </p:cTn>
                        </p:par>
                        <p:par>
                          <p:cTn id="53" fill="hold">
                            <p:stCondLst>
                              <p:cond delay="13000"/>
                            </p:stCondLst>
                            <p:childTnLst>
                              <p:par>
                                <p:cTn id="54" presetID="20" presetClass="entr" presetSubtype="0" fill="hold" grpId="0" nodeType="afterEffect">
                                  <p:stCondLst>
                                    <p:cond delay="0"/>
                                  </p:stCondLst>
                                  <p:childTnLst>
                                    <p:set>
                                      <p:cBhvr>
                                        <p:cTn id="55" dur="1" fill="hold">
                                          <p:stCondLst>
                                            <p:cond delay="0"/>
                                          </p:stCondLst>
                                        </p:cTn>
                                        <p:tgtEl>
                                          <p:spTgt spid="183299">
                                            <p:txEl>
                                              <p:pRg st="12" end="12"/>
                                            </p:txEl>
                                          </p:spTgt>
                                        </p:tgtEl>
                                        <p:attrNameLst>
                                          <p:attrName>style.visibility</p:attrName>
                                        </p:attrNameLst>
                                      </p:cBhvr>
                                      <p:to>
                                        <p:strVal val="visible"/>
                                      </p:to>
                                    </p:set>
                                    <p:animEffect transition="in" filter="wedge">
                                      <p:cBhvr>
                                        <p:cTn id="56" dur="1000"/>
                                        <p:tgtEl>
                                          <p:spTgt spid="183299">
                                            <p:txEl>
                                              <p:pRg st="12" end="12"/>
                                            </p:txEl>
                                          </p:spTgt>
                                        </p:tgtEl>
                                      </p:cBhvr>
                                    </p:animEffect>
                                  </p:childTnLst>
                                </p:cTn>
                              </p:par>
                            </p:childTnLst>
                          </p:cTn>
                        </p:par>
                        <p:par>
                          <p:cTn id="57" fill="hold">
                            <p:stCondLst>
                              <p:cond delay="14000"/>
                            </p:stCondLst>
                            <p:childTnLst>
                              <p:par>
                                <p:cTn id="58" presetID="20" presetClass="entr" presetSubtype="0" fill="hold" grpId="0" nodeType="afterEffect">
                                  <p:stCondLst>
                                    <p:cond delay="0"/>
                                  </p:stCondLst>
                                  <p:childTnLst>
                                    <p:set>
                                      <p:cBhvr>
                                        <p:cTn id="59" dur="1" fill="hold">
                                          <p:stCondLst>
                                            <p:cond delay="0"/>
                                          </p:stCondLst>
                                        </p:cTn>
                                        <p:tgtEl>
                                          <p:spTgt spid="183299">
                                            <p:txEl>
                                              <p:pRg st="13" end="13"/>
                                            </p:txEl>
                                          </p:spTgt>
                                        </p:tgtEl>
                                        <p:attrNameLst>
                                          <p:attrName>style.visibility</p:attrName>
                                        </p:attrNameLst>
                                      </p:cBhvr>
                                      <p:to>
                                        <p:strVal val="visible"/>
                                      </p:to>
                                    </p:set>
                                    <p:animEffect transition="in" filter="wedge">
                                      <p:cBhvr>
                                        <p:cTn id="60" dur="1000"/>
                                        <p:tgtEl>
                                          <p:spTgt spid="183299">
                                            <p:txEl>
                                              <p:pRg st="13" end="13"/>
                                            </p:txEl>
                                          </p:spTgt>
                                        </p:tgtEl>
                                      </p:cBhvr>
                                    </p:animEffect>
                                  </p:childTnLst>
                                </p:cTn>
                              </p:par>
                            </p:childTnLst>
                          </p:cTn>
                        </p:par>
                        <p:par>
                          <p:cTn id="61" fill="hold">
                            <p:stCondLst>
                              <p:cond delay="15000"/>
                            </p:stCondLst>
                            <p:childTnLst>
                              <p:par>
                                <p:cTn id="62" presetID="20" presetClass="entr" presetSubtype="0" fill="hold" grpId="0" nodeType="afterEffect">
                                  <p:stCondLst>
                                    <p:cond delay="0"/>
                                  </p:stCondLst>
                                  <p:childTnLst>
                                    <p:set>
                                      <p:cBhvr>
                                        <p:cTn id="63" dur="1" fill="hold">
                                          <p:stCondLst>
                                            <p:cond delay="0"/>
                                          </p:stCondLst>
                                        </p:cTn>
                                        <p:tgtEl>
                                          <p:spTgt spid="183299">
                                            <p:txEl>
                                              <p:pRg st="14" end="14"/>
                                            </p:txEl>
                                          </p:spTgt>
                                        </p:tgtEl>
                                        <p:attrNameLst>
                                          <p:attrName>style.visibility</p:attrName>
                                        </p:attrNameLst>
                                      </p:cBhvr>
                                      <p:to>
                                        <p:strVal val="visible"/>
                                      </p:to>
                                    </p:set>
                                    <p:animEffect transition="in" filter="wedge">
                                      <p:cBhvr>
                                        <p:cTn id="64" dur="1000"/>
                                        <p:tgtEl>
                                          <p:spTgt spid="18329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animBg="1"/>
      <p:bldP spid="183299"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solidFill>
            <a:srgbClr val="FFFF99"/>
          </a:solidFill>
          <a:ln w="12700">
            <a:solidFill>
              <a:schemeClr val="tx1"/>
            </a:solidFill>
          </a:ln>
        </p:spPr>
        <p:txBody>
          <a:bodyPr/>
          <a:lstStyle/>
          <a:p>
            <a:pPr rtl="1" eaLnBrk="1" hangingPunct="1"/>
            <a:r>
              <a:rPr lang="fa-IR" smtClean="0">
                <a:cs typeface="Titr" pitchFamily="2" charset="-78"/>
              </a:rPr>
              <a:t>اهمیت جو</a:t>
            </a:r>
            <a:endParaRPr lang="en-GB" smtClean="0">
              <a:cs typeface="Titr" pitchFamily="2" charset="-78"/>
            </a:endParaRPr>
          </a:p>
        </p:txBody>
      </p:sp>
      <p:sp>
        <p:nvSpPr>
          <p:cNvPr id="184323" name="Rectangle 3"/>
          <p:cNvSpPr>
            <a:spLocks noGrp="1" noChangeArrowheads="1"/>
          </p:cNvSpPr>
          <p:nvPr>
            <p:ph type="body" idx="1"/>
          </p:nvPr>
        </p:nvSpPr>
        <p:spPr>
          <a:xfrm>
            <a:off x="457200" y="1905000"/>
            <a:ext cx="8229600" cy="4525963"/>
          </a:xfrm>
        </p:spPr>
        <p:txBody>
          <a:bodyPr/>
          <a:lstStyle/>
          <a:p>
            <a:pPr marL="533400" indent="-533400" algn="ctr" rtl="1" eaLnBrk="1" hangingPunct="1">
              <a:buFontTx/>
              <a:buNone/>
            </a:pPr>
            <a:r>
              <a:rPr lang="fa-IR" sz="4000" smtClean="0">
                <a:cs typeface="Arial" charset="0"/>
              </a:rPr>
              <a:t>  </a:t>
            </a:r>
            <a:r>
              <a:rPr lang="fa-IR" sz="3600" smtClean="0">
                <a:cs typeface="Tahoma" pitchFamily="34" charset="0"/>
              </a:rPr>
              <a:t>از نظر سطح زیر کشت در اصفهان</a:t>
            </a:r>
          </a:p>
          <a:p>
            <a:pPr marL="533400" indent="-533400" algn="ctr" rtl="1" eaLnBrk="1" hangingPunct="1">
              <a:buFontTx/>
              <a:buNone/>
            </a:pPr>
            <a:endParaRPr lang="fa-IR" sz="3600" smtClean="0">
              <a:cs typeface="Tahoma" pitchFamily="34" charset="0"/>
            </a:endParaRPr>
          </a:p>
          <a:p>
            <a:pPr marL="533400" indent="-533400" algn="just" rtl="1" eaLnBrk="1" hangingPunct="1">
              <a:buFontTx/>
              <a:buNone/>
            </a:pPr>
            <a:r>
              <a:rPr lang="fa-IR" smtClean="0">
                <a:cs typeface="Arial" charset="0"/>
              </a:rPr>
              <a:t> اصفهان – فریدن – شهرضا – کاشان – گلپایگان – سمیرم مبارکه – نجف اباد – فریدون شهر – اردستان – برخوار  نائین – فلاورجان – نطنز – لنجان – خمینی شهر - خوانسار</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4322"/>
                                        </p:tgtEl>
                                        <p:attrNameLst>
                                          <p:attrName>style.visibility</p:attrName>
                                        </p:attrNameLst>
                                      </p:cBhvr>
                                      <p:to>
                                        <p:strVal val="visible"/>
                                      </p:to>
                                    </p:set>
                                    <p:anim calcmode="lin" valueType="num">
                                      <p:cBhvr additive="base">
                                        <p:cTn id="7" dur="2000" fill="hold"/>
                                        <p:tgtEl>
                                          <p:spTgt spid="184322"/>
                                        </p:tgtEl>
                                        <p:attrNameLst>
                                          <p:attrName>ppt_x</p:attrName>
                                        </p:attrNameLst>
                                      </p:cBhvr>
                                      <p:tavLst>
                                        <p:tav tm="0">
                                          <p:val>
                                            <p:strVal val="#ppt_x"/>
                                          </p:val>
                                        </p:tav>
                                        <p:tav tm="100000">
                                          <p:val>
                                            <p:strVal val="#ppt_x"/>
                                          </p:val>
                                        </p:tav>
                                      </p:tavLst>
                                    </p:anim>
                                    <p:anim calcmode="lin" valueType="num">
                                      <p:cBhvr additive="base">
                                        <p:cTn id="8" dur="2000" fill="hold"/>
                                        <p:tgtEl>
                                          <p:spTgt spid="18432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84323">
                                            <p:txEl>
                                              <p:pRg st="0" end="0"/>
                                            </p:txEl>
                                          </p:spTgt>
                                        </p:tgtEl>
                                        <p:attrNameLst>
                                          <p:attrName>style.visibility</p:attrName>
                                        </p:attrNameLst>
                                      </p:cBhvr>
                                      <p:to>
                                        <p:strVal val="visible"/>
                                      </p:to>
                                    </p:set>
                                    <p:animEffect transition="in" filter="wedge">
                                      <p:cBhvr>
                                        <p:cTn id="12" dur="1000"/>
                                        <p:tgtEl>
                                          <p:spTgt spid="184323">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184323">
                                            <p:txEl>
                                              <p:pRg st="2" end="2"/>
                                            </p:txEl>
                                          </p:spTgt>
                                        </p:tgtEl>
                                        <p:attrNameLst>
                                          <p:attrName>style.visibility</p:attrName>
                                        </p:attrNameLst>
                                      </p:cBhvr>
                                      <p:to>
                                        <p:strVal val="visible"/>
                                      </p:to>
                                    </p:set>
                                    <p:animEffect transition="in" filter="wedge">
                                      <p:cBhvr>
                                        <p:cTn id="16" dur="1000"/>
                                        <p:tgtEl>
                                          <p:spTgt spid="184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animBg="1"/>
      <p:bldP spid="18432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solidFill>
            <a:srgbClr val="FFFF99"/>
          </a:solidFill>
          <a:ln w="12700">
            <a:solidFill>
              <a:schemeClr val="tx1"/>
            </a:solidFill>
          </a:ln>
        </p:spPr>
        <p:txBody>
          <a:bodyPr/>
          <a:lstStyle/>
          <a:p>
            <a:pPr rtl="1" eaLnBrk="1" hangingPunct="1"/>
            <a:r>
              <a:rPr lang="fa-IR" smtClean="0">
                <a:cs typeface="Titr" pitchFamily="2" charset="-78"/>
              </a:rPr>
              <a:t>اهمیت جو</a:t>
            </a:r>
            <a:endParaRPr lang="en-GB" smtClean="0">
              <a:cs typeface="Titr" pitchFamily="2" charset="-78"/>
            </a:endParaRPr>
          </a:p>
        </p:txBody>
      </p:sp>
      <p:sp>
        <p:nvSpPr>
          <p:cNvPr id="185347" name="Rectangle 3"/>
          <p:cNvSpPr>
            <a:spLocks noGrp="1" noChangeArrowheads="1"/>
          </p:cNvSpPr>
          <p:nvPr>
            <p:ph type="body" idx="1"/>
          </p:nvPr>
        </p:nvSpPr>
        <p:spPr>
          <a:xfrm>
            <a:off x="457200" y="1905000"/>
            <a:ext cx="8229600" cy="4525963"/>
          </a:xfrm>
        </p:spPr>
        <p:txBody>
          <a:bodyPr/>
          <a:lstStyle/>
          <a:p>
            <a:pPr marL="533400" indent="-533400" algn="ctr" rtl="1" eaLnBrk="1" hangingPunct="1">
              <a:buFontTx/>
              <a:buNone/>
            </a:pPr>
            <a:r>
              <a:rPr lang="fa-IR" sz="3600" smtClean="0">
                <a:cs typeface="Arial" charset="0"/>
              </a:rPr>
              <a:t>  </a:t>
            </a:r>
            <a:r>
              <a:rPr lang="fa-IR" smtClean="0">
                <a:solidFill>
                  <a:srgbClr val="CC0000"/>
                </a:solidFill>
                <a:cs typeface="Tahoma" pitchFamily="34" charset="0"/>
              </a:rPr>
              <a:t>از نظر اهمیت در اصفهان</a:t>
            </a:r>
          </a:p>
          <a:p>
            <a:pPr marL="533400" indent="-533400" algn="ctr" rtl="1" eaLnBrk="1" hangingPunct="1">
              <a:buFontTx/>
              <a:buNone/>
            </a:pPr>
            <a:endParaRPr lang="fa-IR" sz="3600" smtClean="0">
              <a:solidFill>
                <a:srgbClr val="0000FF"/>
              </a:solidFill>
              <a:cs typeface="Arial" charset="0"/>
            </a:endParaRPr>
          </a:p>
          <a:p>
            <a:pPr marL="533400" indent="-533400" algn="r" rtl="1" eaLnBrk="1" hangingPunct="1">
              <a:buFontTx/>
              <a:buNone/>
            </a:pPr>
            <a:r>
              <a:rPr lang="en-US" sz="3600" smtClean="0">
                <a:solidFill>
                  <a:srgbClr val="0000FF"/>
                </a:solidFill>
                <a:cs typeface="Arial" charset="0"/>
                <a:sym typeface="Wingdings" pitchFamily="2" charset="2"/>
              </a:rPr>
              <a:t>   </a:t>
            </a:r>
            <a:r>
              <a:rPr lang="fa-IR" sz="3600" smtClean="0">
                <a:solidFill>
                  <a:srgbClr val="0000FF"/>
                </a:solidFill>
                <a:cs typeface="Arial" charset="0"/>
                <a:sym typeface="Wingdings" pitchFamily="2" charset="2"/>
              </a:rPr>
              <a:t> گندم</a:t>
            </a:r>
            <a:r>
              <a:rPr lang="fa-IR" sz="2800" smtClean="0">
                <a:solidFill>
                  <a:srgbClr val="0000FF"/>
                </a:solidFill>
                <a:cs typeface="Arial" charset="0"/>
                <a:sym typeface="Wingdings" pitchFamily="2" charset="2"/>
              </a:rPr>
              <a:t> </a:t>
            </a:r>
            <a:r>
              <a:rPr lang="en-US" sz="2800" smtClean="0">
                <a:solidFill>
                  <a:srgbClr val="0000FF"/>
                </a:solidFill>
                <a:cs typeface="Arial" charset="0"/>
                <a:sym typeface="Wingdings" pitchFamily="2" charset="2"/>
              </a:rPr>
              <a:t>                    </a:t>
            </a:r>
            <a:r>
              <a:rPr lang="fa-IR" sz="2800" smtClean="0">
                <a:solidFill>
                  <a:srgbClr val="0000FF"/>
                </a:solidFill>
                <a:cs typeface="Arial" charset="0"/>
                <a:sym typeface="Wingdings" pitchFamily="2" charset="2"/>
              </a:rPr>
              <a:t> </a:t>
            </a:r>
            <a:r>
              <a:rPr lang="en-US" sz="2800" smtClean="0">
                <a:solidFill>
                  <a:srgbClr val="0000FF"/>
                </a:solidFill>
                <a:cs typeface="Arial" charset="0"/>
                <a:sym typeface="Wingdings" pitchFamily="2" charset="2"/>
              </a:rPr>
              <a:t>    </a:t>
            </a:r>
            <a:r>
              <a:rPr lang="fa-IR" sz="2800" smtClean="0">
                <a:solidFill>
                  <a:srgbClr val="0000FF"/>
                </a:solidFill>
                <a:cs typeface="Arial" charset="0"/>
                <a:sym typeface="Wingdings" pitchFamily="2" charset="2"/>
              </a:rPr>
              <a:t>   </a:t>
            </a:r>
            <a:r>
              <a:rPr lang="en-US" sz="2800" smtClean="0">
                <a:solidFill>
                  <a:srgbClr val="0000FF"/>
                </a:solidFill>
                <a:cs typeface="Arial" charset="0"/>
                <a:sym typeface="Wingdings" pitchFamily="2" charset="2"/>
              </a:rPr>
              <a:t>     </a:t>
            </a:r>
            <a:endParaRPr lang="fa-IR" sz="2800" smtClean="0">
              <a:solidFill>
                <a:srgbClr val="0000FF"/>
              </a:solidFill>
              <a:cs typeface="Arial" charset="0"/>
              <a:sym typeface="Wingdings" pitchFamily="2" charset="2"/>
            </a:endParaRPr>
          </a:p>
          <a:p>
            <a:pPr marL="533400" indent="-533400" algn="r" rtl="1" eaLnBrk="1" hangingPunct="1">
              <a:buFont typeface="Wingdings" pitchFamily="2" charset="2"/>
              <a:buChar char="ç"/>
            </a:pPr>
            <a:r>
              <a:rPr lang="en-US" sz="3600" smtClean="0">
                <a:solidFill>
                  <a:srgbClr val="0000FF"/>
                </a:solidFill>
                <a:cs typeface="Arial" charset="0"/>
                <a:sym typeface="Wingdings" pitchFamily="2" charset="2"/>
              </a:rPr>
              <a:t> </a:t>
            </a:r>
            <a:r>
              <a:rPr lang="fa-IR" sz="3600" smtClean="0">
                <a:solidFill>
                  <a:srgbClr val="0000FF"/>
                </a:solidFill>
                <a:cs typeface="Arial" charset="0"/>
                <a:sym typeface="Wingdings" pitchFamily="2" charset="2"/>
              </a:rPr>
              <a:t>برنج</a:t>
            </a:r>
          </a:p>
          <a:p>
            <a:pPr marL="533400" indent="-533400" algn="r" rtl="1" eaLnBrk="1" hangingPunct="1">
              <a:buFont typeface="Wingdings" pitchFamily="2" charset="2"/>
              <a:buChar char="ç"/>
            </a:pPr>
            <a:r>
              <a:rPr lang="en-US" sz="3600" smtClean="0">
                <a:solidFill>
                  <a:srgbClr val="0000FF"/>
                </a:solidFill>
                <a:cs typeface="Arial" charset="0"/>
                <a:sym typeface="Wingdings" pitchFamily="2" charset="2"/>
              </a:rPr>
              <a:t>   </a:t>
            </a:r>
            <a:r>
              <a:rPr lang="fa-IR" sz="3600" smtClean="0">
                <a:solidFill>
                  <a:srgbClr val="0000FF"/>
                </a:solidFill>
                <a:cs typeface="Arial" charset="0"/>
                <a:sym typeface="Wingdings" pitchFamily="2" charset="2"/>
              </a:rPr>
              <a:t>جو</a:t>
            </a:r>
          </a:p>
          <a:p>
            <a:pPr marL="533400" indent="-533400" algn="r" rtl="1" eaLnBrk="1" hangingPunct="1">
              <a:buFont typeface="Wingdings" pitchFamily="2" charset="2"/>
              <a:buNone/>
            </a:pPr>
            <a:r>
              <a:rPr lang="fa-IR" sz="3600" smtClean="0">
                <a:solidFill>
                  <a:srgbClr val="FFFF00"/>
                </a:solidFill>
                <a:cs typeface="Arial" charset="0"/>
                <a:sym typeface="Wingdings" pitchFamily="2" charset="2"/>
              </a:rPr>
              <a:t>   </a:t>
            </a:r>
            <a:r>
              <a:rPr lang="fa-IR" sz="3600" smtClean="0">
                <a:solidFill>
                  <a:srgbClr val="CC0000"/>
                </a:solidFill>
                <a:cs typeface="Arial" charset="0"/>
                <a:sym typeface="Wingdings" pitchFamily="2" charset="2"/>
              </a:rPr>
              <a:t>در ایران بعد از گندم – برنج و ذرت مرتبه چهارم را دارد.</a:t>
            </a:r>
            <a:endParaRPr lang="en-US" sz="3600" smtClean="0">
              <a:solidFill>
                <a:srgbClr val="CC0000"/>
              </a:solidFill>
              <a:cs typeface="Arial"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5346"/>
                                        </p:tgtEl>
                                        <p:attrNameLst>
                                          <p:attrName>style.visibility</p:attrName>
                                        </p:attrNameLst>
                                      </p:cBhvr>
                                      <p:to>
                                        <p:strVal val="visible"/>
                                      </p:to>
                                    </p:set>
                                    <p:anim calcmode="lin" valueType="num">
                                      <p:cBhvr additive="base">
                                        <p:cTn id="7" dur="2000" fill="hold"/>
                                        <p:tgtEl>
                                          <p:spTgt spid="185346"/>
                                        </p:tgtEl>
                                        <p:attrNameLst>
                                          <p:attrName>ppt_x</p:attrName>
                                        </p:attrNameLst>
                                      </p:cBhvr>
                                      <p:tavLst>
                                        <p:tav tm="0">
                                          <p:val>
                                            <p:strVal val="#ppt_x"/>
                                          </p:val>
                                        </p:tav>
                                        <p:tav tm="100000">
                                          <p:val>
                                            <p:strVal val="#ppt_x"/>
                                          </p:val>
                                        </p:tav>
                                      </p:tavLst>
                                    </p:anim>
                                    <p:anim calcmode="lin" valueType="num">
                                      <p:cBhvr additive="base">
                                        <p:cTn id="8" dur="2000" fill="hold"/>
                                        <p:tgtEl>
                                          <p:spTgt spid="18534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85347">
                                            <p:txEl>
                                              <p:pRg st="0" end="0"/>
                                            </p:txEl>
                                          </p:spTgt>
                                        </p:tgtEl>
                                        <p:attrNameLst>
                                          <p:attrName>style.visibility</p:attrName>
                                        </p:attrNameLst>
                                      </p:cBhvr>
                                      <p:to>
                                        <p:strVal val="visible"/>
                                      </p:to>
                                    </p:set>
                                    <p:animEffect transition="in" filter="wedge">
                                      <p:cBhvr>
                                        <p:cTn id="12" dur="1000"/>
                                        <p:tgtEl>
                                          <p:spTgt spid="185347">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185347">
                                            <p:txEl>
                                              <p:pRg st="2" end="2"/>
                                            </p:txEl>
                                          </p:spTgt>
                                        </p:tgtEl>
                                        <p:attrNameLst>
                                          <p:attrName>style.visibility</p:attrName>
                                        </p:attrNameLst>
                                      </p:cBhvr>
                                      <p:to>
                                        <p:strVal val="visible"/>
                                      </p:to>
                                    </p:set>
                                    <p:animEffect transition="in" filter="wedge">
                                      <p:cBhvr>
                                        <p:cTn id="16" dur="1000"/>
                                        <p:tgtEl>
                                          <p:spTgt spid="185347">
                                            <p:txEl>
                                              <p:pRg st="2" end="2"/>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185347">
                                            <p:txEl>
                                              <p:pRg st="3" end="3"/>
                                            </p:txEl>
                                          </p:spTgt>
                                        </p:tgtEl>
                                        <p:attrNameLst>
                                          <p:attrName>style.visibility</p:attrName>
                                        </p:attrNameLst>
                                      </p:cBhvr>
                                      <p:to>
                                        <p:strVal val="visible"/>
                                      </p:to>
                                    </p:set>
                                    <p:animEffect transition="in" filter="wedge">
                                      <p:cBhvr>
                                        <p:cTn id="20" dur="1000"/>
                                        <p:tgtEl>
                                          <p:spTgt spid="185347">
                                            <p:txEl>
                                              <p:pRg st="3" end="3"/>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185347">
                                            <p:txEl>
                                              <p:pRg st="4" end="4"/>
                                            </p:txEl>
                                          </p:spTgt>
                                        </p:tgtEl>
                                        <p:attrNameLst>
                                          <p:attrName>style.visibility</p:attrName>
                                        </p:attrNameLst>
                                      </p:cBhvr>
                                      <p:to>
                                        <p:strVal val="visible"/>
                                      </p:to>
                                    </p:set>
                                    <p:animEffect transition="in" filter="wedge">
                                      <p:cBhvr>
                                        <p:cTn id="24" dur="1000"/>
                                        <p:tgtEl>
                                          <p:spTgt spid="185347">
                                            <p:txEl>
                                              <p:pRg st="4" end="4"/>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185347">
                                            <p:txEl>
                                              <p:pRg st="5" end="5"/>
                                            </p:txEl>
                                          </p:spTgt>
                                        </p:tgtEl>
                                        <p:attrNameLst>
                                          <p:attrName>style.visibility</p:attrName>
                                        </p:attrNameLst>
                                      </p:cBhvr>
                                      <p:to>
                                        <p:strVal val="visible"/>
                                      </p:to>
                                    </p:set>
                                    <p:animEffect transition="in" filter="wedge">
                                      <p:cBhvr>
                                        <p:cTn id="28" dur="1000"/>
                                        <p:tgtEl>
                                          <p:spTgt spid="1853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animBg="1"/>
      <p:bldP spid="185347"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Rectangle 4"/>
          <p:cNvSpPr>
            <a:spLocks noGrp="1" noChangeArrowheads="1"/>
          </p:cNvSpPr>
          <p:nvPr>
            <p:ph type="title"/>
          </p:nvPr>
        </p:nvSpPr>
        <p:spPr>
          <a:solidFill>
            <a:srgbClr val="FFFF99"/>
          </a:solidFill>
          <a:ln w="19050">
            <a:solidFill>
              <a:schemeClr val="tx1"/>
            </a:solidFill>
          </a:ln>
        </p:spPr>
        <p:txBody>
          <a:bodyPr/>
          <a:lstStyle/>
          <a:p>
            <a:pPr rtl="1" eaLnBrk="1" hangingPunct="1"/>
            <a:r>
              <a:rPr lang="fa-IR" smtClean="0">
                <a:cs typeface="2  Lotus" pitchFamily="2" charset="-78"/>
              </a:rPr>
              <a:t>مقایسه ترکیبات دانه و کاه در جو</a:t>
            </a:r>
            <a:endParaRPr lang="en-GB" smtClean="0">
              <a:cs typeface="2  Lotus" pitchFamily="2" charset="-78"/>
            </a:endParaRPr>
          </a:p>
        </p:txBody>
      </p:sp>
      <p:graphicFrame>
        <p:nvGraphicFramePr>
          <p:cNvPr id="187431" name="Group 39"/>
          <p:cNvGraphicFramePr>
            <a:graphicFrameLocks noGrp="1"/>
          </p:cNvGraphicFramePr>
          <p:nvPr>
            <p:ph type="tbl" idx="1"/>
          </p:nvPr>
        </p:nvGraphicFramePr>
        <p:xfrm>
          <a:off x="457200" y="1600200"/>
          <a:ext cx="8229600" cy="4525963"/>
        </p:xfrm>
        <a:graphic>
          <a:graphicData uri="http://schemas.openxmlformats.org/drawingml/2006/table">
            <a:tbl>
              <a:tblPr/>
              <a:tblGrid>
                <a:gridCol w="2743200"/>
                <a:gridCol w="2743200"/>
                <a:gridCol w="2743200"/>
              </a:tblGrid>
              <a:tr h="646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itchFamily="34" charset="0"/>
                          <a:cs typeface="Arial" pitchFamily="34" charset="0"/>
                        </a:rPr>
                        <a:t>کاه</a:t>
                      </a:r>
                      <a:endParaRPr kumimoji="0" lang="en-GB"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itchFamily="34" charset="0"/>
                          <a:cs typeface="Arial" pitchFamily="34" charset="0"/>
                        </a:rPr>
                        <a:t>دانه</a:t>
                      </a:r>
                      <a:endParaRPr kumimoji="0" lang="en-GB"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a-IR"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993300"/>
                          </a:solidFill>
                          <a:effectLst/>
                          <a:latin typeface="Arial" pitchFamily="34" charset="0"/>
                          <a:cs typeface="Arial" pitchFamily="34" charset="0"/>
                        </a:rPr>
                        <a:t>2/14</a:t>
                      </a:r>
                      <a:endParaRPr kumimoji="0" lang="en-GB" sz="2800" b="0" i="0" u="none" strike="noStrike" cap="none" normalizeH="0" baseline="0" smtClean="0">
                        <a:ln>
                          <a:noFill/>
                        </a:ln>
                        <a:solidFill>
                          <a:srgbClr val="9933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993300"/>
                          </a:solidFill>
                          <a:effectLst/>
                          <a:latin typeface="Arial" pitchFamily="34" charset="0"/>
                          <a:cs typeface="Arial" pitchFamily="34" charset="0"/>
                        </a:rPr>
                        <a:t>3/14</a:t>
                      </a:r>
                      <a:endParaRPr kumimoji="0" lang="en-GB" sz="2800" b="0" i="0" u="none" strike="noStrike" cap="none" normalizeH="0" baseline="0" smtClean="0">
                        <a:ln>
                          <a:noFill/>
                        </a:ln>
                        <a:solidFill>
                          <a:srgbClr val="9933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0000FF"/>
                          </a:solidFill>
                          <a:effectLst/>
                          <a:latin typeface="Arial" pitchFamily="34" charset="0"/>
                          <a:cs typeface="Arial" pitchFamily="34" charset="0"/>
                        </a:rPr>
                        <a:t>آب</a:t>
                      </a:r>
                      <a:endParaRPr kumimoji="0" lang="en-GB" sz="2800" b="0" i="0" u="none" strike="noStrike" cap="none" normalizeH="0" baseline="0" smtClean="0">
                        <a:ln>
                          <a:noFill/>
                        </a:ln>
                        <a:solidFill>
                          <a:srgbClr val="0000FF"/>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993300"/>
                          </a:solidFill>
                          <a:effectLst/>
                          <a:latin typeface="Arial" pitchFamily="34" charset="0"/>
                          <a:cs typeface="Arial" pitchFamily="34" charset="0"/>
                        </a:rPr>
                        <a:t>9/1</a:t>
                      </a:r>
                      <a:endParaRPr kumimoji="0" lang="en-GB" sz="2800" b="0" i="0" u="none" strike="noStrike" cap="none" normalizeH="0" baseline="0" smtClean="0">
                        <a:ln>
                          <a:noFill/>
                        </a:ln>
                        <a:solidFill>
                          <a:srgbClr val="9933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993300"/>
                          </a:solidFill>
                          <a:effectLst/>
                          <a:latin typeface="Arial" pitchFamily="34" charset="0"/>
                          <a:cs typeface="Arial" pitchFamily="34" charset="0"/>
                        </a:rPr>
                        <a:t>10</a:t>
                      </a:r>
                      <a:endParaRPr kumimoji="0" lang="en-GB" sz="2800" b="0" i="0" u="none" strike="noStrike" cap="none" normalizeH="0" baseline="0" smtClean="0">
                        <a:ln>
                          <a:noFill/>
                        </a:ln>
                        <a:solidFill>
                          <a:srgbClr val="9933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0000FF"/>
                          </a:solidFill>
                          <a:effectLst/>
                          <a:latin typeface="Arial" pitchFamily="34" charset="0"/>
                          <a:cs typeface="Arial" pitchFamily="34" charset="0"/>
                        </a:rPr>
                        <a:t>پروتئین</a:t>
                      </a:r>
                      <a:endParaRPr kumimoji="0" lang="en-GB" sz="2800" b="0" i="0" u="none" strike="noStrike" cap="none" normalizeH="0" baseline="0" smtClean="0">
                        <a:ln>
                          <a:noFill/>
                        </a:ln>
                        <a:solidFill>
                          <a:srgbClr val="0000FF"/>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993300"/>
                          </a:solidFill>
                          <a:effectLst/>
                          <a:latin typeface="Arial" pitchFamily="34" charset="0"/>
                          <a:cs typeface="Arial" pitchFamily="34" charset="0"/>
                        </a:rPr>
                        <a:t>7/1</a:t>
                      </a:r>
                      <a:endParaRPr kumimoji="0" lang="en-GB" sz="2800" b="0" i="0" u="none" strike="noStrike" cap="none" normalizeH="0" baseline="0" smtClean="0">
                        <a:ln>
                          <a:noFill/>
                        </a:ln>
                        <a:solidFill>
                          <a:srgbClr val="9933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993300"/>
                          </a:solidFill>
                          <a:effectLst/>
                          <a:latin typeface="Arial" pitchFamily="34" charset="0"/>
                          <a:cs typeface="Arial" pitchFamily="34" charset="0"/>
                        </a:rPr>
                        <a:t>3/2</a:t>
                      </a:r>
                      <a:endParaRPr kumimoji="0" lang="en-GB" sz="2800" b="0" i="0" u="none" strike="noStrike" cap="none" normalizeH="0" baseline="0" smtClean="0">
                        <a:ln>
                          <a:noFill/>
                        </a:ln>
                        <a:solidFill>
                          <a:srgbClr val="9933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0000FF"/>
                          </a:solidFill>
                          <a:effectLst/>
                          <a:latin typeface="Arial" pitchFamily="34" charset="0"/>
                          <a:cs typeface="Arial" pitchFamily="34" charset="0"/>
                        </a:rPr>
                        <a:t>چربی</a:t>
                      </a:r>
                      <a:endParaRPr kumimoji="0" lang="en-GB" sz="2800" b="0" i="0" u="none" strike="noStrike" cap="none" normalizeH="0" baseline="0" smtClean="0">
                        <a:ln>
                          <a:noFill/>
                        </a:ln>
                        <a:solidFill>
                          <a:srgbClr val="0000FF"/>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993300"/>
                          </a:solidFill>
                          <a:effectLst/>
                          <a:latin typeface="Arial" pitchFamily="34" charset="0"/>
                          <a:cs typeface="Arial" pitchFamily="34" charset="0"/>
                        </a:rPr>
                        <a:t>8/43</a:t>
                      </a:r>
                      <a:endParaRPr kumimoji="0" lang="en-GB" sz="2800" b="0" i="0" u="none" strike="noStrike" cap="none" normalizeH="0" baseline="0" smtClean="0">
                        <a:ln>
                          <a:noFill/>
                        </a:ln>
                        <a:solidFill>
                          <a:srgbClr val="9933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993300"/>
                          </a:solidFill>
                          <a:effectLst/>
                          <a:latin typeface="Arial" pitchFamily="34" charset="0"/>
                          <a:cs typeface="Arial" pitchFamily="34" charset="0"/>
                        </a:rPr>
                        <a:t>1/64</a:t>
                      </a:r>
                      <a:endParaRPr kumimoji="0" lang="en-GB" sz="2800" b="0" i="0" u="none" strike="noStrike" cap="none" normalizeH="0" baseline="0" smtClean="0">
                        <a:ln>
                          <a:noFill/>
                        </a:ln>
                        <a:solidFill>
                          <a:srgbClr val="9933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0000FF"/>
                          </a:solidFill>
                          <a:effectLst/>
                          <a:latin typeface="Arial" pitchFamily="34" charset="0"/>
                          <a:cs typeface="Arial" pitchFamily="34" charset="0"/>
                        </a:rPr>
                        <a:t>نشاسته</a:t>
                      </a:r>
                      <a:endParaRPr kumimoji="0" lang="en-GB" sz="2800" b="0" i="0" u="none" strike="noStrike" cap="none" normalizeH="0" baseline="0" smtClean="0">
                        <a:ln>
                          <a:noFill/>
                        </a:ln>
                        <a:solidFill>
                          <a:srgbClr val="0000FF"/>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993300"/>
                          </a:solidFill>
                          <a:effectLst/>
                          <a:latin typeface="Arial" pitchFamily="34" charset="0"/>
                          <a:cs typeface="Arial" pitchFamily="34" charset="0"/>
                        </a:rPr>
                        <a:t>4/34</a:t>
                      </a:r>
                      <a:endParaRPr kumimoji="0" lang="en-GB" sz="2800" b="0" i="0" u="none" strike="noStrike" cap="none" normalizeH="0" baseline="0" smtClean="0">
                        <a:ln>
                          <a:noFill/>
                        </a:ln>
                        <a:solidFill>
                          <a:srgbClr val="9933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993300"/>
                          </a:solidFill>
                          <a:effectLst/>
                          <a:latin typeface="Arial" pitchFamily="34" charset="0"/>
                          <a:cs typeface="Arial" pitchFamily="34" charset="0"/>
                        </a:rPr>
                        <a:t>1/7</a:t>
                      </a:r>
                      <a:endParaRPr kumimoji="0" lang="en-GB" sz="2800" b="0" i="0" u="none" strike="noStrike" cap="none" normalizeH="0" baseline="0" smtClean="0">
                        <a:ln>
                          <a:noFill/>
                        </a:ln>
                        <a:solidFill>
                          <a:srgbClr val="9933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0000FF"/>
                          </a:solidFill>
                          <a:effectLst/>
                          <a:latin typeface="Arial" pitchFamily="34" charset="0"/>
                          <a:cs typeface="Arial" pitchFamily="34" charset="0"/>
                        </a:rPr>
                        <a:t>سلولز</a:t>
                      </a:r>
                      <a:endParaRPr kumimoji="0" lang="en-GB" sz="2800" b="0" i="0" u="none" strike="noStrike" cap="none" normalizeH="0" baseline="0" smtClean="0">
                        <a:ln>
                          <a:noFill/>
                        </a:ln>
                        <a:solidFill>
                          <a:srgbClr val="0000FF"/>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993300"/>
                          </a:solidFill>
                          <a:effectLst/>
                          <a:latin typeface="Arial" pitchFamily="34" charset="0"/>
                          <a:cs typeface="Arial" pitchFamily="34" charset="0"/>
                        </a:rPr>
                        <a:t>4</a:t>
                      </a:r>
                      <a:endParaRPr kumimoji="0" lang="en-GB" sz="2800" b="0" i="0" u="none" strike="noStrike" cap="none" normalizeH="0" baseline="0" smtClean="0">
                        <a:ln>
                          <a:noFill/>
                        </a:ln>
                        <a:solidFill>
                          <a:srgbClr val="9933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993300"/>
                          </a:solidFill>
                          <a:effectLst/>
                          <a:latin typeface="Arial" pitchFamily="34" charset="0"/>
                          <a:cs typeface="Arial" pitchFamily="34" charset="0"/>
                        </a:rPr>
                        <a:t>2/2</a:t>
                      </a:r>
                      <a:endParaRPr kumimoji="0" lang="en-GB" sz="2800" b="0" i="0" u="none" strike="noStrike" cap="none" normalizeH="0" baseline="0" smtClean="0">
                        <a:ln>
                          <a:noFill/>
                        </a:ln>
                        <a:solidFill>
                          <a:srgbClr val="9933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0000FF"/>
                          </a:solidFill>
                          <a:effectLst/>
                          <a:latin typeface="Arial" pitchFamily="34" charset="0"/>
                          <a:cs typeface="Arial" pitchFamily="34" charset="0"/>
                        </a:rPr>
                        <a:t>مواد معدنی</a:t>
                      </a:r>
                      <a:endParaRPr kumimoji="0" lang="en-GB" sz="2800" b="0" i="0" u="none" strike="noStrike" cap="none" normalizeH="0" baseline="0" smtClean="0">
                        <a:ln>
                          <a:noFill/>
                        </a:ln>
                        <a:solidFill>
                          <a:srgbClr val="0000FF"/>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7396"/>
                                        </p:tgtEl>
                                        <p:attrNameLst>
                                          <p:attrName>style.visibility</p:attrName>
                                        </p:attrNameLst>
                                      </p:cBhvr>
                                      <p:to>
                                        <p:strVal val="visible"/>
                                      </p:to>
                                    </p:set>
                                    <p:anim calcmode="lin" valueType="num">
                                      <p:cBhvr additive="base">
                                        <p:cTn id="7" dur="2000" fill="hold"/>
                                        <p:tgtEl>
                                          <p:spTgt spid="187396"/>
                                        </p:tgtEl>
                                        <p:attrNameLst>
                                          <p:attrName>ppt_x</p:attrName>
                                        </p:attrNameLst>
                                      </p:cBhvr>
                                      <p:tavLst>
                                        <p:tav tm="0">
                                          <p:val>
                                            <p:strVal val="#ppt_x"/>
                                          </p:val>
                                        </p:tav>
                                        <p:tav tm="100000">
                                          <p:val>
                                            <p:strVal val="#ppt_x"/>
                                          </p:val>
                                        </p:tav>
                                      </p:tavLst>
                                    </p:anim>
                                    <p:anim calcmode="lin" valueType="num">
                                      <p:cBhvr additive="base">
                                        <p:cTn id="8" dur="2000" fill="hold"/>
                                        <p:tgtEl>
                                          <p:spTgt spid="1873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FF00"/>
          </a:solidFill>
          <a:ln>
            <a:solidFill>
              <a:schemeClr val="tx1"/>
            </a:solidFill>
          </a:ln>
        </p:spPr>
        <p:txBody>
          <a:bodyPr/>
          <a:lstStyle/>
          <a:p>
            <a:pPr algn="r" eaLnBrk="1" hangingPunct="1"/>
            <a:r>
              <a:rPr lang="ar-SA" smtClean="0">
                <a:cs typeface="Arial" charset="0"/>
              </a:rPr>
              <a:t>آندوسپرم ماده ذخیره ای در تک لپه ها است</a:t>
            </a:r>
            <a:endParaRPr lang="en-GB" smtClean="0">
              <a:cs typeface="Arial" charset="0"/>
            </a:endParaRPr>
          </a:p>
        </p:txBody>
      </p:sp>
      <p:pic>
        <p:nvPicPr>
          <p:cNvPr id="10243" name="Picture 3" descr="endosperm2"/>
          <p:cNvPicPr>
            <a:picLocks noChangeAspect="1" noChangeArrowheads="1"/>
          </p:cNvPicPr>
          <p:nvPr/>
        </p:nvPicPr>
        <p:blipFill>
          <a:blip r:embed="rId2"/>
          <a:srcRect/>
          <a:stretch>
            <a:fillRect/>
          </a:stretch>
        </p:blipFill>
        <p:spPr bwMode="auto">
          <a:xfrm>
            <a:off x="1219200" y="1524000"/>
            <a:ext cx="6629400" cy="5029200"/>
          </a:xfrm>
          <a:prstGeom prst="rect">
            <a:avLst/>
          </a:prstGeom>
          <a:noFill/>
          <a:ln w="9525">
            <a:noFill/>
            <a:miter lim="800000"/>
            <a:headEnd/>
            <a:tailEnd/>
          </a:ln>
        </p:spPr>
      </p:pic>
    </p:spTree>
  </p:cSld>
  <p:clrMapOvr>
    <a:masterClrMapping/>
  </p:clrMapOvr>
  <p:transition spd="slow">
    <p:comb dir="vert"/>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eaLnBrk="1" hangingPunct="1"/>
            <a:r>
              <a:rPr lang="fa-IR" smtClean="0">
                <a:cs typeface="Titr" pitchFamily="2" charset="-78"/>
              </a:rPr>
              <a:t>گیاهشناسی</a:t>
            </a:r>
            <a:endParaRPr lang="en-GB" smtClean="0">
              <a:cs typeface="Titr" pitchFamily="2" charset="-78"/>
            </a:endParaRPr>
          </a:p>
        </p:txBody>
      </p:sp>
      <p:sp>
        <p:nvSpPr>
          <p:cNvPr id="189443" name="Rectangle 3"/>
          <p:cNvSpPr>
            <a:spLocks noGrp="1" noChangeArrowheads="1"/>
          </p:cNvSpPr>
          <p:nvPr>
            <p:ph type="body" idx="1"/>
          </p:nvPr>
        </p:nvSpPr>
        <p:spPr>
          <a:xfrm>
            <a:off x="457200" y="1798638"/>
            <a:ext cx="8229600" cy="4525962"/>
          </a:xfrm>
        </p:spPr>
        <p:txBody>
          <a:bodyPr/>
          <a:lstStyle/>
          <a:p>
            <a:pPr algn="r" rtl="1" eaLnBrk="1" hangingPunct="1"/>
            <a:r>
              <a:rPr lang="fa-IR" smtClean="0">
                <a:cs typeface="Arial" charset="0"/>
              </a:rPr>
              <a:t>از خانواده </a:t>
            </a:r>
            <a:r>
              <a:rPr lang="en-US" smtClean="0">
                <a:cs typeface="Arial" charset="0"/>
              </a:rPr>
              <a:t>Geraminae</a:t>
            </a:r>
            <a:r>
              <a:rPr lang="fa-IR" smtClean="0">
                <a:cs typeface="Arial" charset="0"/>
              </a:rPr>
              <a:t> است – زیر تیره </a:t>
            </a:r>
            <a:r>
              <a:rPr lang="en-US" smtClean="0">
                <a:cs typeface="Arial" charset="0"/>
              </a:rPr>
              <a:t>Pooidae</a:t>
            </a:r>
            <a:r>
              <a:rPr lang="fa-IR" smtClean="0">
                <a:cs typeface="Arial" charset="0"/>
              </a:rPr>
              <a:t> و طایفه </a:t>
            </a:r>
            <a:r>
              <a:rPr lang="en-US" smtClean="0">
                <a:cs typeface="Arial" charset="0"/>
              </a:rPr>
              <a:t>Tiriticeae</a:t>
            </a:r>
            <a:r>
              <a:rPr lang="fa-IR" smtClean="0">
                <a:cs typeface="Arial" charset="0"/>
              </a:rPr>
              <a:t> </a:t>
            </a:r>
          </a:p>
          <a:p>
            <a:pPr algn="r" rtl="1" eaLnBrk="1" hangingPunct="1"/>
            <a:r>
              <a:rPr lang="fa-IR" smtClean="0">
                <a:cs typeface="Arial" charset="0"/>
              </a:rPr>
              <a:t>سه تیپ کروموزومی دارد</a:t>
            </a:r>
          </a:p>
          <a:p>
            <a:pPr algn="r" rtl="1" eaLnBrk="1" hangingPunct="1">
              <a:buFontTx/>
              <a:buNone/>
            </a:pPr>
            <a:r>
              <a:rPr lang="fa-IR" smtClean="0">
                <a:cs typeface="Arial" charset="0"/>
              </a:rPr>
              <a:t>   </a:t>
            </a:r>
            <a:r>
              <a:rPr lang="en-US" smtClean="0">
                <a:cs typeface="Arial" charset="0"/>
              </a:rPr>
              <a:t>  </a:t>
            </a:r>
            <a:r>
              <a:rPr lang="en-US" smtClean="0">
                <a:solidFill>
                  <a:srgbClr val="0000FF"/>
                </a:solidFill>
                <a:cs typeface="Arial" charset="0"/>
              </a:rPr>
              <a:t>2n = 14  </a:t>
            </a:r>
          </a:p>
          <a:p>
            <a:pPr algn="r" rtl="1" eaLnBrk="1" hangingPunct="1">
              <a:buFontTx/>
              <a:buNone/>
            </a:pPr>
            <a:r>
              <a:rPr lang="en-US" smtClean="0">
                <a:solidFill>
                  <a:srgbClr val="0000FF"/>
                </a:solidFill>
                <a:cs typeface="Arial" charset="0"/>
              </a:rPr>
              <a:t>    2n = 28     </a:t>
            </a:r>
            <a:endParaRPr lang="fa-IR" smtClean="0">
              <a:solidFill>
                <a:srgbClr val="0000FF"/>
              </a:solidFill>
              <a:cs typeface="Arial" charset="0"/>
            </a:endParaRPr>
          </a:p>
          <a:p>
            <a:pPr algn="r" rtl="1" eaLnBrk="1" hangingPunct="1">
              <a:buFontTx/>
              <a:buNone/>
            </a:pPr>
            <a:r>
              <a:rPr lang="en-US" smtClean="0">
                <a:solidFill>
                  <a:srgbClr val="0000FF"/>
                </a:solidFill>
                <a:cs typeface="Arial" charset="0"/>
              </a:rPr>
              <a:t>   </a:t>
            </a:r>
            <a:r>
              <a:rPr lang="fa-IR" smtClean="0">
                <a:solidFill>
                  <a:srgbClr val="0000FF"/>
                </a:solidFill>
                <a:cs typeface="Arial" charset="0"/>
              </a:rPr>
              <a:t>  </a:t>
            </a:r>
            <a:r>
              <a:rPr lang="en-US" smtClean="0">
                <a:solidFill>
                  <a:srgbClr val="0000FF"/>
                </a:solidFill>
                <a:cs typeface="Arial" charset="0"/>
              </a:rPr>
              <a:t>2n = 42</a:t>
            </a:r>
            <a:endParaRPr lang="fa-IR" smtClean="0">
              <a:solidFill>
                <a:srgbClr val="0000FF"/>
              </a:solidFill>
              <a:cs typeface="Arial" charset="0"/>
            </a:endParaRPr>
          </a:p>
          <a:p>
            <a:pPr algn="r" rtl="1" eaLnBrk="1" hangingPunct="1">
              <a:buFontTx/>
              <a:buNone/>
            </a:pPr>
            <a:r>
              <a:rPr lang="fa-IR" smtClean="0">
                <a:cs typeface="Arial" charset="0"/>
              </a:rPr>
              <a:t>معروف ترین گونه مورد کشت و کار </a:t>
            </a:r>
            <a:r>
              <a:rPr lang="en-US" smtClean="0">
                <a:cs typeface="Arial" charset="0"/>
              </a:rPr>
              <a:t>Vulgare</a:t>
            </a:r>
            <a:r>
              <a:rPr lang="fa-IR" smtClean="0">
                <a:cs typeface="Arial" charset="0"/>
              </a:rPr>
              <a:t> یا </a:t>
            </a:r>
            <a:r>
              <a:rPr lang="en-US" smtClean="0">
                <a:cs typeface="Arial" charset="0"/>
              </a:rPr>
              <a:t>Sativa</a:t>
            </a:r>
            <a:r>
              <a:rPr lang="fa-IR" smtClean="0">
                <a:cs typeface="Arial" charset="0"/>
              </a:rPr>
              <a:t> است  </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9442"/>
                                        </p:tgtEl>
                                        <p:attrNameLst>
                                          <p:attrName>style.visibility</p:attrName>
                                        </p:attrNameLst>
                                      </p:cBhvr>
                                      <p:to>
                                        <p:strVal val="visible"/>
                                      </p:to>
                                    </p:set>
                                    <p:anim calcmode="lin" valueType="num">
                                      <p:cBhvr additive="base">
                                        <p:cTn id="7" dur="2000" fill="hold"/>
                                        <p:tgtEl>
                                          <p:spTgt spid="189442"/>
                                        </p:tgtEl>
                                        <p:attrNameLst>
                                          <p:attrName>ppt_x</p:attrName>
                                        </p:attrNameLst>
                                      </p:cBhvr>
                                      <p:tavLst>
                                        <p:tav tm="0">
                                          <p:val>
                                            <p:strVal val="#ppt_x"/>
                                          </p:val>
                                        </p:tav>
                                        <p:tav tm="100000">
                                          <p:val>
                                            <p:strVal val="#ppt_x"/>
                                          </p:val>
                                        </p:tav>
                                      </p:tavLst>
                                    </p:anim>
                                    <p:anim calcmode="lin" valueType="num">
                                      <p:cBhvr additive="base">
                                        <p:cTn id="8" dur="2000" fill="hold"/>
                                        <p:tgtEl>
                                          <p:spTgt spid="18944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89443">
                                            <p:txEl>
                                              <p:pRg st="0" end="0"/>
                                            </p:txEl>
                                          </p:spTgt>
                                        </p:tgtEl>
                                        <p:attrNameLst>
                                          <p:attrName>style.visibility</p:attrName>
                                        </p:attrNameLst>
                                      </p:cBhvr>
                                      <p:to>
                                        <p:strVal val="visible"/>
                                      </p:to>
                                    </p:set>
                                    <p:animEffect transition="in" filter="wedge">
                                      <p:cBhvr>
                                        <p:cTn id="12" dur="1000"/>
                                        <p:tgtEl>
                                          <p:spTgt spid="189443">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189443">
                                            <p:txEl>
                                              <p:pRg st="1" end="1"/>
                                            </p:txEl>
                                          </p:spTgt>
                                        </p:tgtEl>
                                        <p:attrNameLst>
                                          <p:attrName>style.visibility</p:attrName>
                                        </p:attrNameLst>
                                      </p:cBhvr>
                                      <p:to>
                                        <p:strVal val="visible"/>
                                      </p:to>
                                    </p:set>
                                    <p:animEffect transition="in" filter="wedge">
                                      <p:cBhvr>
                                        <p:cTn id="16" dur="1000"/>
                                        <p:tgtEl>
                                          <p:spTgt spid="189443">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189443">
                                            <p:txEl>
                                              <p:pRg st="2" end="2"/>
                                            </p:txEl>
                                          </p:spTgt>
                                        </p:tgtEl>
                                        <p:attrNameLst>
                                          <p:attrName>style.visibility</p:attrName>
                                        </p:attrNameLst>
                                      </p:cBhvr>
                                      <p:to>
                                        <p:strVal val="visible"/>
                                      </p:to>
                                    </p:set>
                                    <p:animEffect transition="in" filter="wedge">
                                      <p:cBhvr>
                                        <p:cTn id="20" dur="1000"/>
                                        <p:tgtEl>
                                          <p:spTgt spid="189443">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189443">
                                            <p:txEl>
                                              <p:pRg st="3" end="3"/>
                                            </p:txEl>
                                          </p:spTgt>
                                        </p:tgtEl>
                                        <p:attrNameLst>
                                          <p:attrName>style.visibility</p:attrName>
                                        </p:attrNameLst>
                                      </p:cBhvr>
                                      <p:to>
                                        <p:strVal val="visible"/>
                                      </p:to>
                                    </p:set>
                                    <p:animEffect transition="in" filter="wedge">
                                      <p:cBhvr>
                                        <p:cTn id="24" dur="1000"/>
                                        <p:tgtEl>
                                          <p:spTgt spid="189443">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189443">
                                            <p:txEl>
                                              <p:pRg st="4" end="4"/>
                                            </p:txEl>
                                          </p:spTgt>
                                        </p:tgtEl>
                                        <p:attrNameLst>
                                          <p:attrName>style.visibility</p:attrName>
                                        </p:attrNameLst>
                                      </p:cBhvr>
                                      <p:to>
                                        <p:strVal val="visible"/>
                                      </p:to>
                                    </p:set>
                                    <p:animEffect transition="in" filter="wedge">
                                      <p:cBhvr>
                                        <p:cTn id="28" dur="1000"/>
                                        <p:tgtEl>
                                          <p:spTgt spid="189443">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189443">
                                            <p:txEl>
                                              <p:pRg st="5" end="5"/>
                                            </p:txEl>
                                          </p:spTgt>
                                        </p:tgtEl>
                                        <p:attrNameLst>
                                          <p:attrName>style.visibility</p:attrName>
                                        </p:attrNameLst>
                                      </p:cBhvr>
                                      <p:to>
                                        <p:strVal val="visible"/>
                                      </p:to>
                                    </p:set>
                                    <p:animEffect transition="in" filter="wedge">
                                      <p:cBhvr>
                                        <p:cTn id="32" dur="1000"/>
                                        <p:tgtEl>
                                          <p:spTgt spid="189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animBg="1"/>
      <p:bldP spid="18944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solidFill>
            <a:srgbClr val="FFFF99"/>
          </a:solidFill>
          <a:ln w="19050">
            <a:solidFill>
              <a:schemeClr val="tx1"/>
            </a:solidFill>
          </a:ln>
        </p:spPr>
        <p:txBody>
          <a:bodyPr/>
          <a:lstStyle/>
          <a:p>
            <a:pPr rtl="1" eaLnBrk="1" hangingPunct="1"/>
            <a:r>
              <a:rPr lang="fa-IR" smtClean="0">
                <a:cs typeface="Titr" pitchFamily="2" charset="-78"/>
              </a:rPr>
              <a:t>گیاهشناسی</a:t>
            </a:r>
            <a:endParaRPr lang="en-GB" smtClean="0">
              <a:cs typeface="Titr" pitchFamily="2" charset="-78"/>
            </a:endParaRPr>
          </a:p>
        </p:txBody>
      </p:sp>
      <p:sp>
        <p:nvSpPr>
          <p:cNvPr id="190467" name="Rectangle 3"/>
          <p:cNvSpPr>
            <a:spLocks noGrp="1" noChangeArrowheads="1"/>
          </p:cNvSpPr>
          <p:nvPr>
            <p:ph type="body" idx="1"/>
          </p:nvPr>
        </p:nvSpPr>
        <p:spPr/>
        <p:txBody>
          <a:bodyPr/>
          <a:lstStyle/>
          <a:p>
            <a:pPr algn="r" rtl="1" eaLnBrk="1" hangingPunct="1">
              <a:lnSpc>
                <a:spcPct val="90000"/>
              </a:lnSpc>
            </a:pPr>
            <a:r>
              <a:rPr lang="fa-IR" sz="2800" smtClean="0">
                <a:cs typeface="2  Lotus" pitchFamily="2" charset="-78"/>
              </a:rPr>
              <a:t>بین 5 تا 7 ریشه اولیه تولید می شود.</a:t>
            </a:r>
          </a:p>
          <a:p>
            <a:pPr algn="r" rtl="1" eaLnBrk="1" hangingPunct="1">
              <a:lnSpc>
                <a:spcPct val="90000"/>
              </a:lnSpc>
            </a:pPr>
            <a:r>
              <a:rPr lang="fa-IR" sz="2800" smtClean="0">
                <a:cs typeface="2  Lotus" pitchFamily="2" charset="-78"/>
              </a:rPr>
              <a:t>در فاصله 1 تا 2 سانتی متری سطح خاک 7 گره کوچک درست می شود و از یک گره به آخر در لبه خاک و پایین تر پنجه زدن شروع می شود.</a:t>
            </a:r>
          </a:p>
          <a:p>
            <a:pPr algn="r" rtl="1" eaLnBrk="1" hangingPunct="1">
              <a:lnSpc>
                <a:spcPct val="90000"/>
              </a:lnSpc>
            </a:pPr>
            <a:r>
              <a:rPr lang="fa-IR" sz="2800" smtClean="0">
                <a:cs typeface="2  Lotus" pitchFamily="2" charset="-78"/>
              </a:rPr>
              <a:t>جو پاییزه قبا از سرمای زمستان پنجه می زند و به خواب می رود .</a:t>
            </a:r>
          </a:p>
          <a:p>
            <a:pPr algn="r" rtl="1" eaLnBrk="1" hangingPunct="1">
              <a:lnSpc>
                <a:spcPct val="90000"/>
              </a:lnSpc>
            </a:pPr>
            <a:r>
              <a:rPr lang="fa-IR" sz="2800" smtClean="0">
                <a:cs typeface="2  Lotus" pitchFamily="2" charset="-78"/>
              </a:rPr>
              <a:t>جو بهاره در ساقه رفتن حساسیت زیادی به آب دارد واگر آبیاری شد ممکن است به ساقه نرود.</a:t>
            </a:r>
          </a:p>
          <a:p>
            <a:pPr algn="r" rtl="1" eaLnBrk="1" hangingPunct="1">
              <a:lnSpc>
                <a:spcPct val="90000"/>
              </a:lnSpc>
            </a:pPr>
            <a:r>
              <a:rPr lang="fa-IR" sz="2800" smtClean="0">
                <a:cs typeface="2  Lotus" pitchFamily="2" charset="-78"/>
              </a:rPr>
              <a:t> از  نظر ظاهری مشابه گندم است ولی روشنتر است</a:t>
            </a:r>
          </a:p>
          <a:p>
            <a:pPr algn="r" rtl="1" eaLnBrk="1" hangingPunct="1">
              <a:lnSpc>
                <a:spcPct val="90000"/>
              </a:lnSpc>
            </a:pPr>
            <a:r>
              <a:rPr lang="fa-IR" sz="2800" smtClean="0">
                <a:cs typeface="2  Lotus" pitchFamily="2" charset="-78"/>
              </a:rPr>
              <a:t>نوک برگ هلالی و غلاف آن مایل به سفید است دو زبانک خنجری دارد و بلند است.</a:t>
            </a:r>
          </a:p>
          <a:p>
            <a:pPr algn="r" rtl="1" eaLnBrk="1" hangingPunct="1">
              <a:lnSpc>
                <a:spcPct val="90000"/>
              </a:lnSpc>
            </a:pPr>
            <a:r>
              <a:rPr lang="fa-IR" sz="2800" smtClean="0">
                <a:cs typeface="2  Lotus" pitchFamily="2" charset="-78"/>
              </a:rPr>
              <a:t>خودگشن است – مادگی تک برچه – سه پرچم – لودیکول</a:t>
            </a:r>
          </a:p>
          <a:p>
            <a:pPr algn="r" rtl="1" eaLnBrk="1" hangingPunct="1">
              <a:lnSpc>
                <a:spcPct val="90000"/>
              </a:lnSpc>
            </a:pPr>
            <a:endParaRPr lang="fa-IR" sz="2800" smtClean="0">
              <a:cs typeface="2  Lotus" pitchFamily="2" charset="-78"/>
            </a:endParaRPr>
          </a:p>
          <a:p>
            <a:pPr algn="r" rtl="1" eaLnBrk="1" hangingPunct="1">
              <a:lnSpc>
                <a:spcPct val="90000"/>
              </a:lnSpc>
            </a:pPr>
            <a:endParaRPr lang="fa-IR" sz="2800" smtClean="0">
              <a:cs typeface="2  Lotus" pitchFamily="2" charset="-78"/>
            </a:endParaRPr>
          </a:p>
          <a:p>
            <a:pPr algn="r" rtl="1" eaLnBrk="1" hangingPunct="1">
              <a:lnSpc>
                <a:spcPct val="90000"/>
              </a:lnSpc>
            </a:pPr>
            <a:endParaRPr lang="en-GB" sz="2800" smtClean="0">
              <a:cs typeface="2  Lotu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0466"/>
                                        </p:tgtEl>
                                        <p:attrNameLst>
                                          <p:attrName>style.visibility</p:attrName>
                                        </p:attrNameLst>
                                      </p:cBhvr>
                                      <p:to>
                                        <p:strVal val="visible"/>
                                      </p:to>
                                    </p:set>
                                    <p:anim calcmode="lin" valueType="num">
                                      <p:cBhvr additive="base">
                                        <p:cTn id="7" dur="2000" fill="hold"/>
                                        <p:tgtEl>
                                          <p:spTgt spid="190466"/>
                                        </p:tgtEl>
                                        <p:attrNameLst>
                                          <p:attrName>ppt_x</p:attrName>
                                        </p:attrNameLst>
                                      </p:cBhvr>
                                      <p:tavLst>
                                        <p:tav tm="0">
                                          <p:val>
                                            <p:strVal val="#ppt_x"/>
                                          </p:val>
                                        </p:tav>
                                        <p:tav tm="100000">
                                          <p:val>
                                            <p:strVal val="#ppt_x"/>
                                          </p:val>
                                        </p:tav>
                                      </p:tavLst>
                                    </p:anim>
                                    <p:anim calcmode="lin" valueType="num">
                                      <p:cBhvr additive="base">
                                        <p:cTn id="8" dur="2000" fill="hold"/>
                                        <p:tgtEl>
                                          <p:spTgt spid="19046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90467">
                                            <p:txEl>
                                              <p:pRg st="0" end="0"/>
                                            </p:txEl>
                                          </p:spTgt>
                                        </p:tgtEl>
                                        <p:attrNameLst>
                                          <p:attrName>style.visibility</p:attrName>
                                        </p:attrNameLst>
                                      </p:cBhvr>
                                      <p:to>
                                        <p:strVal val="visible"/>
                                      </p:to>
                                    </p:set>
                                    <p:animEffect transition="in" filter="wedge">
                                      <p:cBhvr>
                                        <p:cTn id="12" dur="2000"/>
                                        <p:tgtEl>
                                          <p:spTgt spid="190467">
                                            <p:txEl>
                                              <p:pRg st="0" end="0"/>
                                            </p:txEl>
                                          </p:spTgt>
                                        </p:tgtEl>
                                      </p:cBhvr>
                                    </p:animEffect>
                                  </p:childTnLst>
                                </p:cTn>
                              </p:par>
                            </p:childTnLst>
                          </p:cTn>
                        </p:par>
                        <p:par>
                          <p:cTn id="13" fill="hold">
                            <p:stCondLst>
                              <p:cond delay="4000"/>
                            </p:stCondLst>
                            <p:childTnLst>
                              <p:par>
                                <p:cTn id="14" presetID="20" presetClass="entr" presetSubtype="0" fill="hold" grpId="0" nodeType="afterEffect">
                                  <p:stCondLst>
                                    <p:cond delay="0"/>
                                  </p:stCondLst>
                                  <p:childTnLst>
                                    <p:set>
                                      <p:cBhvr>
                                        <p:cTn id="15" dur="1" fill="hold">
                                          <p:stCondLst>
                                            <p:cond delay="0"/>
                                          </p:stCondLst>
                                        </p:cTn>
                                        <p:tgtEl>
                                          <p:spTgt spid="190467">
                                            <p:txEl>
                                              <p:pRg st="1" end="1"/>
                                            </p:txEl>
                                          </p:spTgt>
                                        </p:tgtEl>
                                        <p:attrNameLst>
                                          <p:attrName>style.visibility</p:attrName>
                                        </p:attrNameLst>
                                      </p:cBhvr>
                                      <p:to>
                                        <p:strVal val="visible"/>
                                      </p:to>
                                    </p:set>
                                    <p:animEffect transition="in" filter="wedge">
                                      <p:cBhvr>
                                        <p:cTn id="16" dur="2000"/>
                                        <p:tgtEl>
                                          <p:spTgt spid="190467">
                                            <p:txEl>
                                              <p:pRg st="1" end="1"/>
                                            </p:txEl>
                                          </p:spTgt>
                                        </p:tgtEl>
                                      </p:cBhvr>
                                    </p:animEffect>
                                  </p:childTnLst>
                                </p:cTn>
                              </p:par>
                            </p:childTnLst>
                          </p:cTn>
                        </p:par>
                        <p:par>
                          <p:cTn id="17" fill="hold">
                            <p:stCondLst>
                              <p:cond delay="6000"/>
                            </p:stCondLst>
                            <p:childTnLst>
                              <p:par>
                                <p:cTn id="18" presetID="20" presetClass="entr" presetSubtype="0" fill="hold" grpId="0" nodeType="afterEffect">
                                  <p:stCondLst>
                                    <p:cond delay="0"/>
                                  </p:stCondLst>
                                  <p:childTnLst>
                                    <p:set>
                                      <p:cBhvr>
                                        <p:cTn id="19" dur="1" fill="hold">
                                          <p:stCondLst>
                                            <p:cond delay="0"/>
                                          </p:stCondLst>
                                        </p:cTn>
                                        <p:tgtEl>
                                          <p:spTgt spid="190467">
                                            <p:txEl>
                                              <p:pRg st="2" end="2"/>
                                            </p:txEl>
                                          </p:spTgt>
                                        </p:tgtEl>
                                        <p:attrNameLst>
                                          <p:attrName>style.visibility</p:attrName>
                                        </p:attrNameLst>
                                      </p:cBhvr>
                                      <p:to>
                                        <p:strVal val="visible"/>
                                      </p:to>
                                    </p:set>
                                    <p:animEffect transition="in" filter="wedge">
                                      <p:cBhvr>
                                        <p:cTn id="20" dur="2000"/>
                                        <p:tgtEl>
                                          <p:spTgt spid="190467">
                                            <p:txEl>
                                              <p:pRg st="2" end="2"/>
                                            </p:txEl>
                                          </p:spTgt>
                                        </p:tgtEl>
                                      </p:cBhvr>
                                    </p:animEffect>
                                  </p:childTnLst>
                                </p:cTn>
                              </p:par>
                            </p:childTnLst>
                          </p:cTn>
                        </p:par>
                        <p:par>
                          <p:cTn id="21" fill="hold">
                            <p:stCondLst>
                              <p:cond delay="8000"/>
                            </p:stCondLst>
                            <p:childTnLst>
                              <p:par>
                                <p:cTn id="22" presetID="20" presetClass="entr" presetSubtype="0" fill="hold" grpId="0" nodeType="afterEffect">
                                  <p:stCondLst>
                                    <p:cond delay="0"/>
                                  </p:stCondLst>
                                  <p:childTnLst>
                                    <p:set>
                                      <p:cBhvr>
                                        <p:cTn id="23" dur="1" fill="hold">
                                          <p:stCondLst>
                                            <p:cond delay="0"/>
                                          </p:stCondLst>
                                        </p:cTn>
                                        <p:tgtEl>
                                          <p:spTgt spid="190467">
                                            <p:txEl>
                                              <p:pRg st="3" end="3"/>
                                            </p:txEl>
                                          </p:spTgt>
                                        </p:tgtEl>
                                        <p:attrNameLst>
                                          <p:attrName>style.visibility</p:attrName>
                                        </p:attrNameLst>
                                      </p:cBhvr>
                                      <p:to>
                                        <p:strVal val="visible"/>
                                      </p:to>
                                    </p:set>
                                    <p:animEffect transition="in" filter="wedge">
                                      <p:cBhvr>
                                        <p:cTn id="24" dur="2000"/>
                                        <p:tgtEl>
                                          <p:spTgt spid="190467">
                                            <p:txEl>
                                              <p:pRg st="3" end="3"/>
                                            </p:txEl>
                                          </p:spTgt>
                                        </p:tgtEl>
                                      </p:cBhvr>
                                    </p:animEffect>
                                  </p:childTnLst>
                                </p:cTn>
                              </p:par>
                            </p:childTnLst>
                          </p:cTn>
                        </p:par>
                        <p:par>
                          <p:cTn id="25" fill="hold">
                            <p:stCondLst>
                              <p:cond delay="10000"/>
                            </p:stCondLst>
                            <p:childTnLst>
                              <p:par>
                                <p:cTn id="26" presetID="20" presetClass="entr" presetSubtype="0" fill="hold" grpId="0" nodeType="afterEffect">
                                  <p:stCondLst>
                                    <p:cond delay="0"/>
                                  </p:stCondLst>
                                  <p:childTnLst>
                                    <p:set>
                                      <p:cBhvr>
                                        <p:cTn id="27" dur="1" fill="hold">
                                          <p:stCondLst>
                                            <p:cond delay="0"/>
                                          </p:stCondLst>
                                        </p:cTn>
                                        <p:tgtEl>
                                          <p:spTgt spid="190467">
                                            <p:txEl>
                                              <p:pRg st="4" end="4"/>
                                            </p:txEl>
                                          </p:spTgt>
                                        </p:tgtEl>
                                        <p:attrNameLst>
                                          <p:attrName>style.visibility</p:attrName>
                                        </p:attrNameLst>
                                      </p:cBhvr>
                                      <p:to>
                                        <p:strVal val="visible"/>
                                      </p:to>
                                    </p:set>
                                    <p:animEffect transition="in" filter="wedge">
                                      <p:cBhvr>
                                        <p:cTn id="28" dur="2000"/>
                                        <p:tgtEl>
                                          <p:spTgt spid="190467">
                                            <p:txEl>
                                              <p:pRg st="4" end="4"/>
                                            </p:txEl>
                                          </p:spTgt>
                                        </p:tgtEl>
                                      </p:cBhvr>
                                    </p:animEffect>
                                  </p:childTnLst>
                                </p:cTn>
                              </p:par>
                            </p:childTnLst>
                          </p:cTn>
                        </p:par>
                        <p:par>
                          <p:cTn id="29" fill="hold">
                            <p:stCondLst>
                              <p:cond delay="12000"/>
                            </p:stCondLst>
                            <p:childTnLst>
                              <p:par>
                                <p:cTn id="30" presetID="20" presetClass="entr" presetSubtype="0" fill="hold" grpId="0" nodeType="afterEffect">
                                  <p:stCondLst>
                                    <p:cond delay="0"/>
                                  </p:stCondLst>
                                  <p:childTnLst>
                                    <p:set>
                                      <p:cBhvr>
                                        <p:cTn id="31" dur="1" fill="hold">
                                          <p:stCondLst>
                                            <p:cond delay="0"/>
                                          </p:stCondLst>
                                        </p:cTn>
                                        <p:tgtEl>
                                          <p:spTgt spid="190467">
                                            <p:txEl>
                                              <p:pRg st="5" end="5"/>
                                            </p:txEl>
                                          </p:spTgt>
                                        </p:tgtEl>
                                        <p:attrNameLst>
                                          <p:attrName>style.visibility</p:attrName>
                                        </p:attrNameLst>
                                      </p:cBhvr>
                                      <p:to>
                                        <p:strVal val="visible"/>
                                      </p:to>
                                    </p:set>
                                    <p:animEffect transition="in" filter="wedge">
                                      <p:cBhvr>
                                        <p:cTn id="32" dur="2000"/>
                                        <p:tgtEl>
                                          <p:spTgt spid="190467">
                                            <p:txEl>
                                              <p:pRg st="5" end="5"/>
                                            </p:txEl>
                                          </p:spTgt>
                                        </p:tgtEl>
                                      </p:cBhvr>
                                    </p:animEffect>
                                  </p:childTnLst>
                                </p:cTn>
                              </p:par>
                            </p:childTnLst>
                          </p:cTn>
                        </p:par>
                        <p:par>
                          <p:cTn id="33" fill="hold">
                            <p:stCondLst>
                              <p:cond delay="14000"/>
                            </p:stCondLst>
                            <p:childTnLst>
                              <p:par>
                                <p:cTn id="34" presetID="20" presetClass="entr" presetSubtype="0" fill="hold" grpId="0" nodeType="afterEffect">
                                  <p:stCondLst>
                                    <p:cond delay="0"/>
                                  </p:stCondLst>
                                  <p:childTnLst>
                                    <p:set>
                                      <p:cBhvr>
                                        <p:cTn id="35" dur="1" fill="hold">
                                          <p:stCondLst>
                                            <p:cond delay="0"/>
                                          </p:stCondLst>
                                        </p:cTn>
                                        <p:tgtEl>
                                          <p:spTgt spid="190467">
                                            <p:txEl>
                                              <p:pRg st="6" end="6"/>
                                            </p:txEl>
                                          </p:spTgt>
                                        </p:tgtEl>
                                        <p:attrNameLst>
                                          <p:attrName>style.visibility</p:attrName>
                                        </p:attrNameLst>
                                      </p:cBhvr>
                                      <p:to>
                                        <p:strVal val="visible"/>
                                      </p:to>
                                    </p:set>
                                    <p:animEffect transition="in" filter="wedge">
                                      <p:cBhvr>
                                        <p:cTn id="36" dur="2000"/>
                                        <p:tgtEl>
                                          <p:spTgt spid="1904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animBg="1"/>
      <p:bldP spid="190467"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solidFill>
            <a:srgbClr val="FFFF99"/>
          </a:solidFill>
          <a:ln w="19050">
            <a:solidFill>
              <a:schemeClr val="tx1"/>
            </a:solidFill>
          </a:ln>
        </p:spPr>
        <p:txBody>
          <a:bodyPr/>
          <a:lstStyle/>
          <a:p>
            <a:pPr rtl="1" eaLnBrk="1" hangingPunct="1"/>
            <a:r>
              <a:rPr lang="fa-IR" smtClean="0">
                <a:cs typeface="Titr" pitchFamily="2" charset="-78"/>
              </a:rPr>
              <a:t>طبقه بندی بر اساس ریشک</a:t>
            </a:r>
            <a:endParaRPr lang="en-GB" smtClean="0">
              <a:cs typeface="Titr" pitchFamily="2" charset="-78"/>
            </a:endParaRPr>
          </a:p>
        </p:txBody>
      </p:sp>
      <p:sp>
        <p:nvSpPr>
          <p:cNvPr id="191491" name="Rectangle 3"/>
          <p:cNvSpPr>
            <a:spLocks noGrp="1" noChangeArrowheads="1"/>
          </p:cNvSpPr>
          <p:nvPr>
            <p:ph type="body" idx="1"/>
          </p:nvPr>
        </p:nvSpPr>
        <p:spPr/>
        <p:txBody>
          <a:bodyPr/>
          <a:lstStyle/>
          <a:p>
            <a:pPr algn="r" rtl="1" eaLnBrk="1" hangingPunct="1">
              <a:lnSpc>
                <a:spcPct val="90000"/>
              </a:lnSpc>
              <a:buFontTx/>
              <a:buNone/>
            </a:pPr>
            <a:r>
              <a:rPr lang="fa-IR" smtClean="0">
                <a:cs typeface="Arial" charset="0"/>
                <a:sym typeface="Wingdings" pitchFamily="2" charset="2"/>
              </a:rPr>
              <a:t>  </a:t>
            </a:r>
            <a:r>
              <a:rPr lang="en-US" smtClean="0">
                <a:cs typeface="Arial" charset="0"/>
                <a:sym typeface="Wingdings" pitchFamily="2" charset="2"/>
              </a:rPr>
              <a:t></a:t>
            </a:r>
            <a:r>
              <a:rPr lang="fa-IR" smtClean="0">
                <a:cs typeface="Arial" charset="0"/>
                <a:sym typeface="Wingdings" pitchFamily="2" charset="2"/>
              </a:rPr>
              <a:t> ریشک دار</a:t>
            </a:r>
          </a:p>
          <a:p>
            <a:pPr algn="r" rtl="1" eaLnBrk="1" hangingPunct="1">
              <a:lnSpc>
                <a:spcPct val="90000"/>
              </a:lnSpc>
              <a:buFontTx/>
              <a:buNone/>
            </a:pPr>
            <a:r>
              <a:rPr lang="fa-IR" smtClean="0">
                <a:cs typeface="Arial" charset="0"/>
                <a:sym typeface="Wingdings" pitchFamily="2" charset="2"/>
              </a:rPr>
              <a:t> </a:t>
            </a:r>
          </a:p>
          <a:p>
            <a:pPr algn="r" rtl="1" eaLnBrk="1" hangingPunct="1">
              <a:lnSpc>
                <a:spcPct val="90000"/>
              </a:lnSpc>
              <a:buFontTx/>
              <a:buNone/>
            </a:pPr>
            <a:r>
              <a:rPr lang="fa-IR" smtClean="0">
                <a:cs typeface="Arial" charset="0"/>
                <a:sym typeface="Wingdings" pitchFamily="2" charset="2"/>
              </a:rPr>
              <a:t>      اکثر جوها</a:t>
            </a:r>
          </a:p>
          <a:p>
            <a:pPr algn="r" rtl="1" eaLnBrk="1" hangingPunct="1">
              <a:lnSpc>
                <a:spcPct val="90000"/>
              </a:lnSpc>
              <a:buFontTx/>
              <a:buNone/>
            </a:pPr>
            <a:endParaRPr lang="fa-IR" smtClean="0">
              <a:cs typeface="Arial" charset="0"/>
              <a:sym typeface="Wingdings" pitchFamily="2" charset="2"/>
            </a:endParaRPr>
          </a:p>
          <a:p>
            <a:pPr algn="r" rtl="1" eaLnBrk="1" hangingPunct="1">
              <a:lnSpc>
                <a:spcPct val="90000"/>
              </a:lnSpc>
              <a:buFontTx/>
              <a:buNone/>
            </a:pPr>
            <a:r>
              <a:rPr lang="fa-IR" smtClean="0">
                <a:cs typeface="Arial" charset="0"/>
                <a:sym typeface="Wingdings" pitchFamily="2" charset="2"/>
              </a:rPr>
              <a:t> </a:t>
            </a:r>
            <a:r>
              <a:rPr lang="en-US" smtClean="0">
                <a:cs typeface="Arial" charset="0"/>
                <a:sym typeface="Wingdings" pitchFamily="2" charset="2"/>
              </a:rPr>
              <a:t></a:t>
            </a:r>
            <a:r>
              <a:rPr lang="fa-IR" smtClean="0">
                <a:cs typeface="Arial" charset="0"/>
                <a:sym typeface="Wingdings" pitchFamily="2" charset="2"/>
              </a:rPr>
              <a:t> بدون ریشک </a:t>
            </a:r>
          </a:p>
          <a:p>
            <a:pPr algn="r" rtl="1" eaLnBrk="1" hangingPunct="1">
              <a:lnSpc>
                <a:spcPct val="90000"/>
              </a:lnSpc>
              <a:buFontTx/>
              <a:buNone/>
            </a:pPr>
            <a:endParaRPr lang="fa-IR" smtClean="0">
              <a:cs typeface="Arial" charset="0"/>
              <a:sym typeface="Wingdings" pitchFamily="2" charset="2"/>
            </a:endParaRPr>
          </a:p>
          <a:p>
            <a:pPr algn="r" rtl="1" eaLnBrk="1" hangingPunct="1">
              <a:lnSpc>
                <a:spcPct val="90000"/>
              </a:lnSpc>
              <a:buFontTx/>
              <a:buNone/>
            </a:pPr>
            <a:r>
              <a:rPr lang="fa-IR" smtClean="0">
                <a:cs typeface="Arial" charset="0"/>
                <a:sym typeface="Wingdings" pitchFamily="2" charset="2"/>
              </a:rPr>
              <a:t>     به جای ریشک اندام کوتاهی در راس لما وجود دارد که</a:t>
            </a:r>
          </a:p>
          <a:p>
            <a:pPr algn="r" rtl="1" eaLnBrk="1" hangingPunct="1">
              <a:lnSpc>
                <a:spcPct val="90000"/>
              </a:lnSpc>
              <a:buFontTx/>
              <a:buNone/>
            </a:pPr>
            <a:r>
              <a:rPr lang="fa-IR" smtClean="0">
                <a:cs typeface="Arial" charset="0"/>
                <a:sym typeface="Wingdings" pitchFamily="2" charset="2"/>
              </a:rPr>
              <a:t>     شکل کلاهک است و جوهای کلاه دار نامیده می شوند.   </a:t>
            </a:r>
            <a:endParaRPr lang="en-US" smtClean="0">
              <a:cs typeface="Arial"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1490"/>
                                        </p:tgtEl>
                                        <p:attrNameLst>
                                          <p:attrName>style.visibility</p:attrName>
                                        </p:attrNameLst>
                                      </p:cBhvr>
                                      <p:to>
                                        <p:strVal val="visible"/>
                                      </p:to>
                                    </p:set>
                                    <p:anim calcmode="lin" valueType="num">
                                      <p:cBhvr additive="base">
                                        <p:cTn id="7" dur="2000" fill="hold"/>
                                        <p:tgtEl>
                                          <p:spTgt spid="191490"/>
                                        </p:tgtEl>
                                        <p:attrNameLst>
                                          <p:attrName>ppt_x</p:attrName>
                                        </p:attrNameLst>
                                      </p:cBhvr>
                                      <p:tavLst>
                                        <p:tav tm="0">
                                          <p:val>
                                            <p:strVal val="#ppt_x"/>
                                          </p:val>
                                        </p:tav>
                                        <p:tav tm="100000">
                                          <p:val>
                                            <p:strVal val="#ppt_x"/>
                                          </p:val>
                                        </p:tav>
                                      </p:tavLst>
                                    </p:anim>
                                    <p:anim calcmode="lin" valueType="num">
                                      <p:cBhvr additive="base">
                                        <p:cTn id="8" dur="2000" fill="hold"/>
                                        <p:tgtEl>
                                          <p:spTgt spid="19149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91491">
                                            <p:txEl>
                                              <p:pRg st="0" end="0"/>
                                            </p:txEl>
                                          </p:spTgt>
                                        </p:tgtEl>
                                        <p:attrNameLst>
                                          <p:attrName>style.visibility</p:attrName>
                                        </p:attrNameLst>
                                      </p:cBhvr>
                                      <p:to>
                                        <p:strVal val="visible"/>
                                      </p:to>
                                    </p:set>
                                    <p:animEffect transition="in" filter="wedge">
                                      <p:cBhvr>
                                        <p:cTn id="12" dur="1000"/>
                                        <p:tgtEl>
                                          <p:spTgt spid="191491">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191491">
                                            <p:txEl>
                                              <p:pRg st="1" end="1"/>
                                            </p:txEl>
                                          </p:spTgt>
                                        </p:tgtEl>
                                        <p:attrNameLst>
                                          <p:attrName>style.visibility</p:attrName>
                                        </p:attrNameLst>
                                      </p:cBhvr>
                                      <p:to>
                                        <p:strVal val="visible"/>
                                      </p:to>
                                    </p:set>
                                    <p:animEffect transition="in" filter="wedge">
                                      <p:cBhvr>
                                        <p:cTn id="16" dur="1000"/>
                                        <p:tgtEl>
                                          <p:spTgt spid="191491">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191491">
                                            <p:txEl>
                                              <p:pRg st="2" end="2"/>
                                            </p:txEl>
                                          </p:spTgt>
                                        </p:tgtEl>
                                        <p:attrNameLst>
                                          <p:attrName>style.visibility</p:attrName>
                                        </p:attrNameLst>
                                      </p:cBhvr>
                                      <p:to>
                                        <p:strVal val="visible"/>
                                      </p:to>
                                    </p:set>
                                    <p:animEffect transition="in" filter="wedge">
                                      <p:cBhvr>
                                        <p:cTn id="20" dur="1000"/>
                                        <p:tgtEl>
                                          <p:spTgt spid="191491">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191491">
                                            <p:txEl>
                                              <p:pRg st="4" end="4"/>
                                            </p:txEl>
                                          </p:spTgt>
                                        </p:tgtEl>
                                        <p:attrNameLst>
                                          <p:attrName>style.visibility</p:attrName>
                                        </p:attrNameLst>
                                      </p:cBhvr>
                                      <p:to>
                                        <p:strVal val="visible"/>
                                      </p:to>
                                    </p:set>
                                    <p:animEffect transition="in" filter="wedge">
                                      <p:cBhvr>
                                        <p:cTn id="24" dur="1000"/>
                                        <p:tgtEl>
                                          <p:spTgt spid="191491">
                                            <p:txEl>
                                              <p:pRg st="4" end="4"/>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191491">
                                            <p:txEl>
                                              <p:pRg st="6" end="6"/>
                                            </p:txEl>
                                          </p:spTgt>
                                        </p:tgtEl>
                                        <p:attrNameLst>
                                          <p:attrName>style.visibility</p:attrName>
                                        </p:attrNameLst>
                                      </p:cBhvr>
                                      <p:to>
                                        <p:strVal val="visible"/>
                                      </p:to>
                                    </p:set>
                                    <p:animEffect transition="in" filter="wedge">
                                      <p:cBhvr>
                                        <p:cTn id="28" dur="1000"/>
                                        <p:tgtEl>
                                          <p:spTgt spid="191491">
                                            <p:txEl>
                                              <p:pRg st="6" end="6"/>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191491">
                                            <p:txEl>
                                              <p:pRg st="7" end="7"/>
                                            </p:txEl>
                                          </p:spTgt>
                                        </p:tgtEl>
                                        <p:attrNameLst>
                                          <p:attrName>style.visibility</p:attrName>
                                        </p:attrNameLst>
                                      </p:cBhvr>
                                      <p:to>
                                        <p:strVal val="visible"/>
                                      </p:to>
                                    </p:set>
                                    <p:animEffect transition="in" filter="wedge">
                                      <p:cBhvr>
                                        <p:cTn id="32" dur="1000"/>
                                        <p:tgtEl>
                                          <p:spTgt spid="1914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animBg="1"/>
      <p:bldP spid="191491"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solidFill>
            <a:srgbClr val="FFFF99"/>
          </a:solidFill>
          <a:ln w="19050">
            <a:solidFill>
              <a:schemeClr val="tx1"/>
            </a:solidFill>
          </a:ln>
        </p:spPr>
        <p:txBody>
          <a:bodyPr/>
          <a:lstStyle/>
          <a:p>
            <a:pPr rtl="1" eaLnBrk="1" hangingPunct="1"/>
            <a:r>
              <a:rPr lang="fa-IR" smtClean="0">
                <a:cs typeface="Titr" pitchFamily="2" charset="-78"/>
              </a:rPr>
              <a:t>طبقه بندی بر اساس طول دوره رشد</a:t>
            </a:r>
            <a:endParaRPr lang="en-GB" smtClean="0">
              <a:cs typeface="Titr" pitchFamily="2" charset="-78"/>
            </a:endParaRPr>
          </a:p>
        </p:txBody>
      </p:sp>
      <p:sp>
        <p:nvSpPr>
          <p:cNvPr id="192515" name="Rectangle 3"/>
          <p:cNvSpPr>
            <a:spLocks noGrp="1" noChangeArrowheads="1"/>
          </p:cNvSpPr>
          <p:nvPr>
            <p:ph type="body" idx="1"/>
          </p:nvPr>
        </p:nvSpPr>
        <p:spPr/>
        <p:txBody>
          <a:bodyPr/>
          <a:lstStyle/>
          <a:p>
            <a:pPr algn="r" rtl="1" eaLnBrk="1" hangingPunct="1">
              <a:buFontTx/>
              <a:buNone/>
            </a:pPr>
            <a:r>
              <a:rPr lang="fa-IR" smtClean="0">
                <a:cs typeface="Arial" charset="0"/>
              </a:rPr>
              <a:t> </a:t>
            </a:r>
            <a:r>
              <a:rPr lang="en-US" smtClean="0">
                <a:cs typeface="Arial" charset="0"/>
                <a:sym typeface="Wingdings" pitchFamily="2" charset="2"/>
              </a:rPr>
              <a:t></a:t>
            </a:r>
            <a:r>
              <a:rPr lang="fa-IR" smtClean="0">
                <a:cs typeface="Arial" charset="0"/>
                <a:sym typeface="Wingdings" pitchFamily="2" charset="2"/>
              </a:rPr>
              <a:t> یکساله ها</a:t>
            </a:r>
          </a:p>
          <a:p>
            <a:pPr algn="r" rtl="1" eaLnBrk="1" hangingPunct="1">
              <a:buFontTx/>
              <a:buNone/>
            </a:pPr>
            <a:r>
              <a:rPr lang="fa-IR" smtClean="0">
                <a:cs typeface="Arial" charset="0"/>
                <a:sym typeface="Wingdings" pitchFamily="2" charset="2"/>
              </a:rPr>
              <a:t>     جو زراعی یا جو دم موشی</a:t>
            </a:r>
          </a:p>
          <a:p>
            <a:pPr algn="r" rtl="1" eaLnBrk="1" hangingPunct="1">
              <a:buFontTx/>
              <a:buNone/>
            </a:pPr>
            <a:r>
              <a:rPr lang="fa-IR" smtClean="0">
                <a:cs typeface="Arial" charset="0"/>
                <a:sym typeface="Wingdings" pitchFamily="2" charset="2"/>
              </a:rPr>
              <a:t> </a:t>
            </a:r>
            <a:r>
              <a:rPr lang="en-US" smtClean="0">
                <a:cs typeface="Arial" charset="0"/>
                <a:sym typeface="Wingdings" pitchFamily="2" charset="2"/>
              </a:rPr>
              <a:t></a:t>
            </a:r>
            <a:r>
              <a:rPr lang="fa-IR" smtClean="0">
                <a:cs typeface="Arial" charset="0"/>
                <a:sym typeface="Wingdings" pitchFamily="2" charset="2"/>
              </a:rPr>
              <a:t> دائمی </a:t>
            </a:r>
          </a:p>
          <a:p>
            <a:pPr algn="r" rtl="1" eaLnBrk="1" hangingPunct="1">
              <a:buFontTx/>
              <a:buNone/>
            </a:pPr>
            <a:r>
              <a:rPr lang="fa-IR" smtClean="0">
                <a:cs typeface="Arial" charset="0"/>
                <a:sym typeface="Wingdings" pitchFamily="2" charset="2"/>
              </a:rPr>
              <a:t>     چند ساله وحشی هستند مانند </a:t>
            </a:r>
            <a:r>
              <a:rPr lang="en-US" smtClean="0">
                <a:cs typeface="Arial" charset="0"/>
                <a:sym typeface="Wingdings" pitchFamily="2" charset="2"/>
              </a:rPr>
              <a:t>H.buldosum</a:t>
            </a:r>
            <a:r>
              <a:rPr lang="fa-IR" smtClean="0">
                <a:cs typeface="Arial" charset="0"/>
                <a:sym typeface="Wingdings" pitchFamily="2" charset="2"/>
              </a:rPr>
              <a:t> جو پیازی در کوههای الوند می روید و زینتی است </a:t>
            </a:r>
            <a:r>
              <a:rPr lang="en-US" smtClean="0">
                <a:cs typeface="Arial" charset="0"/>
                <a:sym typeface="Wingdings" pitchFamily="2" charset="2"/>
              </a:rPr>
              <a:t>2n = 14</a:t>
            </a:r>
            <a:r>
              <a:rPr lang="fa-IR" smtClean="0">
                <a:cs typeface="Arial" charset="0"/>
                <a:sym typeface="Wingdings" pitchFamily="2" charset="2"/>
              </a:rPr>
              <a:t> و یا </a:t>
            </a:r>
            <a:r>
              <a:rPr lang="en-US" smtClean="0">
                <a:cs typeface="Arial" charset="0"/>
                <a:sym typeface="Wingdings" pitchFamily="2" charset="2"/>
              </a:rPr>
              <a:t>H. Scalinum</a:t>
            </a:r>
            <a:r>
              <a:rPr lang="fa-IR" smtClean="0">
                <a:cs typeface="Arial" charset="0"/>
                <a:sym typeface="Wingdings" pitchFamily="2" charset="2"/>
              </a:rPr>
              <a:t> که در آن </a:t>
            </a:r>
            <a:r>
              <a:rPr lang="en-US" smtClean="0">
                <a:cs typeface="Arial" charset="0"/>
                <a:sym typeface="Wingdings" pitchFamily="2" charset="2"/>
              </a:rPr>
              <a:t>2n = 28</a:t>
            </a:r>
            <a:r>
              <a:rPr lang="fa-IR" smtClean="0">
                <a:cs typeface="Arial" charset="0"/>
                <a:sym typeface="Wingdings" pitchFamily="2" charset="2"/>
              </a:rPr>
              <a:t> است.</a:t>
            </a:r>
            <a:endParaRPr lang="en-GB" smtClean="0">
              <a:cs typeface="Arial"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2514"/>
                                        </p:tgtEl>
                                        <p:attrNameLst>
                                          <p:attrName>style.visibility</p:attrName>
                                        </p:attrNameLst>
                                      </p:cBhvr>
                                      <p:to>
                                        <p:strVal val="visible"/>
                                      </p:to>
                                    </p:set>
                                    <p:anim calcmode="lin" valueType="num">
                                      <p:cBhvr additive="base">
                                        <p:cTn id="7" dur="2000" fill="hold"/>
                                        <p:tgtEl>
                                          <p:spTgt spid="192514"/>
                                        </p:tgtEl>
                                        <p:attrNameLst>
                                          <p:attrName>ppt_x</p:attrName>
                                        </p:attrNameLst>
                                      </p:cBhvr>
                                      <p:tavLst>
                                        <p:tav tm="0">
                                          <p:val>
                                            <p:strVal val="#ppt_x"/>
                                          </p:val>
                                        </p:tav>
                                        <p:tav tm="100000">
                                          <p:val>
                                            <p:strVal val="#ppt_x"/>
                                          </p:val>
                                        </p:tav>
                                      </p:tavLst>
                                    </p:anim>
                                    <p:anim calcmode="lin" valueType="num">
                                      <p:cBhvr additive="base">
                                        <p:cTn id="8" dur="2000" fill="hold"/>
                                        <p:tgtEl>
                                          <p:spTgt spid="19251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92515">
                                            <p:txEl>
                                              <p:pRg st="0" end="0"/>
                                            </p:txEl>
                                          </p:spTgt>
                                        </p:tgtEl>
                                        <p:attrNameLst>
                                          <p:attrName>style.visibility</p:attrName>
                                        </p:attrNameLst>
                                      </p:cBhvr>
                                      <p:to>
                                        <p:strVal val="visible"/>
                                      </p:to>
                                    </p:set>
                                    <p:animEffect transition="in" filter="wedge">
                                      <p:cBhvr>
                                        <p:cTn id="12" dur="1000"/>
                                        <p:tgtEl>
                                          <p:spTgt spid="192515">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192515">
                                            <p:txEl>
                                              <p:pRg st="1" end="1"/>
                                            </p:txEl>
                                          </p:spTgt>
                                        </p:tgtEl>
                                        <p:attrNameLst>
                                          <p:attrName>style.visibility</p:attrName>
                                        </p:attrNameLst>
                                      </p:cBhvr>
                                      <p:to>
                                        <p:strVal val="visible"/>
                                      </p:to>
                                    </p:set>
                                    <p:animEffect transition="in" filter="wedge">
                                      <p:cBhvr>
                                        <p:cTn id="16" dur="1000"/>
                                        <p:tgtEl>
                                          <p:spTgt spid="192515">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192515">
                                            <p:txEl>
                                              <p:pRg st="2" end="2"/>
                                            </p:txEl>
                                          </p:spTgt>
                                        </p:tgtEl>
                                        <p:attrNameLst>
                                          <p:attrName>style.visibility</p:attrName>
                                        </p:attrNameLst>
                                      </p:cBhvr>
                                      <p:to>
                                        <p:strVal val="visible"/>
                                      </p:to>
                                    </p:set>
                                    <p:animEffect transition="in" filter="wedge">
                                      <p:cBhvr>
                                        <p:cTn id="20" dur="1000"/>
                                        <p:tgtEl>
                                          <p:spTgt spid="192515">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192515">
                                            <p:txEl>
                                              <p:pRg st="3" end="3"/>
                                            </p:txEl>
                                          </p:spTgt>
                                        </p:tgtEl>
                                        <p:attrNameLst>
                                          <p:attrName>style.visibility</p:attrName>
                                        </p:attrNameLst>
                                      </p:cBhvr>
                                      <p:to>
                                        <p:strVal val="visible"/>
                                      </p:to>
                                    </p:set>
                                    <p:animEffect transition="in" filter="wedge">
                                      <p:cBhvr>
                                        <p:cTn id="24" dur="1000"/>
                                        <p:tgtEl>
                                          <p:spTgt spid="192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animBg="1"/>
      <p:bldP spid="192515"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solidFill>
            <a:srgbClr val="FFFF99"/>
          </a:solidFill>
          <a:ln w="19050">
            <a:solidFill>
              <a:schemeClr val="tx1"/>
            </a:solidFill>
          </a:ln>
        </p:spPr>
        <p:txBody>
          <a:bodyPr/>
          <a:lstStyle/>
          <a:p>
            <a:pPr rtl="1" eaLnBrk="1" hangingPunct="1"/>
            <a:r>
              <a:rPr lang="fa-IR" smtClean="0">
                <a:cs typeface="Titr" pitchFamily="2" charset="-78"/>
              </a:rPr>
              <a:t>طبقه بندی بر اساس فرم خوشه</a:t>
            </a:r>
            <a:endParaRPr lang="en-GB" smtClean="0">
              <a:cs typeface="Titr" pitchFamily="2" charset="-78"/>
            </a:endParaRPr>
          </a:p>
        </p:txBody>
      </p:sp>
      <p:sp>
        <p:nvSpPr>
          <p:cNvPr id="193539" name="Rectangle 3"/>
          <p:cNvSpPr>
            <a:spLocks noGrp="1" noChangeArrowheads="1"/>
          </p:cNvSpPr>
          <p:nvPr>
            <p:ph type="body" idx="1"/>
          </p:nvPr>
        </p:nvSpPr>
        <p:spPr/>
        <p:txBody>
          <a:bodyPr/>
          <a:lstStyle/>
          <a:p>
            <a:pPr algn="r" rtl="1" eaLnBrk="1" hangingPunct="1">
              <a:buFontTx/>
              <a:buNone/>
            </a:pPr>
            <a:r>
              <a:rPr lang="fa-IR" smtClean="0">
                <a:cs typeface="Arial" charset="0"/>
              </a:rPr>
              <a:t> </a:t>
            </a:r>
            <a:r>
              <a:rPr lang="en-US" smtClean="0">
                <a:cs typeface="Arial" charset="0"/>
                <a:sym typeface="Wingdings" pitchFamily="2" charset="2"/>
              </a:rPr>
              <a:t></a:t>
            </a:r>
            <a:r>
              <a:rPr lang="fa-IR" smtClean="0">
                <a:cs typeface="Arial" charset="0"/>
                <a:sym typeface="Wingdings" pitchFamily="2" charset="2"/>
              </a:rPr>
              <a:t> جوهای خوشه راست </a:t>
            </a:r>
          </a:p>
          <a:p>
            <a:pPr algn="r" rtl="1" eaLnBrk="1" hangingPunct="1">
              <a:buFontTx/>
              <a:buNone/>
            </a:pPr>
            <a:r>
              <a:rPr lang="fa-IR" smtClean="0">
                <a:cs typeface="Arial" charset="0"/>
                <a:sym typeface="Wingdings" pitchFamily="2" charset="2"/>
              </a:rPr>
              <a:t>     در این گروه جو کمتر است.</a:t>
            </a:r>
          </a:p>
          <a:p>
            <a:pPr algn="r" rtl="1" eaLnBrk="1" hangingPunct="1">
              <a:buFontTx/>
              <a:buNone/>
            </a:pPr>
            <a:endParaRPr lang="fa-IR" smtClean="0">
              <a:cs typeface="Arial" charset="0"/>
              <a:sym typeface="Wingdings" pitchFamily="2" charset="2"/>
            </a:endParaRPr>
          </a:p>
          <a:p>
            <a:pPr algn="r" rtl="1" eaLnBrk="1" hangingPunct="1">
              <a:buFontTx/>
              <a:buNone/>
            </a:pPr>
            <a:endParaRPr lang="fa-IR" smtClean="0">
              <a:cs typeface="Arial" charset="0"/>
              <a:sym typeface="Wingdings" pitchFamily="2" charset="2"/>
            </a:endParaRPr>
          </a:p>
          <a:p>
            <a:pPr algn="r" rtl="1" eaLnBrk="1" hangingPunct="1">
              <a:buFontTx/>
              <a:buNone/>
            </a:pPr>
            <a:r>
              <a:rPr lang="fa-IR" smtClean="0">
                <a:cs typeface="Arial" charset="0"/>
                <a:sym typeface="Wingdings" pitchFamily="2" charset="2"/>
              </a:rPr>
              <a:t> </a:t>
            </a:r>
            <a:r>
              <a:rPr lang="en-US" smtClean="0">
                <a:cs typeface="Arial" charset="0"/>
                <a:sym typeface="Wingdings" pitchFamily="2" charset="2"/>
              </a:rPr>
              <a:t></a:t>
            </a:r>
            <a:r>
              <a:rPr lang="fa-IR" smtClean="0">
                <a:cs typeface="Arial" charset="0"/>
                <a:sym typeface="Wingdings" pitchFamily="2" charset="2"/>
              </a:rPr>
              <a:t> جوهای خوشیده خمیده یا دولا</a:t>
            </a:r>
          </a:p>
          <a:p>
            <a:pPr algn="r" rtl="1" eaLnBrk="1" hangingPunct="1">
              <a:buFontTx/>
              <a:buNone/>
            </a:pPr>
            <a:r>
              <a:rPr lang="fa-IR" smtClean="0">
                <a:cs typeface="Arial" charset="0"/>
                <a:sym typeface="Wingdings" pitchFamily="2" charset="2"/>
              </a:rPr>
              <a:t>    مثل گوهر جو – احتمال ریزش در این گونه زیاد است.</a:t>
            </a:r>
          </a:p>
          <a:p>
            <a:pPr algn="r" rtl="1" eaLnBrk="1" hangingPunct="1">
              <a:buFontTx/>
              <a:buNone/>
            </a:pPr>
            <a:r>
              <a:rPr lang="fa-IR" smtClean="0">
                <a:cs typeface="Arial" charset="0"/>
                <a:sym typeface="Wingdings" pitchFamily="2" charset="2"/>
              </a:rPr>
              <a:t> </a:t>
            </a:r>
            <a:endParaRPr lang="en-GB" smtClean="0">
              <a:cs typeface="Arial"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Effect transition="in" filter="wedge">
                                      <p:cBhvr>
                                        <p:cTn id="7" dur="2000"/>
                                        <p:tgtEl>
                                          <p:spTgt spid="193539">
                                            <p:txEl>
                                              <p:pRg st="0" end="0"/>
                                            </p:txEl>
                                          </p:spTgt>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193539">
                                            <p:txEl>
                                              <p:pRg st="1" end="1"/>
                                            </p:txEl>
                                          </p:spTgt>
                                        </p:tgtEl>
                                        <p:attrNameLst>
                                          <p:attrName>style.visibility</p:attrName>
                                        </p:attrNameLst>
                                      </p:cBhvr>
                                      <p:to>
                                        <p:strVal val="visible"/>
                                      </p:to>
                                    </p:set>
                                    <p:animEffect transition="in" filter="wedge">
                                      <p:cBhvr>
                                        <p:cTn id="11" dur="2000"/>
                                        <p:tgtEl>
                                          <p:spTgt spid="193539">
                                            <p:txEl>
                                              <p:pRg st="1" end="1"/>
                                            </p:txEl>
                                          </p:spTgt>
                                        </p:tgtEl>
                                      </p:cBhvr>
                                    </p:animEffect>
                                  </p:childTnLst>
                                </p:cTn>
                              </p:par>
                            </p:childTnLst>
                          </p:cTn>
                        </p:par>
                        <p:par>
                          <p:cTn id="12" fill="hold">
                            <p:stCondLst>
                              <p:cond delay="4000"/>
                            </p:stCondLst>
                            <p:childTnLst>
                              <p:par>
                                <p:cTn id="13" presetID="20" presetClass="entr" presetSubtype="0" fill="hold" grpId="0" nodeType="afterEffect">
                                  <p:stCondLst>
                                    <p:cond delay="0"/>
                                  </p:stCondLst>
                                  <p:childTnLst>
                                    <p:set>
                                      <p:cBhvr>
                                        <p:cTn id="14" dur="1" fill="hold">
                                          <p:stCondLst>
                                            <p:cond delay="0"/>
                                          </p:stCondLst>
                                        </p:cTn>
                                        <p:tgtEl>
                                          <p:spTgt spid="193539">
                                            <p:txEl>
                                              <p:pRg st="4" end="4"/>
                                            </p:txEl>
                                          </p:spTgt>
                                        </p:tgtEl>
                                        <p:attrNameLst>
                                          <p:attrName>style.visibility</p:attrName>
                                        </p:attrNameLst>
                                      </p:cBhvr>
                                      <p:to>
                                        <p:strVal val="visible"/>
                                      </p:to>
                                    </p:set>
                                    <p:animEffect transition="in" filter="wedge">
                                      <p:cBhvr>
                                        <p:cTn id="15" dur="2000"/>
                                        <p:tgtEl>
                                          <p:spTgt spid="193539">
                                            <p:txEl>
                                              <p:pRg st="4" end="4"/>
                                            </p:txEl>
                                          </p:spTgt>
                                        </p:tgtEl>
                                      </p:cBhvr>
                                    </p:animEffect>
                                  </p:childTnLst>
                                </p:cTn>
                              </p:par>
                            </p:childTnLst>
                          </p:cTn>
                        </p:par>
                        <p:par>
                          <p:cTn id="16" fill="hold">
                            <p:stCondLst>
                              <p:cond delay="6000"/>
                            </p:stCondLst>
                            <p:childTnLst>
                              <p:par>
                                <p:cTn id="17" presetID="20" presetClass="entr" presetSubtype="0" fill="hold" grpId="0" nodeType="afterEffect">
                                  <p:stCondLst>
                                    <p:cond delay="0"/>
                                  </p:stCondLst>
                                  <p:childTnLst>
                                    <p:set>
                                      <p:cBhvr>
                                        <p:cTn id="18" dur="1" fill="hold">
                                          <p:stCondLst>
                                            <p:cond delay="0"/>
                                          </p:stCondLst>
                                        </p:cTn>
                                        <p:tgtEl>
                                          <p:spTgt spid="193539">
                                            <p:txEl>
                                              <p:pRg st="5" end="5"/>
                                            </p:txEl>
                                          </p:spTgt>
                                        </p:tgtEl>
                                        <p:attrNameLst>
                                          <p:attrName>style.visibility</p:attrName>
                                        </p:attrNameLst>
                                      </p:cBhvr>
                                      <p:to>
                                        <p:strVal val="visible"/>
                                      </p:to>
                                    </p:set>
                                    <p:animEffect transition="in" filter="wedge">
                                      <p:cBhvr>
                                        <p:cTn id="19" dur="2000"/>
                                        <p:tgtEl>
                                          <p:spTgt spid="193539">
                                            <p:txEl>
                                              <p:pRg st="5" end="5"/>
                                            </p:txEl>
                                          </p:spTgt>
                                        </p:tgtEl>
                                      </p:cBhvr>
                                    </p:animEffect>
                                  </p:childTnLst>
                                </p:cTn>
                              </p:par>
                            </p:childTnLst>
                          </p:cTn>
                        </p:par>
                        <p:par>
                          <p:cTn id="20" fill="hold">
                            <p:stCondLst>
                              <p:cond delay="8000"/>
                            </p:stCondLst>
                            <p:childTnLst>
                              <p:par>
                                <p:cTn id="21" presetID="20" presetClass="entr" presetSubtype="0" fill="hold" grpId="0" nodeType="afterEffect">
                                  <p:stCondLst>
                                    <p:cond delay="0"/>
                                  </p:stCondLst>
                                  <p:childTnLst>
                                    <p:set>
                                      <p:cBhvr>
                                        <p:cTn id="22" dur="1" fill="hold">
                                          <p:stCondLst>
                                            <p:cond delay="0"/>
                                          </p:stCondLst>
                                        </p:cTn>
                                        <p:tgtEl>
                                          <p:spTgt spid="193539">
                                            <p:txEl>
                                              <p:pRg st="6" end="6"/>
                                            </p:txEl>
                                          </p:spTgt>
                                        </p:tgtEl>
                                        <p:attrNameLst>
                                          <p:attrName>style.visibility</p:attrName>
                                        </p:attrNameLst>
                                      </p:cBhvr>
                                      <p:to>
                                        <p:strVal val="visible"/>
                                      </p:to>
                                    </p:set>
                                    <p:animEffect transition="in" filter="wedge">
                                      <p:cBhvr>
                                        <p:cTn id="23" dur="2000"/>
                                        <p:tgtEl>
                                          <p:spTgt spid="1935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solidFill>
            <a:srgbClr val="FFFF99"/>
          </a:solidFill>
          <a:ln w="19050">
            <a:solidFill>
              <a:schemeClr val="tx1"/>
            </a:solidFill>
          </a:ln>
        </p:spPr>
        <p:txBody>
          <a:bodyPr/>
          <a:lstStyle/>
          <a:p>
            <a:pPr rtl="1" eaLnBrk="1" hangingPunct="1"/>
            <a:r>
              <a:rPr lang="fa-IR" smtClean="0">
                <a:cs typeface="Titr" pitchFamily="2" charset="-78"/>
              </a:rPr>
              <a:t>طبقه بندی بر اساس تراکم سنبله</a:t>
            </a:r>
            <a:endParaRPr lang="en-GB" smtClean="0">
              <a:cs typeface="Titr" pitchFamily="2" charset="-78"/>
            </a:endParaRPr>
          </a:p>
        </p:txBody>
      </p:sp>
      <p:sp>
        <p:nvSpPr>
          <p:cNvPr id="194563" name="Rectangle 3"/>
          <p:cNvSpPr>
            <a:spLocks noGrp="1" noChangeArrowheads="1"/>
          </p:cNvSpPr>
          <p:nvPr>
            <p:ph type="body" idx="1"/>
          </p:nvPr>
        </p:nvSpPr>
        <p:spPr/>
        <p:txBody>
          <a:bodyPr/>
          <a:lstStyle/>
          <a:p>
            <a:pPr algn="r" rtl="1" eaLnBrk="1" hangingPunct="1">
              <a:lnSpc>
                <a:spcPct val="90000"/>
              </a:lnSpc>
              <a:buFontTx/>
              <a:buNone/>
            </a:pPr>
            <a:r>
              <a:rPr lang="fa-IR" sz="2800" smtClean="0">
                <a:cs typeface="Arial" charset="0"/>
              </a:rPr>
              <a:t> </a:t>
            </a:r>
            <a:r>
              <a:rPr lang="fa-IR" sz="2800" smtClean="0">
                <a:cs typeface="Arial" charset="0"/>
                <a:sym typeface="Wingdings" pitchFamily="2" charset="2"/>
              </a:rPr>
              <a:t>(معیار فاصله بین 2 گره سنبله است)</a:t>
            </a:r>
          </a:p>
          <a:p>
            <a:pPr algn="r" rtl="1" eaLnBrk="1" hangingPunct="1">
              <a:lnSpc>
                <a:spcPct val="90000"/>
              </a:lnSpc>
              <a:buFontTx/>
              <a:buNone/>
            </a:pPr>
            <a:endParaRPr lang="fa-IR" sz="2800" smtClean="0">
              <a:cs typeface="Arial" charset="0"/>
              <a:sym typeface="Wingdings" pitchFamily="2" charset="2"/>
            </a:endParaRPr>
          </a:p>
          <a:p>
            <a:pPr algn="r" rtl="1" eaLnBrk="1" hangingPunct="1">
              <a:lnSpc>
                <a:spcPct val="90000"/>
              </a:lnSpc>
              <a:buFontTx/>
              <a:buNone/>
            </a:pPr>
            <a:r>
              <a:rPr lang="fa-IR" sz="2800" smtClean="0">
                <a:cs typeface="Arial" charset="0"/>
                <a:sym typeface="Wingdings" pitchFamily="2" charset="2"/>
              </a:rPr>
              <a:t> </a:t>
            </a:r>
            <a:r>
              <a:rPr lang="en-US" sz="2800" smtClean="0">
                <a:cs typeface="Arial" charset="0"/>
                <a:sym typeface="Wingdings" pitchFamily="2" charset="2"/>
              </a:rPr>
              <a:t></a:t>
            </a:r>
            <a:r>
              <a:rPr lang="fa-IR" sz="2800" smtClean="0">
                <a:cs typeface="Arial" charset="0"/>
                <a:sym typeface="Wingdings" pitchFamily="2" charset="2"/>
              </a:rPr>
              <a:t> متراکم</a:t>
            </a:r>
          </a:p>
          <a:p>
            <a:pPr algn="r" rtl="1" eaLnBrk="1" hangingPunct="1">
              <a:lnSpc>
                <a:spcPct val="90000"/>
              </a:lnSpc>
              <a:buFontTx/>
              <a:buNone/>
            </a:pPr>
            <a:r>
              <a:rPr lang="fa-IR" sz="2800" smtClean="0">
                <a:cs typeface="Arial" charset="0"/>
                <a:sym typeface="Wingdings" pitchFamily="2" charset="2"/>
              </a:rPr>
              <a:t>     فاصله بین 2 گره روی سنبله 2 میلی متر و کمتر است.</a:t>
            </a:r>
          </a:p>
          <a:p>
            <a:pPr algn="r" rtl="1" eaLnBrk="1" hangingPunct="1">
              <a:lnSpc>
                <a:spcPct val="90000"/>
              </a:lnSpc>
              <a:buFontTx/>
              <a:buNone/>
            </a:pPr>
            <a:r>
              <a:rPr lang="fa-IR" sz="2800" smtClean="0">
                <a:cs typeface="Arial" charset="0"/>
                <a:sym typeface="Wingdings" pitchFamily="2" charset="2"/>
              </a:rPr>
              <a:t> </a:t>
            </a:r>
            <a:r>
              <a:rPr lang="en-US" sz="2800" smtClean="0">
                <a:cs typeface="Arial" charset="0"/>
                <a:sym typeface="Wingdings" pitchFamily="2" charset="2"/>
              </a:rPr>
              <a:t></a:t>
            </a:r>
            <a:r>
              <a:rPr lang="fa-IR" sz="2800" smtClean="0">
                <a:cs typeface="Arial" charset="0"/>
                <a:sym typeface="Wingdings" pitchFamily="2" charset="2"/>
              </a:rPr>
              <a:t> نیمه متراکم</a:t>
            </a:r>
          </a:p>
          <a:p>
            <a:pPr algn="r" rtl="1" eaLnBrk="1" hangingPunct="1">
              <a:lnSpc>
                <a:spcPct val="90000"/>
              </a:lnSpc>
              <a:buFontTx/>
              <a:buNone/>
            </a:pPr>
            <a:r>
              <a:rPr lang="fa-IR" sz="2800" smtClean="0">
                <a:cs typeface="Arial" charset="0"/>
                <a:sym typeface="Wingdings" pitchFamily="2" charset="2"/>
              </a:rPr>
              <a:t>    فاصله بین 2 گره روی سنبله 3 تا 4 میلی متر است.</a:t>
            </a:r>
          </a:p>
          <a:p>
            <a:pPr algn="r" rtl="1" eaLnBrk="1" hangingPunct="1">
              <a:lnSpc>
                <a:spcPct val="90000"/>
              </a:lnSpc>
              <a:buFontTx/>
              <a:buNone/>
            </a:pPr>
            <a:r>
              <a:rPr lang="fa-IR" sz="2800" smtClean="0">
                <a:cs typeface="Arial" charset="0"/>
                <a:sym typeface="Wingdings" pitchFamily="2" charset="2"/>
              </a:rPr>
              <a:t> </a:t>
            </a:r>
            <a:r>
              <a:rPr lang="en-US" sz="2800" smtClean="0">
                <a:cs typeface="Arial" charset="0"/>
                <a:sym typeface="Wingdings" pitchFamily="2" charset="2"/>
              </a:rPr>
              <a:t></a:t>
            </a:r>
            <a:r>
              <a:rPr lang="fa-IR" sz="2800" smtClean="0">
                <a:cs typeface="Arial" charset="0"/>
                <a:sym typeface="Wingdings" pitchFamily="2" charset="2"/>
              </a:rPr>
              <a:t> باز</a:t>
            </a:r>
          </a:p>
          <a:p>
            <a:pPr algn="r" rtl="1" eaLnBrk="1" hangingPunct="1">
              <a:lnSpc>
                <a:spcPct val="90000"/>
              </a:lnSpc>
              <a:buFontTx/>
              <a:buNone/>
            </a:pPr>
            <a:r>
              <a:rPr lang="fa-IR" sz="2800" smtClean="0">
                <a:cs typeface="Arial" charset="0"/>
                <a:sym typeface="Wingdings" pitchFamily="2" charset="2"/>
              </a:rPr>
              <a:t>   فاصله بین 2 گره روی سنبله بیش از 4 میلی متر است.</a:t>
            </a:r>
          </a:p>
          <a:p>
            <a:pPr algn="r" rtl="1" eaLnBrk="1" hangingPunct="1">
              <a:lnSpc>
                <a:spcPct val="90000"/>
              </a:lnSpc>
              <a:buFontTx/>
              <a:buNone/>
            </a:pPr>
            <a:r>
              <a:rPr lang="fa-IR" sz="2800" smtClean="0">
                <a:cs typeface="Arial" charset="0"/>
                <a:sym typeface="Wingdings" pitchFamily="2" charset="2"/>
              </a:rPr>
              <a:t> </a:t>
            </a:r>
          </a:p>
          <a:p>
            <a:pPr algn="r" rtl="1" eaLnBrk="1" hangingPunct="1">
              <a:lnSpc>
                <a:spcPct val="90000"/>
              </a:lnSpc>
              <a:buFontTx/>
              <a:buNone/>
            </a:pPr>
            <a:endParaRPr lang="en-GB" sz="2800" smtClean="0">
              <a:cs typeface="Arial"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4562"/>
                                        </p:tgtEl>
                                        <p:attrNameLst>
                                          <p:attrName>style.visibility</p:attrName>
                                        </p:attrNameLst>
                                      </p:cBhvr>
                                      <p:to>
                                        <p:strVal val="visible"/>
                                      </p:to>
                                    </p:set>
                                    <p:anim calcmode="lin" valueType="num">
                                      <p:cBhvr additive="base">
                                        <p:cTn id="7" dur="2000" fill="hold"/>
                                        <p:tgtEl>
                                          <p:spTgt spid="194562"/>
                                        </p:tgtEl>
                                        <p:attrNameLst>
                                          <p:attrName>ppt_x</p:attrName>
                                        </p:attrNameLst>
                                      </p:cBhvr>
                                      <p:tavLst>
                                        <p:tav tm="0">
                                          <p:val>
                                            <p:strVal val="#ppt_x"/>
                                          </p:val>
                                        </p:tav>
                                        <p:tav tm="100000">
                                          <p:val>
                                            <p:strVal val="#ppt_x"/>
                                          </p:val>
                                        </p:tav>
                                      </p:tavLst>
                                    </p:anim>
                                    <p:anim calcmode="lin" valueType="num">
                                      <p:cBhvr additive="base">
                                        <p:cTn id="8" dur="2000" fill="hold"/>
                                        <p:tgtEl>
                                          <p:spTgt spid="19456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94563">
                                            <p:txEl>
                                              <p:pRg st="0" end="0"/>
                                            </p:txEl>
                                          </p:spTgt>
                                        </p:tgtEl>
                                        <p:attrNameLst>
                                          <p:attrName>style.visibility</p:attrName>
                                        </p:attrNameLst>
                                      </p:cBhvr>
                                      <p:to>
                                        <p:strVal val="visible"/>
                                      </p:to>
                                    </p:set>
                                    <p:animEffect transition="in" filter="wedge">
                                      <p:cBhvr>
                                        <p:cTn id="12" dur="1000"/>
                                        <p:tgtEl>
                                          <p:spTgt spid="194563">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194563">
                                            <p:txEl>
                                              <p:pRg st="2" end="2"/>
                                            </p:txEl>
                                          </p:spTgt>
                                        </p:tgtEl>
                                        <p:attrNameLst>
                                          <p:attrName>style.visibility</p:attrName>
                                        </p:attrNameLst>
                                      </p:cBhvr>
                                      <p:to>
                                        <p:strVal val="visible"/>
                                      </p:to>
                                    </p:set>
                                    <p:animEffect transition="in" filter="wedge">
                                      <p:cBhvr>
                                        <p:cTn id="16" dur="1000"/>
                                        <p:tgtEl>
                                          <p:spTgt spid="194563">
                                            <p:txEl>
                                              <p:pRg st="2" end="2"/>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194563">
                                            <p:txEl>
                                              <p:pRg st="3" end="3"/>
                                            </p:txEl>
                                          </p:spTgt>
                                        </p:tgtEl>
                                        <p:attrNameLst>
                                          <p:attrName>style.visibility</p:attrName>
                                        </p:attrNameLst>
                                      </p:cBhvr>
                                      <p:to>
                                        <p:strVal val="visible"/>
                                      </p:to>
                                    </p:set>
                                    <p:animEffect transition="in" filter="wedge">
                                      <p:cBhvr>
                                        <p:cTn id="20" dur="1000"/>
                                        <p:tgtEl>
                                          <p:spTgt spid="194563">
                                            <p:txEl>
                                              <p:pRg st="3" end="3"/>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194563">
                                            <p:txEl>
                                              <p:pRg st="4" end="4"/>
                                            </p:txEl>
                                          </p:spTgt>
                                        </p:tgtEl>
                                        <p:attrNameLst>
                                          <p:attrName>style.visibility</p:attrName>
                                        </p:attrNameLst>
                                      </p:cBhvr>
                                      <p:to>
                                        <p:strVal val="visible"/>
                                      </p:to>
                                    </p:set>
                                    <p:animEffect transition="in" filter="wedge">
                                      <p:cBhvr>
                                        <p:cTn id="24" dur="1000"/>
                                        <p:tgtEl>
                                          <p:spTgt spid="194563">
                                            <p:txEl>
                                              <p:pRg st="4" end="4"/>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194563">
                                            <p:txEl>
                                              <p:pRg st="5" end="5"/>
                                            </p:txEl>
                                          </p:spTgt>
                                        </p:tgtEl>
                                        <p:attrNameLst>
                                          <p:attrName>style.visibility</p:attrName>
                                        </p:attrNameLst>
                                      </p:cBhvr>
                                      <p:to>
                                        <p:strVal val="visible"/>
                                      </p:to>
                                    </p:set>
                                    <p:animEffect transition="in" filter="wedge">
                                      <p:cBhvr>
                                        <p:cTn id="28" dur="1000"/>
                                        <p:tgtEl>
                                          <p:spTgt spid="194563">
                                            <p:txEl>
                                              <p:pRg st="5" end="5"/>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194563">
                                            <p:txEl>
                                              <p:pRg st="6" end="6"/>
                                            </p:txEl>
                                          </p:spTgt>
                                        </p:tgtEl>
                                        <p:attrNameLst>
                                          <p:attrName>style.visibility</p:attrName>
                                        </p:attrNameLst>
                                      </p:cBhvr>
                                      <p:to>
                                        <p:strVal val="visible"/>
                                      </p:to>
                                    </p:set>
                                    <p:animEffect transition="in" filter="wedge">
                                      <p:cBhvr>
                                        <p:cTn id="32" dur="1000"/>
                                        <p:tgtEl>
                                          <p:spTgt spid="194563">
                                            <p:txEl>
                                              <p:pRg st="6" end="6"/>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194563">
                                            <p:txEl>
                                              <p:pRg st="7" end="7"/>
                                            </p:txEl>
                                          </p:spTgt>
                                        </p:tgtEl>
                                        <p:attrNameLst>
                                          <p:attrName>style.visibility</p:attrName>
                                        </p:attrNameLst>
                                      </p:cBhvr>
                                      <p:to>
                                        <p:strVal val="visible"/>
                                      </p:to>
                                    </p:set>
                                    <p:animEffect transition="in" filter="wedge">
                                      <p:cBhvr>
                                        <p:cTn id="36" dur="1000"/>
                                        <p:tgtEl>
                                          <p:spTgt spid="194563">
                                            <p:txEl>
                                              <p:pRg st="7" end="7"/>
                                            </p:txEl>
                                          </p:spTgt>
                                        </p:tgtEl>
                                      </p:cBhvr>
                                    </p:animEffect>
                                  </p:childTnLst>
                                </p:cTn>
                              </p:par>
                            </p:childTnLst>
                          </p:cTn>
                        </p:par>
                        <p:par>
                          <p:cTn id="37" fill="hold">
                            <p:stCondLst>
                              <p:cond delay="9000"/>
                            </p:stCondLst>
                            <p:childTnLst>
                              <p:par>
                                <p:cTn id="38" presetID="20" presetClass="entr" presetSubtype="0" fill="hold" grpId="0" nodeType="afterEffect">
                                  <p:stCondLst>
                                    <p:cond delay="0"/>
                                  </p:stCondLst>
                                  <p:childTnLst>
                                    <p:set>
                                      <p:cBhvr>
                                        <p:cTn id="39" dur="1" fill="hold">
                                          <p:stCondLst>
                                            <p:cond delay="0"/>
                                          </p:stCondLst>
                                        </p:cTn>
                                        <p:tgtEl>
                                          <p:spTgt spid="194563">
                                            <p:txEl>
                                              <p:pRg st="8" end="8"/>
                                            </p:txEl>
                                          </p:spTgt>
                                        </p:tgtEl>
                                        <p:attrNameLst>
                                          <p:attrName>style.visibility</p:attrName>
                                        </p:attrNameLst>
                                      </p:cBhvr>
                                      <p:to>
                                        <p:strVal val="visible"/>
                                      </p:to>
                                    </p:set>
                                    <p:animEffect transition="in" filter="wedge">
                                      <p:cBhvr>
                                        <p:cTn id="40" dur="1000"/>
                                        <p:tgtEl>
                                          <p:spTgt spid="1945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animBg="1"/>
      <p:bldP spid="19456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زراعی</a:t>
            </a:r>
            <a:endParaRPr lang="en-GB" smtClean="0">
              <a:cs typeface="Titr" pitchFamily="2" charset="-78"/>
            </a:endParaRPr>
          </a:p>
        </p:txBody>
      </p:sp>
      <p:sp>
        <p:nvSpPr>
          <p:cNvPr id="195587" name="Rectangle 3"/>
          <p:cNvSpPr>
            <a:spLocks noGrp="1" noChangeArrowheads="1"/>
          </p:cNvSpPr>
          <p:nvPr>
            <p:ph type="body" idx="1"/>
          </p:nvPr>
        </p:nvSpPr>
        <p:spPr/>
        <p:txBody>
          <a:bodyPr/>
          <a:lstStyle/>
          <a:p>
            <a:pPr algn="ctr" rtl="1" eaLnBrk="1" hangingPunct="1">
              <a:buFontTx/>
              <a:buNone/>
            </a:pPr>
            <a:r>
              <a:rPr lang="fa-IR" sz="4000" smtClean="0">
                <a:cs typeface="2  Lotus" pitchFamily="2" charset="-78"/>
                <a:sym typeface="Wingdings" pitchFamily="2" charset="2"/>
              </a:rPr>
              <a:t>         </a:t>
            </a:r>
            <a:r>
              <a:rPr lang="en-US" sz="4000" smtClean="0">
                <a:cs typeface="2  Lotus" pitchFamily="2" charset="-78"/>
                <a:sym typeface="Wingdings" pitchFamily="2" charset="2"/>
              </a:rPr>
              <a:t></a:t>
            </a:r>
            <a:r>
              <a:rPr lang="fa-IR" sz="4000" smtClean="0">
                <a:cs typeface="2  Lotus" pitchFamily="2" charset="-78"/>
                <a:sym typeface="Wingdings" pitchFamily="2" charset="2"/>
              </a:rPr>
              <a:t>  بهاره              </a:t>
            </a:r>
            <a:r>
              <a:rPr lang="en-US" sz="4000" smtClean="0">
                <a:cs typeface="2  Lotus" pitchFamily="2" charset="-78"/>
                <a:sym typeface="Wingdings" pitchFamily="2" charset="2"/>
              </a:rPr>
              <a:t></a:t>
            </a:r>
            <a:r>
              <a:rPr lang="fa-IR" sz="4000" smtClean="0">
                <a:cs typeface="2  Lotus" pitchFamily="2" charset="-78"/>
                <a:sym typeface="Wingdings" pitchFamily="2" charset="2"/>
              </a:rPr>
              <a:t> پاییزه </a:t>
            </a:r>
          </a:p>
          <a:p>
            <a:pPr algn="r" rtl="1" eaLnBrk="1" hangingPunct="1">
              <a:buFontTx/>
              <a:buNone/>
            </a:pPr>
            <a:r>
              <a:rPr lang="fa-IR" sz="4000" smtClean="0">
                <a:cs typeface="2  Lotus" pitchFamily="2" charset="-78"/>
                <a:sym typeface="Wingdings" pitchFamily="2" charset="2"/>
              </a:rPr>
              <a:t>در بهاره ها طول دوره رشد 100 تا 120 روز است – بیشتر دو ردیفه هستند – عملکرد آنها کمتر از پاییزه ها است – سیستم ریشه ضعیف است – اگر دیر کشت شوند عملکرد آنها کم و تعداد پنجه نیز کم می شود.</a:t>
            </a:r>
          </a:p>
          <a:p>
            <a:pPr algn="r" rtl="1" eaLnBrk="1" hangingPunct="1">
              <a:buFontTx/>
              <a:buNone/>
            </a:pPr>
            <a:r>
              <a:rPr lang="fa-IR" sz="4000" smtClean="0">
                <a:cs typeface="2  Lotus" pitchFamily="2" charset="-78"/>
                <a:sym typeface="Wingdings" pitchFamily="2" charset="2"/>
              </a:rPr>
              <a:t>   مثل جو هرتا که گرگان – 4 نامیده می شود و یا جو کارون که بهاره – پاییزه است.</a:t>
            </a:r>
            <a:endParaRPr lang="en-GB" sz="4000" smtClean="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5586"/>
                                        </p:tgtEl>
                                        <p:attrNameLst>
                                          <p:attrName>style.visibility</p:attrName>
                                        </p:attrNameLst>
                                      </p:cBhvr>
                                      <p:to>
                                        <p:strVal val="visible"/>
                                      </p:to>
                                    </p:set>
                                    <p:anim calcmode="lin" valueType="num">
                                      <p:cBhvr additive="base">
                                        <p:cTn id="7" dur="2000" fill="hold"/>
                                        <p:tgtEl>
                                          <p:spTgt spid="195586"/>
                                        </p:tgtEl>
                                        <p:attrNameLst>
                                          <p:attrName>ppt_x</p:attrName>
                                        </p:attrNameLst>
                                      </p:cBhvr>
                                      <p:tavLst>
                                        <p:tav tm="0">
                                          <p:val>
                                            <p:strVal val="#ppt_x"/>
                                          </p:val>
                                        </p:tav>
                                        <p:tav tm="100000">
                                          <p:val>
                                            <p:strVal val="#ppt_x"/>
                                          </p:val>
                                        </p:tav>
                                      </p:tavLst>
                                    </p:anim>
                                    <p:anim calcmode="lin" valueType="num">
                                      <p:cBhvr additive="base">
                                        <p:cTn id="8" dur="2000" fill="hold"/>
                                        <p:tgtEl>
                                          <p:spTgt spid="19558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95587">
                                            <p:txEl>
                                              <p:pRg st="0" end="0"/>
                                            </p:txEl>
                                          </p:spTgt>
                                        </p:tgtEl>
                                        <p:attrNameLst>
                                          <p:attrName>style.visibility</p:attrName>
                                        </p:attrNameLst>
                                      </p:cBhvr>
                                      <p:to>
                                        <p:strVal val="visible"/>
                                      </p:to>
                                    </p:set>
                                    <p:animEffect transition="in" filter="wedge">
                                      <p:cBhvr>
                                        <p:cTn id="12" dur="1000"/>
                                        <p:tgtEl>
                                          <p:spTgt spid="195587">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195587">
                                            <p:txEl>
                                              <p:pRg st="1" end="1"/>
                                            </p:txEl>
                                          </p:spTgt>
                                        </p:tgtEl>
                                        <p:attrNameLst>
                                          <p:attrName>style.visibility</p:attrName>
                                        </p:attrNameLst>
                                      </p:cBhvr>
                                      <p:to>
                                        <p:strVal val="visible"/>
                                      </p:to>
                                    </p:set>
                                    <p:animEffect transition="in" filter="wedge">
                                      <p:cBhvr>
                                        <p:cTn id="16" dur="1000"/>
                                        <p:tgtEl>
                                          <p:spTgt spid="195587">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195587">
                                            <p:txEl>
                                              <p:pRg st="2" end="2"/>
                                            </p:txEl>
                                          </p:spTgt>
                                        </p:tgtEl>
                                        <p:attrNameLst>
                                          <p:attrName>style.visibility</p:attrName>
                                        </p:attrNameLst>
                                      </p:cBhvr>
                                      <p:to>
                                        <p:strVal val="visible"/>
                                      </p:to>
                                    </p:set>
                                    <p:animEffect transition="in" filter="wedge">
                                      <p:cBhvr>
                                        <p:cTn id="20" dur="1000"/>
                                        <p:tgtEl>
                                          <p:spTgt spid="1955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animBg="1"/>
      <p:bldP spid="195587"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solidFill>
            <a:srgbClr val="FFFF99"/>
          </a:solidFill>
          <a:ln w="19050">
            <a:solidFill>
              <a:schemeClr val="tx1"/>
            </a:solidFill>
          </a:ln>
        </p:spPr>
        <p:txBody>
          <a:bodyPr/>
          <a:lstStyle/>
          <a:p>
            <a:pPr rtl="1" eaLnBrk="1" hangingPunct="1"/>
            <a:r>
              <a:rPr lang="fa-IR" smtClean="0">
                <a:cs typeface="Titr" pitchFamily="2" charset="-78"/>
              </a:rPr>
              <a:t>طبقه بندی زراعی</a:t>
            </a:r>
            <a:endParaRPr lang="en-GB" smtClean="0">
              <a:cs typeface="Titr" pitchFamily="2" charset="-78"/>
            </a:endParaRPr>
          </a:p>
        </p:txBody>
      </p:sp>
      <p:sp>
        <p:nvSpPr>
          <p:cNvPr id="196611" name="Rectangle 3"/>
          <p:cNvSpPr>
            <a:spLocks noGrp="1" noChangeArrowheads="1"/>
          </p:cNvSpPr>
          <p:nvPr>
            <p:ph type="body" idx="1"/>
          </p:nvPr>
        </p:nvSpPr>
        <p:spPr>
          <a:xfrm>
            <a:off x="457200" y="1951038"/>
            <a:ext cx="8229600" cy="4525962"/>
          </a:xfrm>
        </p:spPr>
        <p:txBody>
          <a:bodyPr/>
          <a:lstStyle/>
          <a:p>
            <a:pPr algn="r" rtl="1" eaLnBrk="1" hangingPunct="1">
              <a:buFontTx/>
              <a:buNone/>
            </a:pPr>
            <a:r>
              <a:rPr lang="fa-IR" sz="4000" smtClean="0">
                <a:cs typeface="2  Lotus" pitchFamily="2" charset="-78"/>
              </a:rPr>
              <a:t>  </a:t>
            </a:r>
            <a:r>
              <a:rPr lang="fa-IR" sz="4800" smtClean="0">
                <a:cs typeface="Tahoma" pitchFamily="34" charset="0"/>
              </a:rPr>
              <a:t>پاییزه</a:t>
            </a:r>
          </a:p>
          <a:p>
            <a:pPr algn="r" rtl="1" eaLnBrk="1" hangingPunct="1">
              <a:buFontTx/>
              <a:buNone/>
            </a:pPr>
            <a:endParaRPr lang="fa-IR" sz="4000" smtClean="0">
              <a:cs typeface="2  Lotus" pitchFamily="2" charset="-78"/>
            </a:endParaRPr>
          </a:p>
          <a:p>
            <a:pPr algn="r" rtl="1" eaLnBrk="1" hangingPunct="1">
              <a:buFontTx/>
              <a:buNone/>
            </a:pPr>
            <a:r>
              <a:rPr lang="fa-IR" sz="4000" smtClean="0">
                <a:cs typeface="2  Lotus" pitchFamily="2" charset="-78"/>
              </a:rPr>
              <a:t> بیشتر 6 ردیفه هستند – دوره رشد 220 تا 240 روز  عملکرد زیاد </a:t>
            </a:r>
            <a:endParaRPr lang="en-GB" sz="4000" smtClean="0">
              <a:cs typeface="2  Lotu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6610"/>
                                        </p:tgtEl>
                                        <p:attrNameLst>
                                          <p:attrName>style.visibility</p:attrName>
                                        </p:attrNameLst>
                                      </p:cBhvr>
                                      <p:to>
                                        <p:strVal val="visible"/>
                                      </p:to>
                                    </p:set>
                                    <p:anim calcmode="lin" valueType="num">
                                      <p:cBhvr additive="base">
                                        <p:cTn id="7" dur="2000" fill="hold"/>
                                        <p:tgtEl>
                                          <p:spTgt spid="196610"/>
                                        </p:tgtEl>
                                        <p:attrNameLst>
                                          <p:attrName>ppt_x</p:attrName>
                                        </p:attrNameLst>
                                      </p:cBhvr>
                                      <p:tavLst>
                                        <p:tav tm="0">
                                          <p:val>
                                            <p:strVal val="#ppt_x"/>
                                          </p:val>
                                        </p:tav>
                                        <p:tav tm="100000">
                                          <p:val>
                                            <p:strVal val="#ppt_x"/>
                                          </p:val>
                                        </p:tav>
                                      </p:tavLst>
                                    </p:anim>
                                    <p:anim calcmode="lin" valueType="num">
                                      <p:cBhvr additive="base">
                                        <p:cTn id="8" dur="2000" fill="hold"/>
                                        <p:tgtEl>
                                          <p:spTgt spid="19661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96611">
                                            <p:txEl>
                                              <p:pRg st="0" end="0"/>
                                            </p:txEl>
                                          </p:spTgt>
                                        </p:tgtEl>
                                        <p:attrNameLst>
                                          <p:attrName>style.visibility</p:attrName>
                                        </p:attrNameLst>
                                      </p:cBhvr>
                                      <p:to>
                                        <p:strVal val="visible"/>
                                      </p:to>
                                    </p:set>
                                    <p:animEffect transition="in" filter="wedge">
                                      <p:cBhvr>
                                        <p:cTn id="12" dur="2000"/>
                                        <p:tgtEl>
                                          <p:spTgt spid="196611">
                                            <p:txEl>
                                              <p:pRg st="0" end="0"/>
                                            </p:txEl>
                                          </p:spTgt>
                                        </p:tgtEl>
                                      </p:cBhvr>
                                    </p:animEffect>
                                  </p:childTnLst>
                                </p:cTn>
                              </p:par>
                            </p:childTnLst>
                          </p:cTn>
                        </p:par>
                        <p:par>
                          <p:cTn id="13" fill="hold">
                            <p:stCondLst>
                              <p:cond delay="4000"/>
                            </p:stCondLst>
                            <p:childTnLst>
                              <p:par>
                                <p:cTn id="14" presetID="20" presetClass="entr" presetSubtype="0" fill="hold" grpId="0" nodeType="afterEffect">
                                  <p:stCondLst>
                                    <p:cond delay="0"/>
                                  </p:stCondLst>
                                  <p:childTnLst>
                                    <p:set>
                                      <p:cBhvr>
                                        <p:cTn id="15" dur="1" fill="hold">
                                          <p:stCondLst>
                                            <p:cond delay="0"/>
                                          </p:stCondLst>
                                        </p:cTn>
                                        <p:tgtEl>
                                          <p:spTgt spid="196611">
                                            <p:txEl>
                                              <p:pRg st="2" end="2"/>
                                            </p:txEl>
                                          </p:spTgt>
                                        </p:tgtEl>
                                        <p:attrNameLst>
                                          <p:attrName>style.visibility</p:attrName>
                                        </p:attrNameLst>
                                      </p:cBhvr>
                                      <p:to>
                                        <p:strVal val="visible"/>
                                      </p:to>
                                    </p:set>
                                    <p:animEffect transition="in" filter="wedge">
                                      <p:cBhvr>
                                        <p:cTn id="16" dur="2000"/>
                                        <p:tgtEl>
                                          <p:spTgt spid="196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196611"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solidFill>
            <a:srgbClr val="FFFF99"/>
          </a:solidFill>
          <a:ln w="19050">
            <a:solidFill>
              <a:schemeClr val="tx1"/>
            </a:solidFill>
          </a:ln>
        </p:spPr>
        <p:txBody>
          <a:bodyPr/>
          <a:lstStyle/>
          <a:p>
            <a:pPr rtl="1" eaLnBrk="1" hangingPunct="1"/>
            <a:r>
              <a:rPr lang="fa-IR" smtClean="0">
                <a:cs typeface="Titr" pitchFamily="2" charset="-78"/>
              </a:rPr>
              <a:t>طبقه بندی بر اساس آرایش گل</a:t>
            </a:r>
            <a:endParaRPr lang="en-GB" smtClean="0">
              <a:cs typeface="Titr" pitchFamily="2" charset="-78"/>
            </a:endParaRPr>
          </a:p>
        </p:txBody>
      </p:sp>
      <p:sp>
        <p:nvSpPr>
          <p:cNvPr id="197635" name="Rectangle 3"/>
          <p:cNvSpPr>
            <a:spLocks noGrp="1" noChangeArrowheads="1"/>
          </p:cNvSpPr>
          <p:nvPr>
            <p:ph type="body" idx="1"/>
          </p:nvPr>
        </p:nvSpPr>
        <p:spPr/>
        <p:txBody>
          <a:bodyPr/>
          <a:lstStyle/>
          <a:p>
            <a:pPr algn="r" rtl="1" eaLnBrk="1" hangingPunct="1">
              <a:buFontTx/>
              <a:buNone/>
            </a:pPr>
            <a:r>
              <a:rPr lang="fa-IR" smtClean="0">
                <a:cs typeface="Arial" charset="0"/>
              </a:rPr>
              <a:t>  بعضی جو ها را به دو گروه تقسیم می کنند.</a:t>
            </a:r>
          </a:p>
          <a:p>
            <a:pPr algn="r" rtl="1" eaLnBrk="1" hangingPunct="1">
              <a:buFontTx/>
              <a:buNone/>
            </a:pPr>
            <a:r>
              <a:rPr lang="fa-IR" smtClean="0">
                <a:cs typeface="Arial" charset="0"/>
              </a:rPr>
              <a:t>  دو ردیفه                                چند ردیفه</a:t>
            </a:r>
          </a:p>
          <a:p>
            <a:pPr algn="r" rtl="1" eaLnBrk="1" hangingPunct="1">
              <a:buFontTx/>
              <a:buNone/>
            </a:pPr>
            <a:endParaRPr lang="fa-IR" smtClean="0">
              <a:cs typeface="Arial" charset="0"/>
            </a:endParaRPr>
          </a:p>
          <a:p>
            <a:pPr algn="r" rtl="1" eaLnBrk="1" hangingPunct="1">
              <a:buFontTx/>
              <a:buNone/>
            </a:pPr>
            <a:r>
              <a:rPr lang="fa-IR" smtClean="0">
                <a:cs typeface="Arial" charset="0"/>
              </a:rPr>
              <a:t> و بعضی ها سه گروه </a:t>
            </a:r>
          </a:p>
          <a:p>
            <a:pPr algn="r" rtl="1" eaLnBrk="1" hangingPunct="1">
              <a:buFontTx/>
              <a:buNone/>
            </a:pPr>
            <a:r>
              <a:rPr lang="fa-IR" smtClean="0">
                <a:cs typeface="Arial" charset="0"/>
              </a:rPr>
              <a:t> دو ردیفه                 شش ردیفه                نامنظم</a:t>
            </a:r>
          </a:p>
          <a:p>
            <a:pPr algn="r" rtl="1" eaLnBrk="1" hangingPunct="1">
              <a:buFontTx/>
              <a:buNone/>
            </a:pPr>
            <a:r>
              <a:rPr lang="fa-IR" smtClean="0">
                <a:cs typeface="Arial" charset="0"/>
              </a:rPr>
              <a:t> ولی بر اساس آرایش گل جوها سه گروه می شوند</a:t>
            </a:r>
          </a:p>
          <a:p>
            <a:pPr algn="r" rtl="1" eaLnBrk="1" hangingPunct="1">
              <a:buFontTx/>
              <a:buNone/>
            </a:pP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7634"/>
                                        </p:tgtEl>
                                        <p:attrNameLst>
                                          <p:attrName>style.visibility</p:attrName>
                                        </p:attrNameLst>
                                      </p:cBhvr>
                                      <p:to>
                                        <p:strVal val="visible"/>
                                      </p:to>
                                    </p:set>
                                    <p:anim calcmode="lin" valueType="num">
                                      <p:cBhvr additive="base">
                                        <p:cTn id="7" dur="2000" fill="hold"/>
                                        <p:tgtEl>
                                          <p:spTgt spid="197634"/>
                                        </p:tgtEl>
                                        <p:attrNameLst>
                                          <p:attrName>ppt_x</p:attrName>
                                        </p:attrNameLst>
                                      </p:cBhvr>
                                      <p:tavLst>
                                        <p:tav tm="0">
                                          <p:val>
                                            <p:strVal val="#ppt_x"/>
                                          </p:val>
                                        </p:tav>
                                        <p:tav tm="100000">
                                          <p:val>
                                            <p:strVal val="#ppt_x"/>
                                          </p:val>
                                        </p:tav>
                                      </p:tavLst>
                                    </p:anim>
                                    <p:anim calcmode="lin" valueType="num">
                                      <p:cBhvr additive="base">
                                        <p:cTn id="8" dur="2000" fill="hold"/>
                                        <p:tgtEl>
                                          <p:spTgt spid="19763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97635">
                                            <p:txEl>
                                              <p:pRg st="0" end="0"/>
                                            </p:txEl>
                                          </p:spTgt>
                                        </p:tgtEl>
                                        <p:attrNameLst>
                                          <p:attrName>style.visibility</p:attrName>
                                        </p:attrNameLst>
                                      </p:cBhvr>
                                      <p:to>
                                        <p:strVal val="visible"/>
                                      </p:to>
                                    </p:set>
                                    <p:animEffect transition="in" filter="wedge">
                                      <p:cBhvr>
                                        <p:cTn id="12" dur="2000"/>
                                        <p:tgtEl>
                                          <p:spTgt spid="197635">
                                            <p:txEl>
                                              <p:pRg st="0" end="0"/>
                                            </p:txEl>
                                          </p:spTgt>
                                        </p:tgtEl>
                                      </p:cBhvr>
                                    </p:animEffect>
                                  </p:childTnLst>
                                </p:cTn>
                              </p:par>
                            </p:childTnLst>
                          </p:cTn>
                        </p:par>
                        <p:par>
                          <p:cTn id="13" fill="hold">
                            <p:stCondLst>
                              <p:cond delay="4000"/>
                            </p:stCondLst>
                            <p:childTnLst>
                              <p:par>
                                <p:cTn id="14" presetID="20" presetClass="entr" presetSubtype="0" fill="hold" grpId="0" nodeType="afterEffect">
                                  <p:stCondLst>
                                    <p:cond delay="0"/>
                                  </p:stCondLst>
                                  <p:childTnLst>
                                    <p:set>
                                      <p:cBhvr>
                                        <p:cTn id="15" dur="1" fill="hold">
                                          <p:stCondLst>
                                            <p:cond delay="0"/>
                                          </p:stCondLst>
                                        </p:cTn>
                                        <p:tgtEl>
                                          <p:spTgt spid="197635">
                                            <p:txEl>
                                              <p:pRg st="1" end="1"/>
                                            </p:txEl>
                                          </p:spTgt>
                                        </p:tgtEl>
                                        <p:attrNameLst>
                                          <p:attrName>style.visibility</p:attrName>
                                        </p:attrNameLst>
                                      </p:cBhvr>
                                      <p:to>
                                        <p:strVal val="visible"/>
                                      </p:to>
                                    </p:set>
                                    <p:animEffect transition="in" filter="wedge">
                                      <p:cBhvr>
                                        <p:cTn id="16" dur="2000"/>
                                        <p:tgtEl>
                                          <p:spTgt spid="197635">
                                            <p:txEl>
                                              <p:pRg st="1" end="1"/>
                                            </p:txEl>
                                          </p:spTgt>
                                        </p:tgtEl>
                                      </p:cBhvr>
                                    </p:animEffect>
                                  </p:childTnLst>
                                </p:cTn>
                              </p:par>
                            </p:childTnLst>
                          </p:cTn>
                        </p:par>
                        <p:par>
                          <p:cTn id="17" fill="hold">
                            <p:stCondLst>
                              <p:cond delay="6000"/>
                            </p:stCondLst>
                            <p:childTnLst>
                              <p:par>
                                <p:cTn id="18" presetID="20" presetClass="entr" presetSubtype="0" fill="hold" grpId="0" nodeType="afterEffect">
                                  <p:stCondLst>
                                    <p:cond delay="0"/>
                                  </p:stCondLst>
                                  <p:childTnLst>
                                    <p:set>
                                      <p:cBhvr>
                                        <p:cTn id="19" dur="1" fill="hold">
                                          <p:stCondLst>
                                            <p:cond delay="0"/>
                                          </p:stCondLst>
                                        </p:cTn>
                                        <p:tgtEl>
                                          <p:spTgt spid="197635">
                                            <p:txEl>
                                              <p:pRg st="3" end="3"/>
                                            </p:txEl>
                                          </p:spTgt>
                                        </p:tgtEl>
                                        <p:attrNameLst>
                                          <p:attrName>style.visibility</p:attrName>
                                        </p:attrNameLst>
                                      </p:cBhvr>
                                      <p:to>
                                        <p:strVal val="visible"/>
                                      </p:to>
                                    </p:set>
                                    <p:animEffect transition="in" filter="wedge">
                                      <p:cBhvr>
                                        <p:cTn id="20" dur="2000"/>
                                        <p:tgtEl>
                                          <p:spTgt spid="197635">
                                            <p:txEl>
                                              <p:pRg st="3" end="3"/>
                                            </p:txEl>
                                          </p:spTgt>
                                        </p:tgtEl>
                                      </p:cBhvr>
                                    </p:animEffect>
                                  </p:childTnLst>
                                </p:cTn>
                              </p:par>
                            </p:childTnLst>
                          </p:cTn>
                        </p:par>
                        <p:par>
                          <p:cTn id="21" fill="hold">
                            <p:stCondLst>
                              <p:cond delay="8000"/>
                            </p:stCondLst>
                            <p:childTnLst>
                              <p:par>
                                <p:cTn id="22" presetID="20" presetClass="entr" presetSubtype="0" fill="hold" grpId="0" nodeType="afterEffect">
                                  <p:stCondLst>
                                    <p:cond delay="0"/>
                                  </p:stCondLst>
                                  <p:childTnLst>
                                    <p:set>
                                      <p:cBhvr>
                                        <p:cTn id="23" dur="1" fill="hold">
                                          <p:stCondLst>
                                            <p:cond delay="0"/>
                                          </p:stCondLst>
                                        </p:cTn>
                                        <p:tgtEl>
                                          <p:spTgt spid="197635">
                                            <p:txEl>
                                              <p:pRg st="4" end="4"/>
                                            </p:txEl>
                                          </p:spTgt>
                                        </p:tgtEl>
                                        <p:attrNameLst>
                                          <p:attrName>style.visibility</p:attrName>
                                        </p:attrNameLst>
                                      </p:cBhvr>
                                      <p:to>
                                        <p:strVal val="visible"/>
                                      </p:to>
                                    </p:set>
                                    <p:animEffect transition="in" filter="wedge">
                                      <p:cBhvr>
                                        <p:cTn id="24" dur="2000"/>
                                        <p:tgtEl>
                                          <p:spTgt spid="197635">
                                            <p:txEl>
                                              <p:pRg st="4" end="4"/>
                                            </p:txEl>
                                          </p:spTgt>
                                        </p:tgtEl>
                                      </p:cBhvr>
                                    </p:animEffect>
                                  </p:childTnLst>
                                </p:cTn>
                              </p:par>
                            </p:childTnLst>
                          </p:cTn>
                        </p:par>
                        <p:par>
                          <p:cTn id="25" fill="hold">
                            <p:stCondLst>
                              <p:cond delay="10000"/>
                            </p:stCondLst>
                            <p:childTnLst>
                              <p:par>
                                <p:cTn id="26" presetID="20" presetClass="entr" presetSubtype="0" fill="hold" grpId="0" nodeType="afterEffect">
                                  <p:stCondLst>
                                    <p:cond delay="0"/>
                                  </p:stCondLst>
                                  <p:childTnLst>
                                    <p:set>
                                      <p:cBhvr>
                                        <p:cTn id="27" dur="1" fill="hold">
                                          <p:stCondLst>
                                            <p:cond delay="0"/>
                                          </p:stCondLst>
                                        </p:cTn>
                                        <p:tgtEl>
                                          <p:spTgt spid="197635">
                                            <p:txEl>
                                              <p:pRg st="5" end="5"/>
                                            </p:txEl>
                                          </p:spTgt>
                                        </p:tgtEl>
                                        <p:attrNameLst>
                                          <p:attrName>style.visibility</p:attrName>
                                        </p:attrNameLst>
                                      </p:cBhvr>
                                      <p:to>
                                        <p:strVal val="visible"/>
                                      </p:to>
                                    </p:set>
                                    <p:animEffect transition="in" filter="wedge">
                                      <p:cBhvr>
                                        <p:cTn id="28" dur="2000"/>
                                        <p:tgtEl>
                                          <p:spTgt spid="1976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animBg="1"/>
      <p:bldP spid="197635"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solidFill>
            <a:srgbClr val="FFFF99"/>
          </a:solidFill>
          <a:ln w="19050">
            <a:solidFill>
              <a:schemeClr val="tx1"/>
            </a:solidFill>
          </a:ln>
        </p:spPr>
        <p:txBody>
          <a:bodyPr/>
          <a:lstStyle/>
          <a:p>
            <a:pPr rtl="1" eaLnBrk="1" hangingPunct="1"/>
            <a:r>
              <a:rPr lang="fa-IR" smtClean="0">
                <a:cs typeface="Titr" pitchFamily="2" charset="-78"/>
              </a:rPr>
              <a:t>جوهای دو ردیفه</a:t>
            </a:r>
            <a:endParaRPr lang="en-GB" smtClean="0">
              <a:cs typeface="Titr" pitchFamily="2" charset="-78"/>
            </a:endParaRPr>
          </a:p>
        </p:txBody>
      </p:sp>
      <p:sp>
        <p:nvSpPr>
          <p:cNvPr id="198659" name="Rectangle 3"/>
          <p:cNvSpPr>
            <a:spLocks noGrp="1" noChangeArrowheads="1"/>
          </p:cNvSpPr>
          <p:nvPr>
            <p:ph type="body" idx="1"/>
          </p:nvPr>
        </p:nvSpPr>
        <p:spPr>
          <a:xfrm>
            <a:off x="457200" y="1646238"/>
            <a:ext cx="8458200" cy="4525962"/>
          </a:xfrm>
        </p:spPr>
        <p:txBody>
          <a:bodyPr/>
          <a:lstStyle/>
          <a:p>
            <a:pPr algn="r" rtl="1" eaLnBrk="1" hangingPunct="1"/>
            <a:r>
              <a:rPr lang="fa-IR" smtClean="0">
                <a:cs typeface="2  Lotus" pitchFamily="2" charset="-78"/>
              </a:rPr>
              <a:t>در اینها فقط گل وسط سنبله بارور می شود و دو گل کناری عقیم هستند پس دو ردیف دانه تشکیل می شود.به آنها ارقام </a:t>
            </a:r>
            <a:r>
              <a:rPr lang="en-US" smtClean="0">
                <a:cs typeface="2  Lotus" pitchFamily="2" charset="-78"/>
              </a:rPr>
              <a:t>Disticha</a:t>
            </a:r>
            <a:r>
              <a:rPr lang="fa-IR" smtClean="0">
                <a:cs typeface="2  Lotus" pitchFamily="2" charset="-78"/>
              </a:rPr>
              <a:t> هم گفته می شود. هم بهاره دارند و هم پاییزه</a:t>
            </a:r>
          </a:p>
          <a:p>
            <a:pPr algn="r" rtl="1" eaLnBrk="1" hangingPunct="1"/>
            <a:r>
              <a:rPr lang="en-US" smtClean="0">
                <a:cs typeface="2  Lotus" pitchFamily="2" charset="-78"/>
              </a:rPr>
              <a:t>H.spontaneum</a:t>
            </a:r>
            <a:r>
              <a:rPr lang="fa-IR" smtClean="0">
                <a:cs typeface="2  Lotus" pitchFamily="2" charset="-78"/>
              </a:rPr>
              <a:t> منشا جوهای دو ردیفه است</a:t>
            </a:r>
          </a:p>
          <a:p>
            <a:pPr algn="r" rtl="1" eaLnBrk="1" hangingPunct="1"/>
            <a:r>
              <a:rPr lang="en-US" smtClean="0">
                <a:cs typeface="2  Lotus" pitchFamily="2" charset="-78"/>
              </a:rPr>
              <a:t>H.nudum</a:t>
            </a:r>
            <a:r>
              <a:rPr lang="fa-IR" smtClean="0">
                <a:cs typeface="2  Lotus" pitchFamily="2" charset="-78"/>
              </a:rPr>
              <a:t> زراعی – لخت</a:t>
            </a:r>
          </a:p>
          <a:p>
            <a:pPr algn="r" rtl="1" eaLnBrk="1" hangingPunct="1"/>
            <a:r>
              <a:rPr lang="en-US" smtClean="0">
                <a:cs typeface="2  Lotus" pitchFamily="2" charset="-78"/>
              </a:rPr>
              <a:t>H.erectum</a:t>
            </a:r>
            <a:r>
              <a:rPr lang="fa-IR" smtClean="0">
                <a:cs typeface="2  Lotus" pitchFamily="2" charset="-78"/>
              </a:rPr>
              <a:t> پوشش دار و حشی</a:t>
            </a:r>
          </a:p>
          <a:p>
            <a:pPr algn="r" rtl="1" eaLnBrk="1" hangingPunct="1"/>
            <a:r>
              <a:rPr lang="en-US" smtClean="0">
                <a:cs typeface="2  Lotus" pitchFamily="2" charset="-78"/>
              </a:rPr>
              <a:t>H.noticum</a:t>
            </a:r>
            <a:r>
              <a:rPr lang="fa-IR" smtClean="0">
                <a:cs typeface="2  Lotus" pitchFamily="2" charset="-78"/>
              </a:rPr>
              <a:t> پوشش دار و حشی</a:t>
            </a:r>
            <a:endParaRPr lang="en-GB" smtClean="0">
              <a:cs typeface="2  Lotu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8658"/>
                                        </p:tgtEl>
                                        <p:attrNameLst>
                                          <p:attrName>style.visibility</p:attrName>
                                        </p:attrNameLst>
                                      </p:cBhvr>
                                      <p:to>
                                        <p:strVal val="visible"/>
                                      </p:to>
                                    </p:set>
                                    <p:anim calcmode="lin" valueType="num">
                                      <p:cBhvr additive="base">
                                        <p:cTn id="7" dur="2000" fill="hold"/>
                                        <p:tgtEl>
                                          <p:spTgt spid="198658"/>
                                        </p:tgtEl>
                                        <p:attrNameLst>
                                          <p:attrName>ppt_x</p:attrName>
                                        </p:attrNameLst>
                                      </p:cBhvr>
                                      <p:tavLst>
                                        <p:tav tm="0">
                                          <p:val>
                                            <p:strVal val="#ppt_x"/>
                                          </p:val>
                                        </p:tav>
                                        <p:tav tm="100000">
                                          <p:val>
                                            <p:strVal val="#ppt_x"/>
                                          </p:val>
                                        </p:tav>
                                      </p:tavLst>
                                    </p:anim>
                                    <p:anim calcmode="lin" valueType="num">
                                      <p:cBhvr additive="base">
                                        <p:cTn id="8" dur="2000" fill="hold"/>
                                        <p:tgtEl>
                                          <p:spTgt spid="19865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98659">
                                            <p:txEl>
                                              <p:pRg st="0" end="0"/>
                                            </p:txEl>
                                          </p:spTgt>
                                        </p:tgtEl>
                                        <p:attrNameLst>
                                          <p:attrName>style.visibility</p:attrName>
                                        </p:attrNameLst>
                                      </p:cBhvr>
                                      <p:to>
                                        <p:strVal val="visible"/>
                                      </p:to>
                                    </p:set>
                                    <p:animEffect transition="in" filter="wedge">
                                      <p:cBhvr>
                                        <p:cTn id="12" dur="1000"/>
                                        <p:tgtEl>
                                          <p:spTgt spid="198659">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198659">
                                            <p:txEl>
                                              <p:pRg st="1" end="1"/>
                                            </p:txEl>
                                          </p:spTgt>
                                        </p:tgtEl>
                                        <p:attrNameLst>
                                          <p:attrName>style.visibility</p:attrName>
                                        </p:attrNameLst>
                                      </p:cBhvr>
                                      <p:to>
                                        <p:strVal val="visible"/>
                                      </p:to>
                                    </p:set>
                                    <p:animEffect transition="in" filter="wedge">
                                      <p:cBhvr>
                                        <p:cTn id="16" dur="1000"/>
                                        <p:tgtEl>
                                          <p:spTgt spid="198659">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198659">
                                            <p:txEl>
                                              <p:pRg st="2" end="2"/>
                                            </p:txEl>
                                          </p:spTgt>
                                        </p:tgtEl>
                                        <p:attrNameLst>
                                          <p:attrName>style.visibility</p:attrName>
                                        </p:attrNameLst>
                                      </p:cBhvr>
                                      <p:to>
                                        <p:strVal val="visible"/>
                                      </p:to>
                                    </p:set>
                                    <p:animEffect transition="in" filter="wedge">
                                      <p:cBhvr>
                                        <p:cTn id="20" dur="1000"/>
                                        <p:tgtEl>
                                          <p:spTgt spid="198659">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198659">
                                            <p:txEl>
                                              <p:pRg st="3" end="3"/>
                                            </p:txEl>
                                          </p:spTgt>
                                        </p:tgtEl>
                                        <p:attrNameLst>
                                          <p:attrName>style.visibility</p:attrName>
                                        </p:attrNameLst>
                                      </p:cBhvr>
                                      <p:to>
                                        <p:strVal val="visible"/>
                                      </p:to>
                                    </p:set>
                                    <p:animEffect transition="in" filter="wedge">
                                      <p:cBhvr>
                                        <p:cTn id="24" dur="1000"/>
                                        <p:tgtEl>
                                          <p:spTgt spid="198659">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198659">
                                            <p:txEl>
                                              <p:pRg st="4" end="4"/>
                                            </p:txEl>
                                          </p:spTgt>
                                        </p:tgtEl>
                                        <p:attrNameLst>
                                          <p:attrName>style.visibility</p:attrName>
                                        </p:attrNameLst>
                                      </p:cBhvr>
                                      <p:to>
                                        <p:strVal val="visible"/>
                                      </p:to>
                                    </p:set>
                                    <p:animEffect transition="in" filter="wedge">
                                      <p:cBhvr>
                                        <p:cTn id="28" dur="1000"/>
                                        <p:tgtEl>
                                          <p:spTgt spid="1986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animBg="1"/>
      <p:bldP spid="1986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04800"/>
            <a:ext cx="8229600" cy="792163"/>
          </a:xfrm>
          <a:solidFill>
            <a:srgbClr val="FFFF99"/>
          </a:solidFill>
          <a:ln>
            <a:solidFill>
              <a:schemeClr val="tx1"/>
            </a:solidFill>
          </a:ln>
        </p:spPr>
        <p:txBody>
          <a:bodyPr/>
          <a:lstStyle/>
          <a:p>
            <a:pPr rtl="1" eaLnBrk="1" hangingPunct="1"/>
            <a:r>
              <a:rPr lang="ar-SA" b="1" smtClean="0">
                <a:cs typeface="2  Lotus" pitchFamily="2" charset="-78"/>
              </a:rPr>
              <a:t>رویان</a:t>
            </a:r>
            <a:r>
              <a:rPr lang="en-US" b="1" smtClean="0">
                <a:cs typeface="2  Lotus" pitchFamily="2" charset="-78"/>
              </a:rPr>
              <a:t>     </a:t>
            </a:r>
            <a:r>
              <a:rPr lang="ar-SA" smtClean="0">
                <a:cs typeface="Arial" charset="0"/>
              </a:rPr>
              <a:t> </a:t>
            </a:r>
            <a:r>
              <a:rPr lang="en-US" sz="4000" smtClean="0">
                <a:cs typeface="Arial" charset="0"/>
              </a:rPr>
              <a:t>Embryo</a:t>
            </a:r>
            <a:endParaRPr lang="en-GB" sz="4000" smtClean="0">
              <a:cs typeface="Arial" charset="0"/>
            </a:endParaRPr>
          </a:p>
        </p:txBody>
      </p:sp>
      <p:sp>
        <p:nvSpPr>
          <p:cNvPr id="23555" name="Rectangle 3"/>
          <p:cNvSpPr>
            <a:spLocks noGrp="1" noChangeArrowheads="1"/>
          </p:cNvSpPr>
          <p:nvPr>
            <p:ph type="body" idx="1"/>
          </p:nvPr>
        </p:nvSpPr>
        <p:spPr>
          <a:xfrm>
            <a:off x="228600" y="1600200"/>
            <a:ext cx="8686800" cy="4525963"/>
          </a:xfrm>
        </p:spPr>
        <p:txBody>
          <a:bodyPr/>
          <a:lstStyle/>
          <a:p>
            <a:pPr algn="r" rtl="1" eaLnBrk="1" hangingPunct="1"/>
            <a:endParaRPr lang="ar-SA" smtClean="0">
              <a:cs typeface="Arial" charset="0"/>
            </a:endParaRPr>
          </a:p>
          <a:p>
            <a:pPr algn="r" rtl="1" eaLnBrk="1" hangingPunct="1"/>
            <a:r>
              <a:rPr lang="ar-SA" sz="2800" smtClean="0">
                <a:latin typeface="Tahoma" pitchFamily="34" charset="0"/>
                <a:cs typeface="Tahoma" pitchFamily="34" charset="0"/>
              </a:rPr>
              <a:t>پائین ترین قسمت دانه است.</a:t>
            </a:r>
          </a:p>
          <a:p>
            <a:pPr algn="r" rtl="1" eaLnBrk="1" hangingPunct="1"/>
            <a:endParaRPr lang="ar-SA" sz="2800" smtClean="0">
              <a:latin typeface="Tahoma" pitchFamily="34" charset="0"/>
              <a:cs typeface="Tahoma" pitchFamily="34" charset="0"/>
            </a:endParaRPr>
          </a:p>
          <a:p>
            <a:pPr algn="r" rtl="1" eaLnBrk="1" hangingPunct="1"/>
            <a:r>
              <a:rPr lang="ar-SA" sz="2800" smtClean="0">
                <a:latin typeface="Tahoma" pitchFamily="34" charset="0"/>
                <a:cs typeface="Tahoma" pitchFamily="34" charset="0"/>
              </a:rPr>
              <a:t>توسط اسکوتلوم محافظت میشود.</a:t>
            </a:r>
          </a:p>
          <a:p>
            <a:pPr algn="r" rtl="1" eaLnBrk="1" hangingPunct="1">
              <a:buFontTx/>
              <a:buNone/>
            </a:pPr>
            <a:endParaRPr lang="ar-SA" sz="2800" smtClean="0">
              <a:latin typeface="Tahoma" pitchFamily="34" charset="0"/>
              <a:cs typeface="Tahoma" pitchFamily="34" charset="0"/>
            </a:endParaRPr>
          </a:p>
          <a:p>
            <a:pPr algn="r" rtl="1" eaLnBrk="1" hangingPunct="1"/>
            <a:r>
              <a:rPr lang="ar-SA" sz="2800" smtClean="0">
                <a:latin typeface="Tahoma" pitchFamily="34" charset="0"/>
                <a:cs typeface="Tahoma" pitchFamily="34" charset="0"/>
              </a:rPr>
              <a:t>اسکوتلوم مواد ذخیره شده در آندوسپرم را جذب کرده </a:t>
            </a:r>
            <a:r>
              <a:rPr lang="ar-SA" sz="2400" smtClean="0">
                <a:latin typeface="Tahoma" pitchFamily="34" charset="0"/>
                <a:cs typeface="Tahoma" pitchFamily="34" charset="0"/>
              </a:rPr>
              <a:t>و </a:t>
            </a:r>
            <a:r>
              <a:rPr lang="ar-SA" sz="2800" smtClean="0">
                <a:latin typeface="Tahoma" pitchFamily="34" charset="0"/>
                <a:cs typeface="Tahoma" pitchFamily="34" charset="0"/>
              </a:rPr>
              <a:t>آنها را برای جوانه زدن در اختیار گیاهک قرار می دهد.</a:t>
            </a:r>
            <a:endParaRPr lang="en-GB" sz="2800" smtClean="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2000" fill="hold"/>
                                        <p:tgtEl>
                                          <p:spTgt spid="23554"/>
                                        </p:tgtEl>
                                        <p:attrNameLst>
                                          <p:attrName>ppt_x</p:attrName>
                                        </p:attrNameLst>
                                      </p:cBhvr>
                                      <p:tavLst>
                                        <p:tav tm="0">
                                          <p:val>
                                            <p:strVal val="#ppt_x"/>
                                          </p:val>
                                        </p:tav>
                                        <p:tav tm="100000">
                                          <p:val>
                                            <p:strVal val="#ppt_x"/>
                                          </p:val>
                                        </p:tav>
                                      </p:tavLst>
                                    </p:anim>
                                    <p:anim calcmode="lin" valueType="num">
                                      <p:cBhvr additive="base">
                                        <p:cTn id="8" dur="2000" fill="hold"/>
                                        <p:tgtEl>
                                          <p:spTgt spid="2355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7" presetClass="entr" presetSubtype="4" fill="hold" nodeType="after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 calcmode="lin" valueType="num">
                                      <p:cBhvr additive="base">
                                        <p:cTn id="12" dur="2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7" presetClass="entr" presetSubtype="4" fill="hold" nodeType="after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 calcmode="lin" valueType="num">
                                      <p:cBhvr additive="base">
                                        <p:cTn id="17" dur="20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7" presetClass="entr" presetSubtype="4" fill="hold" nodeType="afterEffect">
                                  <p:stCondLst>
                                    <p:cond delay="0"/>
                                  </p:stCondLst>
                                  <p:childTnLst>
                                    <p:set>
                                      <p:cBhvr>
                                        <p:cTn id="21" dur="1" fill="hold">
                                          <p:stCondLst>
                                            <p:cond delay="0"/>
                                          </p:stCondLst>
                                        </p:cTn>
                                        <p:tgtEl>
                                          <p:spTgt spid="23555">
                                            <p:txEl>
                                              <p:pRg st="5" end="5"/>
                                            </p:txEl>
                                          </p:spTgt>
                                        </p:tgtEl>
                                        <p:attrNameLst>
                                          <p:attrName>style.visibility</p:attrName>
                                        </p:attrNameLst>
                                      </p:cBhvr>
                                      <p:to>
                                        <p:strVal val="visible"/>
                                      </p:to>
                                    </p:set>
                                    <p:anim calcmode="lin" valueType="num">
                                      <p:cBhvr additive="base">
                                        <p:cTn id="22" dur="20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235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solidFill>
            <a:srgbClr val="FFFF99"/>
          </a:solidFill>
          <a:ln w="19050">
            <a:solidFill>
              <a:schemeClr val="tx1"/>
            </a:solidFill>
          </a:ln>
        </p:spPr>
        <p:txBody>
          <a:bodyPr/>
          <a:lstStyle/>
          <a:p>
            <a:pPr rtl="1" eaLnBrk="1" hangingPunct="1"/>
            <a:r>
              <a:rPr lang="fa-IR" smtClean="0">
                <a:cs typeface="Titr" pitchFamily="2" charset="-78"/>
              </a:rPr>
              <a:t>جوهای شش ردیفه</a:t>
            </a:r>
            <a:endParaRPr lang="en-GB" smtClean="0">
              <a:cs typeface="Titr" pitchFamily="2" charset="-78"/>
            </a:endParaRPr>
          </a:p>
        </p:txBody>
      </p:sp>
      <p:sp>
        <p:nvSpPr>
          <p:cNvPr id="199683" name="Rectangle 3"/>
          <p:cNvSpPr>
            <a:spLocks noGrp="1" noChangeArrowheads="1"/>
          </p:cNvSpPr>
          <p:nvPr>
            <p:ph type="body" idx="1"/>
          </p:nvPr>
        </p:nvSpPr>
        <p:spPr>
          <a:xfrm>
            <a:off x="304800" y="1600200"/>
            <a:ext cx="8534400" cy="4525963"/>
          </a:xfrm>
        </p:spPr>
        <p:txBody>
          <a:bodyPr/>
          <a:lstStyle/>
          <a:p>
            <a:pPr algn="r" rtl="1" eaLnBrk="1" hangingPunct="1">
              <a:lnSpc>
                <a:spcPct val="90000"/>
              </a:lnSpc>
            </a:pPr>
            <a:r>
              <a:rPr lang="fa-IR" sz="2400" smtClean="0">
                <a:latin typeface="Tahoma" pitchFamily="34" charset="0"/>
                <a:cs typeface="Tahoma" pitchFamily="34" charset="0"/>
              </a:rPr>
              <a:t>در اینها هر سه گل سنبلچه بارور می شود و از پر محصول ترین جوها هستند. </a:t>
            </a:r>
          </a:p>
          <a:p>
            <a:pPr algn="r" rtl="1" eaLnBrk="1" hangingPunct="1">
              <a:lnSpc>
                <a:spcPct val="90000"/>
              </a:lnSpc>
            </a:pPr>
            <a:r>
              <a:rPr lang="fa-IR" sz="2400" smtClean="0">
                <a:latin typeface="Tahoma" pitchFamily="34" charset="0"/>
                <a:cs typeface="Tahoma" pitchFamily="34" charset="0"/>
              </a:rPr>
              <a:t>منشا</a:t>
            </a:r>
          </a:p>
          <a:p>
            <a:pPr algn="r" rtl="1" eaLnBrk="1" hangingPunct="1">
              <a:lnSpc>
                <a:spcPct val="90000"/>
              </a:lnSpc>
            </a:pPr>
            <a:r>
              <a:rPr lang="fa-IR" sz="2400" smtClean="0">
                <a:latin typeface="Tahoma" pitchFamily="34" charset="0"/>
                <a:cs typeface="Tahoma" pitchFamily="34" charset="0"/>
              </a:rPr>
              <a:t>گلدهی</a:t>
            </a:r>
          </a:p>
          <a:p>
            <a:pPr algn="r" rtl="1" eaLnBrk="1" hangingPunct="1">
              <a:lnSpc>
                <a:spcPct val="90000"/>
              </a:lnSpc>
            </a:pPr>
            <a:r>
              <a:rPr lang="fa-IR" sz="2400" smtClean="0">
                <a:latin typeface="Tahoma" pitchFamily="34" charset="0"/>
                <a:cs typeface="Tahoma" pitchFamily="34" charset="0"/>
              </a:rPr>
              <a:t>سازگاری</a:t>
            </a:r>
          </a:p>
          <a:p>
            <a:pPr algn="r" rtl="1" eaLnBrk="1" hangingPunct="1">
              <a:lnSpc>
                <a:spcPct val="90000"/>
              </a:lnSpc>
            </a:pPr>
            <a:r>
              <a:rPr lang="fa-IR" sz="2400" smtClean="0">
                <a:latin typeface="Tahoma" pitchFamily="34" charset="0"/>
                <a:cs typeface="Tahoma" pitchFamily="34" charset="0"/>
              </a:rPr>
              <a:t>تلاقی</a:t>
            </a:r>
          </a:p>
          <a:p>
            <a:pPr algn="r" rtl="1" eaLnBrk="1" hangingPunct="1">
              <a:lnSpc>
                <a:spcPct val="90000"/>
              </a:lnSpc>
            </a:pPr>
            <a:r>
              <a:rPr lang="fa-IR" sz="2400" smtClean="0">
                <a:latin typeface="Tahoma" pitchFamily="34" charset="0"/>
                <a:cs typeface="Tahoma" pitchFamily="34" charset="0"/>
              </a:rPr>
              <a:t>جوهای </a:t>
            </a:r>
            <a:r>
              <a:rPr lang="fa-IR" sz="2400" smtClean="0">
                <a:latin typeface="Tahoma" pitchFamily="34" charset="0"/>
                <a:cs typeface="Titr" pitchFamily="2" charset="-78"/>
              </a:rPr>
              <a:t>6</a:t>
            </a:r>
            <a:r>
              <a:rPr lang="fa-IR" sz="2400" smtClean="0">
                <a:latin typeface="Tahoma" pitchFamily="34" charset="0"/>
                <a:cs typeface="Tahoma" pitchFamily="34" charset="0"/>
              </a:rPr>
              <a:t> ردیفه اکثرا پاییزه هستند.</a:t>
            </a:r>
          </a:p>
          <a:p>
            <a:pPr algn="r" rtl="1" eaLnBrk="1" hangingPunct="1">
              <a:lnSpc>
                <a:spcPct val="90000"/>
              </a:lnSpc>
            </a:pPr>
            <a:r>
              <a:rPr lang="fa-IR" sz="2400" smtClean="0">
                <a:latin typeface="Tahoma" pitchFamily="34" charset="0"/>
                <a:cs typeface="Tahoma" pitchFamily="34" charset="0"/>
              </a:rPr>
              <a:t>وزن هزار.</a:t>
            </a:r>
          </a:p>
          <a:p>
            <a:pPr algn="r" rtl="1" eaLnBrk="1" hangingPunct="1">
              <a:lnSpc>
                <a:spcPct val="90000"/>
              </a:lnSpc>
            </a:pPr>
            <a:r>
              <a:rPr lang="fa-IR" sz="2400" smtClean="0">
                <a:latin typeface="Tahoma" pitchFamily="34" charset="0"/>
                <a:cs typeface="Tahoma" pitchFamily="34" charset="0"/>
              </a:rPr>
              <a:t>به آنها ارقام </a:t>
            </a:r>
            <a:r>
              <a:rPr lang="en-US" sz="2400" smtClean="0">
                <a:latin typeface="Tahoma" pitchFamily="34" charset="0"/>
                <a:cs typeface="Tahoma" pitchFamily="34" charset="0"/>
              </a:rPr>
              <a:t>Polysticha</a:t>
            </a:r>
            <a:r>
              <a:rPr lang="fa-IR" sz="2400" smtClean="0">
                <a:latin typeface="Tahoma" pitchFamily="34" charset="0"/>
                <a:cs typeface="Tahoma" pitchFamily="34" charset="0"/>
              </a:rPr>
              <a:t> هم گفته می شود.</a:t>
            </a:r>
          </a:p>
          <a:p>
            <a:pPr algn="r" rtl="1" eaLnBrk="1" hangingPunct="1">
              <a:lnSpc>
                <a:spcPct val="90000"/>
              </a:lnSpc>
            </a:pPr>
            <a:r>
              <a:rPr lang="en-US" sz="2400" smtClean="0">
                <a:latin typeface="Tahoma" pitchFamily="34" charset="0"/>
                <a:cs typeface="Tahoma" pitchFamily="34" charset="0"/>
              </a:rPr>
              <a:t>H.hexaticum</a:t>
            </a:r>
            <a:r>
              <a:rPr lang="fa-IR" sz="2400" smtClean="0">
                <a:latin typeface="Tahoma" pitchFamily="34" charset="0"/>
                <a:cs typeface="Tahoma" pitchFamily="34" charset="0"/>
              </a:rPr>
              <a:t> معروف ترین است و واریته ای از </a:t>
            </a:r>
            <a:r>
              <a:rPr lang="en-US" sz="2400" smtClean="0">
                <a:latin typeface="Tahoma" pitchFamily="34" charset="0"/>
                <a:cs typeface="Tahoma" pitchFamily="34" charset="0"/>
              </a:rPr>
              <a:t>H.vulgare</a:t>
            </a:r>
            <a:r>
              <a:rPr lang="fa-IR" sz="2400" smtClean="0">
                <a:latin typeface="Tahoma" pitchFamily="34" charset="0"/>
                <a:cs typeface="Tahoma" pitchFamily="34" charset="0"/>
              </a:rPr>
              <a:t> است.</a:t>
            </a:r>
            <a:endParaRPr lang="en-GB" sz="2400" smtClean="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9682"/>
                                        </p:tgtEl>
                                        <p:attrNameLst>
                                          <p:attrName>style.visibility</p:attrName>
                                        </p:attrNameLst>
                                      </p:cBhvr>
                                      <p:to>
                                        <p:strVal val="visible"/>
                                      </p:to>
                                    </p:set>
                                    <p:anim calcmode="lin" valueType="num">
                                      <p:cBhvr additive="base">
                                        <p:cTn id="7" dur="2000" fill="hold"/>
                                        <p:tgtEl>
                                          <p:spTgt spid="199682"/>
                                        </p:tgtEl>
                                        <p:attrNameLst>
                                          <p:attrName>ppt_x</p:attrName>
                                        </p:attrNameLst>
                                      </p:cBhvr>
                                      <p:tavLst>
                                        <p:tav tm="0">
                                          <p:val>
                                            <p:strVal val="#ppt_x"/>
                                          </p:val>
                                        </p:tav>
                                        <p:tav tm="100000">
                                          <p:val>
                                            <p:strVal val="#ppt_x"/>
                                          </p:val>
                                        </p:tav>
                                      </p:tavLst>
                                    </p:anim>
                                    <p:anim calcmode="lin" valueType="num">
                                      <p:cBhvr additive="base">
                                        <p:cTn id="8" dur="2000" fill="hold"/>
                                        <p:tgtEl>
                                          <p:spTgt spid="19968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99683">
                                            <p:txEl>
                                              <p:pRg st="0" end="0"/>
                                            </p:txEl>
                                          </p:spTgt>
                                        </p:tgtEl>
                                        <p:attrNameLst>
                                          <p:attrName>style.visibility</p:attrName>
                                        </p:attrNameLst>
                                      </p:cBhvr>
                                      <p:to>
                                        <p:strVal val="visible"/>
                                      </p:to>
                                    </p:set>
                                    <p:animEffect transition="in" filter="wedge">
                                      <p:cBhvr>
                                        <p:cTn id="12" dur="1000"/>
                                        <p:tgtEl>
                                          <p:spTgt spid="199683">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199683">
                                            <p:txEl>
                                              <p:pRg st="1" end="1"/>
                                            </p:txEl>
                                          </p:spTgt>
                                        </p:tgtEl>
                                        <p:attrNameLst>
                                          <p:attrName>style.visibility</p:attrName>
                                        </p:attrNameLst>
                                      </p:cBhvr>
                                      <p:to>
                                        <p:strVal val="visible"/>
                                      </p:to>
                                    </p:set>
                                    <p:animEffect transition="in" filter="wedge">
                                      <p:cBhvr>
                                        <p:cTn id="16" dur="1000"/>
                                        <p:tgtEl>
                                          <p:spTgt spid="199683">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199683">
                                            <p:txEl>
                                              <p:pRg st="2" end="2"/>
                                            </p:txEl>
                                          </p:spTgt>
                                        </p:tgtEl>
                                        <p:attrNameLst>
                                          <p:attrName>style.visibility</p:attrName>
                                        </p:attrNameLst>
                                      </p:cBhvr>
                                      <p:to>
                                        <p:strVal val="visible"/>
                                      </p:to>
                                    </p:set>
                                    <p:animEffect transition="in" filter="wedge">
                                      <p:cBhvr>
                                        <p:cTn id="20" dur="1000"/>
                                        <p:tgtEl>
                                          <p:spTgt spid="199683">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199683">
                                            <p:txEl>
                                              <p:pRg st="3" end="3"/>
                                            </p:txEl>
                                          </p:spTgt>
                                        </p:tgtEl>
                                        <p:attrNameLst>
                                          <p:attrName>style.visibility</p:attrName>
                                        </p:attrNameLst>
                                      </p:cBhvr>
                                      <p:to>
                                        <p:strVal val="visible"/>
                                      </p:to>
                                    </p:set>
                                    <p:animEffect transition="in" filter="wedge">
                                      <p:cBhvr>
                                        <p:cTn id="24" dur="1000"/>
                                        <p:tgtEl>
                                          <p:spTgt spid="199683">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199683">
                                            <p:txEl>
                                              <p:pRg st="4" end="4"/>
                                            </p:txEl>
                                          </p:spTgt>
                                        </p:tgtEl>
                                        <p:attrNameLst>
                                          <p:attrName>style.visibility</p:attrName>
                                        </p:attrNameLst>
                                      </p:cBhvr>
                                      <p:to>
                                        <p:strVal val="visible"/>
                                      </p:to>
                                    </p:set>
                                    <p:animEffect transition="in" filter="wedge">
                                      <p:cBhvr>
                                        <p:cTn id="28" dur="1000"/>
                                        <p:tgtEl>
                                          <p:spTgt spid="199683">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199683">
                                            <p:txEl>
                                              <p:pRg st="5" end="5"/>
                                            </p:txEl>
                                          </p:spTgt>
                                        </p:tgtEl>
                                        <p:attrNameLst>
                                          <p:attrName>style.visibility</p:attrName>
                                        </p:attrNameLst>
                                      </p:cBhvr>
                                      <p:to>
                                        <p:strVal val="visible"/>
                                      </p:to>
                                    </p:set>
                                    <p:animEffect transition="in" filter="wedge">
                                      <p:cBhvr>
                                        <p:cTn id="32" dur="1000"/>
                                        <p:tgtEl>
                                          <p:spTgt spid="199683">
                                            <p:txEl>
                                              <p:pRg st="5" end="5"/>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199683">
                                            <p:txEl>
                                              <p:pRg st="6" end="6"/>
                                            </p:txEl>
                                          </p:spTgt>
                                        </p:tgtEl>
                                        <p:attrNameLst>
                                          <p:attrName>style.visibility</p:attrName>
                                        </p:attrNameLst>
                                      </p:cBhvr>
                                      <p:to>
                                        <p:strVal val="visible"/>
                                      </p:to>
                                    </p:set>
                                    <p:animEffect transition="in" filter="wedge">
                                      <p:cBhvr>
                                        <p:cTn id="36" dur="1000"/>
                                        <p:tgtEl>
                                          <p:spTgt spid="199683">
                                            <p:txEl>
                                              <p:pRg st="6" end="6"/>
                                            </p:txEl>
                                          </p:spTgt>
                                        </p:tgtEl>
                                      </p:cBhvr>
                                    </p:animEffect>
                                  </p:childTnLst>
                                </p:cTn>
                              </p:par>
                            </p:childTnLst>
                          </p:cTn>
                        </p:par>
                        <p:par>
                          <p:cTn id="37" fill="hold">
                            <p:stCondLst>
                              <p:cond delay="9000"/>
                            </p:stCondLst>
                            <p:childTnLst>
                              <p:par>
                                <p:cTn id="38" presetID="20" presetClass="entr" presetSubtype="0" fill="hold" grpId="0" nodeType="afterEffect">
                                  <p:stCondLst>
                                    <p:cond delay="0"/>
                                  </p:stCondLst>
                                  <p:childTnLst>
                                    <p:set>
                                      <p:cBhvr>
                                        <p:cTn id="39" dur="1" fill="hold">
                                          <p:stCondLst>
                                            <p:cond delay="0"/>
                                          </p:stCondLst>
                                        </p:cTn>
                                        <p:tgtEl>
                                          <p:spTgt spid="199683">
                                            <p:txEl>
                                              <p:pRg st="7" end="7"/>
                                            </p:txEl>
                                          </p:spTgt>
                                        </p:tgtEl>
                                        <p:attrNameLst>
                                          <p:attrName>style.visibility</p:attrName>
                                        </p:attrNameLst>
                                      </p:cBhvr>
                                      <p:to>
                                        <p:strVal val="visible"/>
                                      </p:to>
                                    </p:set>
                                    <p:animEffect transition="in" filter="wedge">
                                      <p:cBhvr>
                                        <p:cTn id="40" dur="1000"/>
                                        <p:tgtEl>
                                          <p:spTgt spid="199683">
                                            <p:txEl>
                                              <p:pRg st="7" end="7"/>
                                            </p:txEl>
                                          </p:spTgt>
                                        </p:tgtEl>
                                      </p:cBhvr>
                                    </p:animEffect>
                                  </p:childTnLst>
                                </p:cTn>
                              </p:par>
                            </p:childTnLst>
                          </p:cTn>
                        </p:par>
                        <p:par>
                          <p:cTn id="41" fill="hold">
                            <p:stCondLst>
                              <p:cond delay="10000"/>
                            </p:stCondLst>
                            <p:childTnLst>
                              <p:par>
                                <p:cTn id="42" presetID="20" presetClass="entr" presetSubtype="0" fill="hold" grpId="0" nodeType="afterEffect">
                                  <p:stCondLst>
                                    <p:cond delay="0"/>
                                  </p:stCondLst>
                                  <p:childTnLst>
                                    <p:set>
                                      <p:cBhvr>
                                        <p:cTn id="43" dur="1" fill="hold">
                                          <p:stCondLst>
                                            <p:cond delay="0"/>
                                          </p:stCondLst>
                                        </p:cTn>
                                        <p:tgtEl>
                                          <p:spTgt spid="199683">
                                            <p:txEl>
                                              <p:pRg st="8" end="8"/>
                                            </p:txEl>
                                          </p:spTgt>
                                        </p:tgtEl>
                                        <p:attrNameLst>
                                          <p:attrName>style.visibility</p:attrName>
                                        </p:attrNameLst>
                                      </p:cBhvr>
                                      <p:to>
                                        <p:strVal val="visible"/>
                                      </p:to>
                                    </p:set>
                                    <p:animEffect transition="in" filter="wedge">
                                      <p:cBhvr>
                                        <p:cTn id="44" dur="1000"/>
                                        <p:tgtEl>
                                          <p:spTgt spid="1996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animBg="1"/>
      <p:bldP spid="19968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solidFill>
            <a:srgbClr val="FFFF99"/>
          </a:solidFill>
          <a:ln w="19050">
            <a:solidFill>
              <a:schemeClr val="tx1"/>
            </a:solidFill>
          </a:ln>
        </p:spPr>
        <p:txBody>
          <a:bodyPr/>
          <a:lstStyle/>
          <a:p>
            <a:pPr rtl="1" eaLnBrk="1" hangingPunct="1"/>
            <a:r>
              <a:rPr lang="fa-IR" smtClean="0">
                <a:cs typeface="Titr" pitchFamily="2" charset="-78"/>
              </a:rPr>
              <a:t>جوهای نا منطم</a:t>
            </a:r>
            <a:endParaRPr lang="en-GB" smtClean="0">
              <a:cs typeface="Titr" pitchFamily="2" charset="-78"/>
            </a:endParaRPr>
          </a:p>
        </p:txBody>
      </p:sp>
      <p:sp>
        <p:nvSpPr>
          <p:cNvPr id="200707" name="Rectangle 3"/>
          <p:cNvSpPr>
            <a:spLocks noGrp="1" noChangeArrowheads="1"/>
          </p:cNvSpPr>
          <p:nvPr>
            <p:ph type="body" idx="1"/>
          </p:nvPr>
        </p:nvSpPr>
        <p:spPr>
          <a:xfrm>
            <a:off x="304800" y="1600200"/>
            <a:ext cx="8534400" cy="4525963"/>
          </a:xfrm>
        </p:spPr>
        <p:txBody>
          <a:bodyPr/>
          <a:lstStyle/>
          <a:p>
            <a:pPr algn="r" rtl="1" eaLnBrk="1" hangingPunct="1"/>
            <a:r>
              <a:rPr lang="fa-IR" smtClean="0">
                <a:latin typeface="Tahoma" pitchFamily="34" charset="0"/>
                <a:cs typeface="Tahoma" pitchFamily="34" charset="0"/>
              </a:rPr>
              <a:t>در اینها تعداد گلهای بارور متفاوت است.</a:t>
            </a:r>
          </a:p>
          <a:p>
            <a:pPr algn="r" rtl="1" eaLnBrk="1" hangingPunct="1">
              <a:buFontTx/>
              <a:buNone/>
            </a:pPr>
            <a:endParaRPr lang="fa-IR" smtClean="0">
              <a:latin typeface="Tahoma" pitchFamily="34" charset="0"/>
              <a:cs typeface="Tahoma" pitchFamily="34" charset="0"/>
            </a:endParaRPr>
          </a:p>
          <a:p>
            <a:pPr algn="r" rtl="1" eaLnBrk="1" hangingPunct="1"/>
            <a:r>
              <a:rPr lang="fa-IR" smtClean="0">
                <a:latin typeface="Tahoma" pitchFamily="34" charset="0"/>
                <a:cs typeface="Tahoma" pitchFamily="34" charset="0"/>
              </a:rPr>
              <a:t>مقطع عرضی دانه ناصاف و نایکنواخت است.</a:t>
            </a:r>
            <a:endParaRPr lang="en-GB" smtClean="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0706"/>
                                        </p:tgtEl>
                                        <p:attrNameLst>
                                          <p:attrName>style.visibility</p:attrName>
                                        </p:attrNameLst>
                                      </p:cBhvr>
                                      <p:to>
                                        <p:strVal val="visible"/>
                                      </p:to>
                                    </p:set>
                                    <p:anim calcmode="lin" valueType="num">
                                      <p:cBhvr additive="base">
                                        <p:cTn id="7" dur="2000" fill="hold"/>
                                        <p:tgtEl>
                                          <p:spTgt spid="200706"/>
                                        </p:tgtEl>
                                        <p:attrNameLst>
                                          <p:attrName>ppt_x</p:attrName>
                                        </p:attrNameLst>
                                      </p:cBhvr>
                                      <p:tavLst>
                                        <p:tav tm="0">
                                          <p:val>
                                            <p:strVal val="#ppt_x"/>
                                          </p:val>
                                        </p:tav>
                                        <p:tav tm="100000">
                                          <p:val>
                                            <p:strVal val="#ppt_x"/>
                                          </p:val>
                                        </p:tav>
                                      </p:tavLst>
                                    </p:anim>
                                    <p:anim calcmode="lin" valueType="num">
                                      <p:cBhvr additive="base">
                                        <p:cTn id="8" dur="2000" fill="hold"/>
                                        <p:tgtEl>
                                          <p:spTgt spid="20070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00707">
                                            <p:txEl>
                                              <p:pRg st="0" end="0"/>
                                            </p:txEl>
                                          </p:spTgt>
                                        </p:tgtEl>
                                        <p:attrNameLst>
                                          <p:attrName>style.visibility</p:attrName>
                                        </p:attrNameLst>
                                      </p:cBhvr>
                                      <p:to>
                                        <p:strVal val="visible"/>
                                      </p:to>
                                    </p:set>
                                    <p:animEffect transition="in" filter="wedge">
                                      <p:cBhvr>
                                        <p:cTn id="12" dur="1000"/>
                                        <p:tgtEl>
                                          <p:spTgt spid="200707">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00707">
                                            <p:txEl>
                                              <p:pRg st="2" end="2"/>
                                            </p:txEl>
                                          </p:spTgt>
                                        </p:tgtEl>
                                        <p:attrNameLst>
                                          <p:attrName>style.visibility</p:attrName>
                                        </p:attrNameLst>
                                      </p:cBhvr>
                                      <p:to>
                                        <p:strVal val="visible"/>
                                      </p:to>
                                    </p:set>
                                    <p:animEffect transition="in" filter="wedge">
                                      <p:cBhvr>
                                        <p:cTn id="16" dur="1000"/>
                                        <p:tgtEl>
                                          <p:spTgt spid="2007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animBg="1"/>
      <p:bldP spid="200707"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solidFill>
            <a:srgbClr val="FFFF99"/>
          </a:solidFill>
          <a:ln w="19050">
            <a:solidFill>
              <a:schemeClr val="tx1"/>
            </a:solidFill>
          </a:ln>
        </p:spPr>
        <p:txBody>
          <a:bodyPr/>
          <a:lstStyle/>
          <a:p>
            <a:pPr rtl="1" eaLnBrk="1" hangingPunct="1"/>
            <a:r>
              <a:rPr lang="fa-IR" sz="4000" smtClean="0">
                <a:cs typeface="Titr" pitchFamily="2" charset="-78"/>
              </a:rPr>
              <a:t>طبقه بندی بر اساس وجود یا عدم وجود پوشش روی دانه</a:t>
            </a:r>
            <a:endParaRPr lang="en-GB" sz="4000" smtClean="0">
              <a:cs typeface="Titr" pitchFamily="2" charset="-78"/>
            </a:endParaRPr>
          </a:p>
        </p:txBody>
      </p:sp>
      <p:sp>
        <p:nvSpPr>
          <p:cNvPr id="201731" name="Rectangle 3"/>
          <p:cNvSpPr>
            <a:spLocks noGrp="1" noChangeArrowheads="1"/>
          </p:cNvSpPr>
          <p:nvPr>
            <p:ph type="body" idx="1"/>
          </p:nvPr>
        </p:nvSpPr>
        <p:spPr>
          <a:xfrm>
            <a:off x="304800" y="1951038"/>
            <a:ext cx="8534400" cy="4525962"/>
          </a:xfrm>
        </p:spPr>
        <p:txBody>
          <a:bodyPr/>
          <a:lstStyle/>
          <a:p>
            <a:pPr algn="r" rtl="1" eaLnBrk="1" hangingPunct="1">
              <a:lnSpc>
                <a:spcPct val="90000"/>
              </a:lnSpc>
              <a:buFont typeface="Wingdings" pitchFamily="2" charset="2"/>
              <a:buChar char="E"/>
            </a:pPr>
            <a:r>
              <a:rPr lang="fa-IR" sz="4400" smtClean="0">
                <a:latin typeface="Tahoma" pitchFamily="34" charset="0"/>
                <a:cs typeface="2  Lotus" pitchFamily="2" charset="-78"/>
                <a:sym typeface="Wingdings" pitchFamily="2" charset="2"/>
              </a:rPr>
              <a:t>جوهای لخت</a:t>
            </a:r>
          </a:p>
          <a:p>
            <a:pPr algn="r" rtl="1" eaLnBrk="1" hangingPunct="1">
              <a:lnSpc>
                <a:spcPct val="90000"/>
              </a:lnSpc>
              <a:buFont typeface="Wingdings" pitchFamily="2" charset="2"/>
              <a:buChar char="E"/>
            </a:pPr>
            <a:r>
              <a:rPr lang="fa-IR" sz="4400" smtClean="0">
                <a:latin typeface="Tahoma" pitchFamily="34" charset="0"/>
                <a:cs typeface="2  Lotus" pitchFamily="2" charset="-78"/>
                <a:sym typeface="Wingdings" pitchFamily="2" charset="2"/>
              </a:rPr>
              <a:t> جوهای پوشش دار</a:t>
            </a:r>
          </a:p>
          <a:p>
            <a:pPr algn="r" rtl="1" eaLnBrk="1" hangingPunct="1">
              <a:lnSpc>
                <a:spcPct val="90000"/>
              </a:lnSpc>
              <a:buFont typeface="Wingdings" pitchFamily="2" charset="2"/>
              <a:buNone/>
            </a:pPr>
            <a:endParaRPr lang="fa-IR" sz="4400" smtClean="0">
              <a:latin typeface="Tahoma" pitchFamily="34" charset="0"/>
              <a:cs typeface="2  Lotus" pitchFamily="2" charset="-78"/>
              <a:sym typeface="Wingdings" pitchFamily="2" charset="2"/>
            </a:endParaRPr>
          </a:p>
          <a:p>
            <a:pPr algn="r" rtl="1" eaLnBrk="1" hangingPunct="1">
              <a:lnSpc>
                <a:spcPct val="90000"/>
              </a:lnSpc>
              <a:buFont typeface="Wingdings" pitchFamily="2" charset="2"/>
              <a:buNone/>
            </a:pPr>
            <a:r>
              <a:rPr lang="fa-IR" sz="4400" smtClean="0">
                <a:latin typeface="Tahoma" pitchFamily="34" charset="0"/>
                <a:cs typeface="Tahoma" pitchFamily="34" charset="0"/>
                <a:sym typeface="Wingdings" pitchFamily="2" charset="2"/>
              </a:rPr>
              <a:t>  وجود پیشوند </a:t>
            </a:r>
            <a:r>
              <a:rPr lang="en-US" sz="4400" smtClean="0">
                <a:latin typeface="Tahoma" pitchFamily="34" charset="0"/>
                <a:cs typeface="Tahoma" pitchFamily="34" charset="0"/>
                <a:sym typeface="Wingdings" pitchFamily="2" charset="2"/>
              </a:rPr>
              <a:t>nudi</a:t>
            </a:r>
            <a:r>
              <a:rPr lang="fa-IR" sz="4400" smtClean="0">
                <a:latin typeface="Tahoma" pitchFamily="34" charset="0"/>
                <a:cs typeface="Tahoma" pitchFamily="34" charset="0"/>
                <a:sym typeface="Wingdings" pitchFamily="2" charset="2"/>
              </a:rPr>
              <a:t> جلو اسم گونه به منظور لخت بودن دانه است.</a:t>
            </a:r>
          </a:p>
          <a:p>
            <a:pPr algn="r" rtl="1" eaLnBrk="1" hangingPunct="1">
              <a:lnSpc>
                <a:spcPct val="90000"/>
              </a:lnSpc>
              <a:buFont typeface="Wingdings" pitchFamily="2" charset="2"/>
              <a:buNone/>
            </a:pPr>
            <a:r>
              <a:rPr lang="en-US" sz="4400" smtClean="0">
                <a:latin typeface="Tahoma" pitchFamily="34" charset="0"/>
                <a:cs typeface="Tahoma" pitchFamily="34" charset="0"/>
                <a:sym typeface="Wingdings" pitchFamily="2" charset="2"/>
              </a:rPr>
              <a:t>H.Erectum</a:t>
            </a:r>
            <a:r>
              <a:rPr lang="fa-IR" sz="4400" smtClean="0">
                <a:latin typeface="Tahoma" pitchFamily="34" charset="0"/>
                <a:cs typeface="Tahoma" pitchFamily="34" charset="0"/>
                <a:sym typeface="Wingdings" pitchFamily="2" charset="2"/>
              </a:rPr>
              <a:t> و </a:t>
            </a:r>
            <a:r>
              <a:rPr lang="en-US" sz="4400" smtClean="0">
                <a:latin typeface="Tahoma" pitchFamily="34" charset="0"/>
                <a:cs typeface="Tahoma" pitchFamily="34" charset="0"/>
                <a:sym typeface="Wingdings" pitchFamily="2" charset="2"/>
              </a:rPr>
              <a:t>H.nudierectum</a:t>
            </a:r>
            <a:endParaRPr lang="fa-IR" sz="4400" smtClean="0">
              <a:latin typeface="Tahoma" pitchFamily="34" charset="0"/>
              <a:cs typeface="Tahoma" pitchFamily="34" charset="0"/>
              <a:sym typeface="Wingdings" pitchFamily="2" charset="2"/>
            </a:endParaRPr>
          </a:p>
          <a:p>
            <a:pPr algn="r" rtl="1" eaLnBrk="1" hangingPunct="1">
              <a:lnSpc>
                <a:spcPct val="90000"/>
              </a:lnSpc>
            </a:pPr>
            <a:endParaRPr lang="en-GB" sz="4400" smtClean="0">
              <a:latin typeface="Tahoma" pitchFamily="34" charset="0"/>
              <a:cs typeface="Tahoma"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1730"/>
                                        </p:tgtEl>
                                        <p:attrNameLst>
                                          <p:attrName>style.visibility</p:attrName>
                                        </p:attrNameLst>
                                      </p:cBhvr>
                                      <p:to>
                                        <p:strVal val="visible"/>
                                      </p:to>
                                    </p:set>
                                    <p:anim calcmode="lin" valueType="num">
                                      <p:cBhvr additive="base">
                                        <p:cTn id="7" dur="2000" fill="hold"/>
                                        <p:tgtEl>
                                          <p:spTgt spid="201730"/>
                                        </p:tgtEl>
                                        <p:attrNameLst>
                                          <p:attrName>ppt_x</p:attrName>
                                        </p:attrNameLst>
                                      </p:cBhvr>
                                      <p:tavLst>
                                        <p:tav tm="0">
                                          <p:val>
                                            <p:strVal val="#ppt_x"/>
                                          </p:val>
                                        </p:tav>
                                        <p:tav tm="100000">
                                          <p:val>
                                            <p:strVal val="#ppt_x"/>
                                          </p:val>
                                        </p:tav>
                                      </p:tavLst>
                                    </p:anim>
                                    <p:anim calcmode="lin" valueType="num">
                                      <p:cBhvr additive="base">
                                        <p:cTn id="8" dur="2000" fill="hold"/>
                                        <p:tgtEl>
                                          <p:spTgt spid="20173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2" presetClass="entr" presetSubtype="4" fill="hold" grpId="0" nodeType="afterEffect">
                                  <p:stCondLst>
                                    <p:cond delay="0"/>
                                  </p:stCondLst>
                                  <p:childTnLst>
                                    <p:set>
                                      <p:cBhvr>
                                        <p:cTn id="11" dur="1" fill="hold">
                                          <p:stCondLst>
                                            <p:cond delay="0"/>
                                          </p:stCondLst>
                                        </p:cTn>
                                        <p:tgtEl>
                                          <p:spTgt spid="201731">
                                            <p:txEl>
                                              <p:pRg st="0" end="0"/>
                                            </p:txEl>
                                          </p:spTgt>
                                        </p:tgtEl>
                                        <p:attrNameLst>
                                          <p:attrName>style.visibility</p:attrName>
                                        </p:attrNameLst>
                                      </p:cBhvr>
                                      <p:to>
                                        <p:strVal val="visible"/>
                                      </p:to>
                                    </p:set>
                                    <p:animEffect transition="in" filter="slide(fromBottom)">
                                      <p:cBhvr>
                                        <p:cTn id="12" dur="2000"/>
                                        <p:tgtEl>
                                          <p:spTgt spid="201731">
                                            <p:txEl>
                                              <p:pRg st="0" end="0"/>
                                            </p:txEl>
                                          </p:spTgt>
                                        </p:tgtEl>
                                      </p:cBhvr>
                                    </p:animEffect>
                                  </p:childTnLst>
                                </p:cTn>
                              </p:par>
                            </p:childTnLst>
                          </p:cTn>
                        </p:par>
                        <p:par>
                          <p:cTn id="13" fill="hold">
                            <p:stCondLst>
                              <p:cond delay="4000"/>
                            </p:stCondLst>
                            <p:childTnLst>
                              <p:par>
                                <p:cTn id="14" presetID="12" presetClass="entr" presetSubtype="4" fill="hold" grpId="0" nodeType="afterEffect">
                                  <p:stCondLst>
                                    <p:cond delay="0"/>
                                  </p:stCondLst>
                                  <p:childTnLst>
                                    <p:set>
                                      <p:cBhvr>
                                        <p:cTn id="15" dur="1" fill="hold">
                                          <p:stCondLst>
                                            <p:cond delay="0"/>
                                          </p:stCondLst>
                                        </p:cTn>
                                        <p:tgtEl>
                                          <p:spTgt spid="201731">
                                            <p:txEl>
                                              <p:pRg st="1" end="1"/>
                                            </p:txEl>
                                          </p:spTgt>
                                        </p:tgtEl>
                                        <p:attrNameLst>
                                          <p:attrName>style.visibility</p:attrName>
                                        </p:attrNameLst>
                                      </p:cBhvr>
                                      <p:to>
                                        <p:strVal val="visible"/>
                                      </p:to>
                                    </p:set>
                                    <p:animEffect transition="in" filter="slide(fromBottom)">
                                      <p:cBhvr>
                                        <p:cTn id="16" dur="2000"/>
                                        <p:tgtEl>
                                          <p:spTgt spid="201731">
                                            <p:txEl>
                                              <p:pRg st="1" end="1"/>
                                            </p:txEl>
                                          </p:spTgt>
                                        </p:tgtEl>
                                      </p:cBhvr>
                                    </p:animEffect>
                                  </p:childTnLst>
                                </p:cTn>
                              </p:par>
                            </p:childTnLst>
                          </p:cTn>
                        </p:par>
                        <p:par>
                          <p:cTn id="17" fill="hold">
                            <p:stCondLst>
                              <p:cond delay="6000"/>
                            </p:stCondLst>
                            <p:childTnLst>
                              <p:par>
                                <p:cTn id="18" presetID="12" presetClass="entr" presetSubtype="4" fill="hold" grpId="0" nodeType="afterEffect">
                                  <p:stCondLst>
                                    <p:cond delay="0"/>
                                  </p:stCondLst>
                                  <p:childTnLst>
                                    <p:set>
                                      <p:cBhvr>
                                        <p:cTn id="19" dur="1" fill="hold">
                                          <p:stCondLst>
                                            <p:cond delay="0"/>
                                          </p:stCondLst>
                                        </p:cTn>
                                        <p:tgtEl>
                                          <p:spTgt spid="201731">
                                            <p:txEl>
                                              <p:pRg st="3" end="3"/>
                                            </p:txEl>
                                          </p:spTgt>
                                        </p:tgtEl>
                                        <p:attrNameLst>
                                          <p:attrName>style.visibility</p:attrName>
                                        </p:attrNameLst>
                                      </p:cBhvr>
                                      <p:to>
                                        <p:strVal val="visible"/>
                                      </p:to>
                                    </p:set>
                                    <p:animEffect transition="in" filter="slide(fromBottom)">
                                      <p:cBhvr>
                                        <p:cTn id="20" dur="2000"/>
                                        <p:tgtEl>
                                          <p:spTgt spid="20173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01731">
                                            <p:txEl>
                                              <p:pRg st="4" end="4"/>
                                            </p:txEl>
                                          </p:spTgt>
                                        </p:tgtEl>
                                        <p:attrNameLst>
                                          <p:attrName>style.visibility</p:attrName>
                                        </p:attrNameLst>
                                      </p:cBhvr>
                                      <p:to>
                                        <p:strVal val="visible"/>
                                      </p:to>
                                    </p:set>
                                    <p:animEffect transition="in" filter="slide(fromBottom)">
                                      <p:cBhvr>
                                        <p:cTn id="25" dur="2000"/>
                                        <p:tgtEl>
                                          <p:spTgt spid="2017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animBg="1"/>
      <p:bldP spid="201731"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solidFill>
            <a:srgbClr val="FFFF99"/>
          </a:solidFill>
          <a:ln w="19050">
            <a:solidFill>
              <a:schemeClr val="tx1"/>
            </a:solidFill>
          </a:ln>
        </p:spPr>
        <p:txBody>
          <a:bodyPr/>
          <a:lstStyle/>
          <a:p>
            <a:pPr rtl="1" eaLnBrk="1" hangingPunct="1"/>
            <a:r>
              <a:rPr lang="fa-IR" smtClean="0">
                <a:cs typeface="Titr" pitchFamily="2" charset="-78"/>
              </a:rPr>
              <a:t>سازگاری</a:t>
            </a:r>
            <a:endParaRPr lang="en-GB" smtClean="0">
              <a:cs typeface="Titr" pitchFamily="2" charset="-78"/>
            </a:endParaRPr>
          </a:p>
        </p:txBody>
      </p:sp>
      <p:sp>
        <p:nvSpPr>
          <p:cNvPr id="202755" name="Rectangle 3"/>
          <p:cNvSpPr>
            <a:spLocks noGrp="1" noChangeArrowheads="1"/>
          </p:cNvSpPr>
          <p:nvPr>
            <p:ph type="body" idx="1"/>
          </p:nvPr>
        </p:nvSpPr>
        <p:spPr>
          <a:xfrm>
            <a:off x="304800" y="1951038"/>
            <a:ext cx="8534400" cy="4525962"/>
          </a:xfrm>
        </p:spPr>
        <p:txBody>
          <a:bodyPr/>
          <a:lstStyle/>
          <a:p>
            <a:pPr algn="r" rtl="1" eaLnBrk="1" hangingPunct="1"/>
            <a:r>
              <a:rPr lang="fa-IR" sz="4400" smtClean="0">
                <a:latin typeface="Tahoma" pitchFamily="34" charset="0"/>
                <a:cs typeface="2  Lotus" pitchFamily="2" charset="-78"/>
                <a:sym typeface="Wingdings" pitchFamily="2" charset="2"/>
              </a:rPr>
              <a:t>مخصوص مناطق سرد و مرطوب است.</a:t>
            </a:r>
          </a:p>
          <a:p>
            <a:pPr algn="r" rtl="1" eaLnBrk="1" hangingPunct="1"/>
            <a:r>
              <a:rPr lang="fa-IR" sz="4400" smtClean="0">
                <a:latin typeface="Tahoma" pitchFamily="34" charset="0"/>
                <a:cs typeface="2  Lotus" pitchFamily="2" charset="-78"/>
                <a:sym typeface="Wingdings" pitchFamily="2" charset="2"/>
              </a:rPr>
              <a:t>خاک.</a:t>
            </a:r>
          </a:p>
          <a:p>
            <a:pPr algn="r" rtl="1" eaLnBrk="1" hangingPunct="1"/>
            <a:r>
              <a:rPr lang="fa-IR" sz="4400" smtClean="0">
                <a:latin typeface="Tahoma" pitchFamily="34" charset="0"/>
                <a:cs typeface="2  Lotus" pitchFamily="2" charset="-78"/>
                <a:sym typeface="Wingdings" pitchFamily="2" charset="2"/>
              </a:rPr>
              <a:t>مقاومت.</a:t>
            </a:r>
          </a:p>
          <a:p>
            <a:pPr algn="r" rtl="1" eaLnBrk="1" hangingPunct="1"/>
            <a:r>
              <a:rPr lang="fa-IR" sz="4400" smtClean="0">
                <a:latin typeface="Tahoma" pitchFamily="34" charset="0"/>
                <a:cs typeface="2  Lotus" pitchFamily="2" charset="-78"/>
                <a:sym typeface="Wingdings" pitchFamily="2" charset="2"/>
              </a:rPr>
              <a:t>تناوب (شبدر).</a:t>
            </a:r>
          </a:p>
          <a:p>
            <a:pPr algn="r" rtl="1" eaLnBrk="1" hangingPunct="1"/>
            <a:r>
              <a:rPr lang="fa-IR" sz="4400" smtClean="0">
                <a:latin typeface="Tahoma" pitchFamily="34" charset="0"/>
                <a:cs typeface="2  Lotus" pitchFamily="2" charset="-78"/>
                <a:sym typeface="Wingdings" pitchFamily="2" charset="2"/>
              </a:rPr>
              <a:t>حساس به ورس و </a:t>
            </a:r>
            <a:r>
              <a:rPr lang="en-US" sz="4400" smtClean="0">
                <a:latin typeface="Tahoma" pitchFamily="34" charset="0"/>
                <a:cs typeface="2  Lotus" pitchFamily="2" charset="-78"/>
                <a:sym typeface="Wingdings" pitchFamily="2" charset="2"/>
              </a:rPr>
              <a:t>C3</a:t>
            </a:r>
            <a:r>
              <a:rPr lang="fa-IR" sz="4400" smtClean="0">
                <a:latin typeface="Tahoma" pitchFamily="34" charset="0"/>
                <a:cs typeface="2  Lotus" pitchFamily="2" charset="-78"/>
                <a:sym typeface="Wingdings" pitchFamily="2" charset="2"/>
              </a:rPr>
              <a:t> .</a:t>
            </a:r>
          </a:p>
          <a:p>
            <a:pPr algn="r" rtl="1" eaLnBrk="1" hangingPunct="1"/>
            <a:endParaRPr lang="fa-IR" sz="4400" smtClean="0">
              <a:latin typeface="Tahoma" pitchFamily="34" charset="0"/>
              <a:cs typeface="2  Lotus" pitchFamily="2" charset="-78"/>
              <a:sym typeface="Wingdings" pitchFamily="2" charset="2"/>
            </a:endParaRPr>
          </a:p>
          <a:p>
            <a:pPr algn="r" rtl="1" eaLnBrk="1" hangingPunct="1"/>
            <a:endParaRPr lang="en-GB" sz="4400"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2000" fill="hold"/>
                                        <p:tgtEl>
                                          <p:spTgt spid="202754"/>
                                        </p:tgtEl>
                                        <p:attrNameLst>
                                          <p:attrName>ppt_x</p:attrName>
                                        </p:attrNameLst>
                                      </p:cBhvr>
                                      <p:tavLst>
                                        <p:tav tm="0">
                                          <p:val>
                                            <p:strVal val="#ppt_x"/>
                                          </p:val>
                                        </p:tav>
                                        <p:tav tm="100000">
                                          <p:val>
                                            <p:strVal val="#ppt_x"/>
                                          </p:val>
                                        </p:tav>
                                      </p:tavLst>
                                    </p:anim>
                                    <p:anim calcmode="lin" valueType="num">
                                      <p:cBhvr additive="base">
                                        <p:cTn id="8" dur="2000" fill="hold"/>
                                        <p:tgtEl>
                                          <p:spTgt spid="20275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8" presetClass="entr" presetSubtype="12" fill="hold" grpId="0" nodeType="afterEffect">
                                  <p:stCondLst>
                                    <p:cond delay="0"/>
                                  </p:stCondLst>
                                  <p:childTnLst>
                                    <p:set>
                                      <p:cBhvr>
                                        <p:cTn id="11" dur="1" fill="hold">
                                          <p:stCondLst>
                                            <p:cond delay="0"/>
                                          </p:stCondLst>
                                        </p:cTn>
                                        <p:tgtEl>
                                          <p:spTgt spid="202755">
                                            <p:txEl>
                                              <p:pRg st="0" end="0"/>
                                            </p:txEl>
                                          </p:spTgt>
                                        </p:tgtEl>
                                        <p:attrNameLst>
                                          <p:attrName>style.visibility</p:attrName>
                                        </p:attrNameLst>
                                      </p:cBhvr>
                                      <p:to>
                                        <p:strVal val="visible"/>
                                      </p:to>
                                    </p:set>
                                    <p:animEffect transition="in" filter="strips(downLeft)">
                                      <p:cBhvr>
                                        <p:cTn id="12" dur="1000"/>
                                        <p:tgtEl>
                                          <p:spTgt spid="202755">
                                            <p:txEl>
                                              <p:pRg st="0" end="0"/>
                                            </p:txEl>
                                          </p:spTgt>
                                        </p:tgtEl>
                                      </p:cBhvr>
                                    </p:animEffect>
                                  </p:childTnLst>
                                </p:cTn>
                              </p:par>
                            </p:childTnLst>
                          </p:cTn>
                        </p:par>
                        <p:par>
                          <p:cTn id="13" fill="hold">
                            <p:stCondLst>
                              <p:cond delay="3000"/>
                            </p:stCondLst>
                            <p:childTnLst>
                              <p:par>
                                <p:cTn id="14" presetID="18" presetClass="entr" presetSubtype="12" fill="hold" grpId="0" nodeType="afterEffect">
                                  <p:stCondLst>
                                    <p:cond delay="0"/>
                                  </p:stCondLst>
                                  <p:childTnLst>
                                    <p:set>
                                      <p:cBhvr>
                                        <p:cTn id="15" dur="1" fill="hold">
                                          <p:stCondLst>
                                            <p:cond delay="0"/>
                                          </p:stCondLst>
                                        </p:cTn>
                                        <p:tgtEl>
                                          <p:spTgt spid="202755">
                                            <p:txEl>
                                              <p:pRg st="1" end="1"/>
                                            </p:txEl>
                                          </p:spTgt>
                                        </p:tgtEl>
                                        <p:attrNameLst>
                                          <p:attrName>style.visibility</p:attrName>
                                        </p:attrNameLst>
                                      </p:cBhvr>
                                      <p:to>
                                        <p:strVal val="visible"/>
                                      </p:to>
                                    </p:set>
                                    <p:animEffect transition="in" filter="strips(downLeft)">
                                      <p:cBhvr>
                                        <p:cTn id="16" dur="1000"/>
                                        <p:tgtEl>
                                          <p:spTgt spid="202755">
                                            <p:txEl>
                                              <p:pRg st="1" end="1"/>
                                            </p:txEl>
                                          </p:spTgt>
                                        </p:tgtEl>
                                      </p:cBhvr>
                                    </p:animEffect>
                                  </p:childTnLst>
                                </p:cTn>
                              </p:par>
                            </p:childTnLst>
                          </p:cTn>
                        </p:par>
                        <p:par>
                          <p:cTn id="17" fill="hold">
                            <p:stCondLst>
                              <p:cond delay="4000"/>
                            </p:stCondLst>
                            <p:childTnLst>
                              <p:par>
                                <p:cTn id="18" presetID="18" presetClass="entr" presetSubtype="12" fill="hold" grpId="0" nodeType="afterEffect">
                                  <p:stCondLst>
                                    <p:cond delay="0"/>
                                  </p:stCondLst>
                                  <p:childTnLst>
                                    <p:set>
                                      <p:cBhvr>
                                        <p:cTn id="19" dur="1" fill="hold">
                                          <p:stCondLst>
                                            <p:cond delay="0"/>
                                          </p:stCondLst>
                                        </p:cTn>
                                        <p:tgtEl>
                                          <p:spTgt spid="202755">
                                            <p:txEl>
                                              <p:pRg st="2" end="2"/>
                                            </p:txEl>
                                          </p:spTgt>
                                        </p:tgtEl>
                                        <p:attrNameLst>
                                          <p:attrName>style.visibility</p:attrName>
                                        </p:attrNameLst>
                                      </p:cBhvr>
                                      <p:to>
                                        <p:strVal val="visible"/>
                                      </p:to>
                                    </p:set>
                                    <p:animEffect transition="in" filter="strips(downLeft)">
                                      <p:cBhvr>
                                        <p:cTn id="20" dur="1000"/>
                                        <p:tgtEl>
                                          <p:spTgt spid="202755">
                                            <p:txEl>
                                              <p:pRg st="2" end="2"/>
                                            </p:txEl>
                                          </p:spTgt>
                                        </p:tgtEl>
                                      </p:cBhvr>
                                    </p:animEffect>
                                  </p:childTnLst>
                                </p:cTn>
                              </p:par>
                            </p:childTnLst>
                          </p:cTn>
                        </p:par>
                        <p:par>
                          <p:cTn id="21" fill="hold">
                            <p:stCondLst>
                              <p:cond delay="5000"/>
                            </p:stCondLst>
                            <p:childTnLst>
                              <p:par>
                                <p:cTn id="22" presetID="18" presetClass="entr" presetSubtype="12" fill="hold" grpId="0" nodeType="afterEffect">
                                  <p:stCondLst>
                                    <p:cond delay="0"/>
                                  </p:stCondLst>
                                  <p:childTnLst>
                                    <p:set>
                                      <p:cBhvr>
                                        <p:cTn id="23" dur="1" fill="hold">
                                          <p:stCondLst>
                                            <p:cond delay="0"/>
                                          </p:stCondLst>
                                        </p:cTn>
                                        <p:tgtEl>
                                          <p:spTgt spid="202755">
                                            <p:txEl>
                                              <p:pRg st="3" end="3"/>
                                            </p:txEl>
                                          </p:spTgt>
                                        </p:tgtEl>
                                        <p:attrNameLst>
                                          <p:attrName>style.visibility</p:attrName>
                                        </p:attrNameLst>
                                      </p:cBhvr>
                                      <p:to>
                                        <p:strVal val="visible"/>
                                      </p:to>
                                    </p:set>
                                    <p:animEffect transition="in" filter="strips(downLeft)">
                                      <p:cBhvr>
                                        <p:cTn id="24" dur="1000"/>
                                        <p:tgtEl>
                                          <p:spTgt spid="202755">
                                            <p:txEl>
                                              <p:pRg st="3" end="3"/>
                                            </p:txEl>
                                          </p:spTgt>
                                        </p:tgtEl>
                                      </p:cBhvr>
                                    </p:animEffect>
                                  </p:childTnLst>
                                </p:cTn>
                              </p:par>
                            </p:childTnLst>
                          </p:cTn>
                        </p:par>
                        <p:par>
                          <p:cTn id="25" fill="hold">
                            <p:stCondLst>
                              <p:cond delay="6000"/>
                            </p:stCondLst>
                            <p:childTnLst>
                              <p:par>
                                <p:cTn id="26" presetID="18" presetClass="entr" presetSubtype="12" fill="hold" grpId="0" nodeType="afterEffect">
                                  <p:stCondLst>
                                    <p:cond delay="0"/>
                                  </p:stCondLst>
                                  <p:childTnLst>
                                    <p:set>
                                      <p:cBhvr>
                                        <p:cTn id="27" dur="1" fill="hold">
                                          <p:stCondLst>
                                            <p:cond delay="0"/>
                                          </p:stCondLst>
                                        </p:cTn>
                                        <p:tgtEl>
                                          <p:spTgt spid="202755">
                                            <p:txEl>
                                              <p:pRg st="4" end="4"/>
                                            </p:txEl>
                                          </p:spTgt>
                                        </p:tgtEl>
                                        <p:attrNameLst>
                                          <p:attrName>style.visibility</p:attrName>
                                        </p:attrNameLst>
                                      </p:cBhvr>
                                      <p:to>
                                        <p:strVal val="visible"/>
                                      </p:to>
                                    </p:set>
                                    <p:animEffect transition="in" filter="strips(downLeft)">
                                      <p:cBhvr>
                                        <p:cTn id="28" dur="1000"/>
                                        <p:tgtEl>
                                          <p:spTgt spid="2027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animBg="1"/>
      <p:bldP spid="202755"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کشت و کار</a:t>
            </a:r>
            <a:endParaRPr lang="en-GB" smtClean="0">
              <a:cs typeface="Titr" pitchFamily="2" charset="-78"/>
            </a:endParaRPr>
          </a:p>
        </p:txBody>
      </p:sp>
      <p:sp>
        <p:nvSpPr>
          <p:cNvPr id="204803" name="Rectangle 3"/>
          <p:cNvSpPr>
            <a:spLocks noGrp="1" noChangeArrowheads="1"/>
          </p:cNvSpPr>
          <p:nvPr>
            <p:ph type="body" idx="1"/>
          </p:nvPr>
        </p:nvSpPr>
        <p:spPr>
          <a:xfrm>
            <a:off x="304800" y="1951038"/>
            <a:ext cx="8534400" cy="4525962"/>
          </a:xfrm>
        </p:spPr>
        <p:txBody>
          <a:bodyPr/>
          <a:lstStyle/>
          <a:p>
            <a:pPr algn="r" rtl="1" eaLnBrk="1" hangingPunct="1"/>
            <a:r>
              <a:rPr lang="fa-IR" sz="4400" smtClean="0">
                <a:latin typeface="Tahoma" pitchFamily="34" charset="0"/>
                <a:cs typeface="Titr" pitchFamily="2" charset="-78"/>
                <a:sym typeface="Wingdings" pitchFamily="2" charset="2"/>
              </a:rPr>
              <a:t>میزان بذر</a:t>
            </a:r>
            <a:r>
              <a:rPr lang="fa-IR" sz="4400" smtClean="0">
                <a:latin typeface="Tahoma" pitchFamily="34" charset="0"/>
                <a:cs typeface="Tahoma" pitchFamily="34" charset="0"/>
                <a:sym typeface="Wingdings" pitchFamily="2" charset="2"/>
              </a:rPr>
              <a:t> </a:t>
            </a:r>
          </a:p>
          <a:p>
            <a:pPr algn="r" rtl="1" eaLnBrk="1" hangingPunct="1">
              <a:buFontTx/>
              <a:buNone/>
            </a:pPr>
            <a:r>
              <a:rPr lang="fa-IR" sz="4400" smtClean="0">
                <a:latin typeface="Tahoma" pitchFamily="34" charset="0"/>
                <a:cs typeface="Tahoma" pitchFamily="34" charset="0"/>
                <a:sym typeface="Wingdings" pitchFamily="2" charset="2"/>
              </a:rPr>
              <a:t>    </a:t>
            </a:r>
            <a:r>
              <a:rPr lang="fa-IR" sz="4400" smtClean="0">
                <a:latin typeface="Tahoma" pitchFamily="34" charset="0"/>
                <a:cs typeface="2  Lotus" pitchFamily="2" charset="-78"/>
                <a:sym typeface="Wingdings" pitchFamily="2" charset="2"/>
              </a:rPr>
              <a:t>در دیم 70 تا 90 کیلو گرم در هکتار</a:t>
            </a:r>
          </a:p>
          <a:p>
            <a:pPr algn="r" rtl="1" eaLnBrk="1" hangingPunct="1">
              <a:buFontTx/>
              <a:buNone/>
            </a:pPr>
            <a:r>
              <a:rPr lang="fa-IR" sz="4400" smtClean="0">
                <a:latin typeface="Tahoma" pitchFamily="34" charset="0"/>
                <a:cs typeface="2  Lotus" pitchFamily="2" charset="-78"/>
                <a:sym typeface="Wingdings" pitchFamily="2" charset="2"/>
              </a:rPr>
              <a:t>    در آبی بسته به تناوب حدود 150 کیلو گرم در هکتار </a:t>
            </a:r>
          </a:p>
          <a:p>
            <a:pPr algn="ctr" rtl="1" eaLnBrk="1" hangingPunct="1">
              <a:buFontTx/>
              <a:buNone/>
            </a:pPr>
            <a:r>
              <a:rPr lang="fa-IR" sz="4400" smtClean="0">
                <a:latin typeface="Tahoma" pitchFamily="34" charset="0"/>
                <a:cs typeface="2  Lotus" pitchFamily="2" charset="-78"/>
                <a:sym typeface="Wingdings" pitchFamily="2" charset="2"/>
              </a:rPr>
              <a:t>مثلا بعد برنج یا صیفی جات</a:t>
            </a:r>
          </a:p>
          <a:p>
            <a:pPr algn="r" rtl="1" eaLnBrk="1" hangingPunct="1">
              <a:buFontTx/>
              <a:buNone/>
            </a:pPr>
            <a:endParaRPr lang="en-GB" sz="4400"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4802"/>
                                        </p:tgtEl>
                                        <p:attrNameLst>
                                          <p:attrName>style.visibility</p:attrName>
                                        </p:attrNameLst>
                                      </p:cBhvr>
                                      <p:to>
                                        <p:strVal val="visible"/>
                                      </p:to>
                                    </p:set>
                                    <p:anim calcmode="lin" valueType="num">
                                      <p:cBhvr additive="base">
                                        <p:cTn id="7" dur="2000" fill="hold"/>
                                        <p:tgtEl>
                                          <p:spTgt spid="204802"/>
                                        </p:tgtEl>
                                        <p:attrNameLst>
                                          <p:attrName>ppt_x</p:attrName>
                                        </p:attrNameLst>
                                      </p:cBhvr>
                                      <p:tavLst>
                                        <p:tav tm="0">
                                          <p:val>
                                            <p:strVal val="#ppt_x"/>
                                          </p:val>
                                        </p:tav>
                                        <p:tav tm="100000">
                                          <p:val>
                                            <p:strVal val="#ppt_x"/>
                                          </p:val>
                                        </p:tav>
                                      </p:tavLst>
                                    </p:anim>
                                    <p:anim calcmode="lin" valueType="num">
                                      <p:cBhvr additive="base">
                                        <p:cTn id="8" dur="2000" fill="hold"/>
                                        <p:tgtEl>
                                          <p:spTgt spid="20480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3" presetClass="entr" presetSubtype="16" fill="hold" grpId="0" nodeType="afterEffect">
                                  <p:stCondLst>
                                    <p:cond delay="0"/>
                                  </p:stCondLst>
                                  <p:childTnLst>
                                    <p:set>
                                      <p:cBhvr>
                                        <p:cTn id="11" dur="1" fill="hold">
                                          <p:stCondLst>
                                            <p:cond delay="0"/>
                                          </p:stCondLst>
                                        </p:cTn>
                                        <p:tgtEl>
                                          <p:spTgt spid="204803">
                                            <p:txEl>
                                              <p:pRg st="0" end="0"/>
                                            </p:txEl>
                                          </p:spTgt>
                                        </p:tgtEl>
                                        <p:attrNameLst>
                                          <p:attrName>style.visibility</p:attrName>
                                        </p:attrNameLst>
                                      </p:cBhvr>
                                      <p:to>
                                        <p:strVal val="visible"/>
                                      </p:to>
                                    </p:set>
                                    <p:animEffect transition="in" filter="plus(in)">
                                      <p:cBhvr>
                                        <p:cTn id="12" dur="1000"/>
                                        <p:tgtEl>
                                          <p:spTgt spid="204803">
                                            <p:txEl>
                                              <p:pRg st="0" end="0"/>
                                            </p:txEl>
                                          </p:spTgt>
                                        </p:tgtEl>
                                      </p:cBhvr>
                                    </p:animEffect>
                                  </p:childTnLst>
                                </p:cTn>
                              </p:par>
                            </p:childTnLst>
                          </p:cTn>
                        </p:par>
                        <p:par>
                          <p:cTn id="13" fill="hold">
                            <p:stCondLst>
                              <p:cond delay="3000"/>
                            </p:stCondLst>
                            <p:childTnLst>
                              <p:par>
                                <p:cTn id="14" presetID="13" presetClass="entr" presetSubtype="16" fill="hold" grpId="0" nodeType="afterEffect">
                                  <p:stCondLst>
                                    <p:cond delay="0"/>
                                  </p:stCondLst>
                                  <p:childTnLst>
                                    <p:set>
                                      <p:cBhvr>
                                        <p:cTn id="15" dur="1" fill="hold">
                                          <p:stCondLst>
                                            <p:cond delay="0"/>
                                          </p:stCondLst>
                                        </p:cTn>
                                        <p:tgtEl>
                                          <p:spTgt spid="204803">
                                            <p:txEl>
                                              <p:pRg st="1" end="1"/>
                                            </p:txEl>
                                          </p:spTgt>
                                        </p:tgtEl>
                                        <p:attrNameLst>
                                          <p:attrName>style.visibility</p:attrName>
                                        </p:attrNameLst>
                                      </p:cBhvr>
                                      <p:to>
                                        <p:strVal val="visible"/>
                                      </p:to>
                                    </p:set>
                                    <p:animEffect transition="in" filter="plus(in)">
                                      <p:cBhvr>
                                        <p:cTn id="16" dur="1000"/>
                                        <p:tgtEl>
                                          <p:spTgt spid="204803">
                                            <p:txEl>
                                              <p:pRg st="1" end="1"/>
                                            </p:txEl>
                                          </p:spTgt>
                                        </p:tgtEl>
                                      </p:cBhvr>
                                    </p:animEffect>
                                  </p:childTnLst>
                                </p:cTn>
                              </p:par>
                            </p:childTnLst>
                          </p:cTn>
                        </p:par>
                        <p:par>
                          <p:cTn id="17" fill="hold">
                            <p:stCondLst>
                              <p:cond delay="4000"/>
                            </p:stCondLst>
                            <p:childTnLst>
                              <p:par>
                                <p:cTn id="18" presetID="13" presetClass="entr" presetSubtype="16" fill="hold" grpId="0" nodeType="afterEffect">
                                  <p:stCondLst>
                                    <p:cond delay="0"/>
                                  </p:stCondLst>
                                  <p:childTnLst>
                                    <p:set>
                                      <p:cBhvr>
                                        <p:cTn id="19" dur="1" fill="hold">
                                          <p:stCondLst>
                                            <p:cond delay="0"/>
                                          </p:stCondLst>
                                        </p:cTn>
                                        <p:tgtEl>
                                          <p:spTgt spid="204803">
                                            <p:txEl>
                                              <p:pRg st="2" end="2"/>
                                            </p:txEl>
                                          </p:spTgt>
                                        </p:tgtEl>
                                        <p:attrNameLst>
                                          <p:attrName>style.visibility</p:attrName>
                                        </p:attrNameLst>
                                      </p:cBhvr>
                                      <p:to>
                                        <p:strVal val="visible"/>
                                      </p:to>
                                    </p:set>
                                    <p:animEffect transition="in" filter="plus(in)">
                                      <p:cBhvr>
                                        <p:cTn id="20" dur="1000"/>
                                        <p:tgtEl>
                                          <p:spTgt spid="204803">
                                            <p:txEl>
                                              <p:pRg st="2" end="2"/>
                                            </p:txEl>
                                          </p:spTgt>
                                        </p:tgtEl>
                                      </p:cBhvr>
                                    </p:animEffect>
                                  </p:childTnLst>
                                </p:cTn>
                              </p:par>
                            </p:childTnLst>
                          </p:cTn>
                        </p:par>
                        <p:par>
                          <p:cTn id="21" fill="hold">
                            <p:stCondLst>
                              <p:cond delay="5000"/>
                            </p:stCondLst>
                            <p:childTnLst>
                              <p:par>
                                <p:cTn id="22" presetID="13" presetClass="entr" presetSubtype="16" fill="hold" grpId="0" nodeType="afterEffect">
                                  <p:stCondLst>
                                    <p:cond delay="0"/>
                                  </p:stCondLst>
                                  <p:childTnLst>
                                    <p:set>
                                      <p:cBhvr>
                                        <p:cTn id="23" dur="1" fill="hold">
                                          <p:stCondLst>
                                            <p:cond delay="0"/>
                                          </p:stCondLst>
                                        </p:cTn>
                                        <p:tgtEl>
                                          <p:spTgt spid="204803">
                                            <p:txEl>
                                              <p:pRg st="3" end="3"/>
                                            </p:txEl>
                                          </p:spTgt>
                                        </p:tgtEl>
                                        <p:attrNameLst>
                                          <p:attrName>style.visibility</p:attrName>
                                        </p:attrNameLst>
                                      </p:cBhvr>
                                      <p:to>
                                        <p:strVal val="visible"/>
                                      </p:to>
                                    </p:set>
                                    <p:animEffect transition="in" filter="plus(in)">
                                      <p:cBhvr>
                                        <p:cTn id="24" dur="1000"/>
                                        <p:tgtEl>
                                          <p:spTgt spid="2048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animBg="1"/>
      <p:bldP spid="204803"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کشت و کار</a:t>
            </a:r>
            <a:endParaRPr lang="en-GB" smtClean="0">
              <a:cs typeface="Titr" pitchFamily="2" charset="-78"/>
            </a:endParaRPr>
          </a:p>
        </p:txBody>
      </p:sp>
      <p:sp>
        <p:nvSpPr>
          <p:cNvPr id="205827" name="Rectangle 3"/>
          <p:cNvSpPr>
            <a:spLocks noGrp="1" noChangeArrowheads="1"/>
          </p:cNvSpPr>
          <p:nvPr>
            <p:ph type="body" idx="1"/>
          </p:nvPr>
        </p:nvSpPr>
        <p:spPr>
          <a:xfrm>
            <a:off x="304800" y="1951038"/>
            <a:ext cx="8534400" cy="4525962"/>
          </a:xfrm>
        </p:spPr>
        <p:txBody>
          <a:bodyPr/>
          <a:lstStyle/>
          <a:p>
            <a:pPr algn="r" rtl="1" eaLnBrk="1" hangingPunct="1">
              <a:lnSpc>
                <a:spcPct val="80000"/>
              </a:lnSpc>
            </a:pPr>
            <a:r>
              <a:rPr lang="fa-IR" smtClean="0">
                <a:latin typeface="Tahoma" pitchFamily="34" charset="0"/>
                <a:cs typeface="Titr" pitchFamily="2" charset="-78"/>
                <a:sym typeface="Wingdings" pitchFamily="2" charset="2"/>
              </a:rPr>
              <a:t>عمق کاشت</a:t>
            </a:r>
            <a:r>
              <a:rPr lang="fa-IR" smtClean="0">
                <a:latin typeface="Tahoma" pitchFamily="34" charset="0"/>
                <a:cs typeface="Tahoma" pitchFamily="34" charset="0"/>
                <a:sym typeface="Wingdings" pitchFamily="2" charset="2"/>
              </a:rPr>
              <a:t> </a:t>
            </a:r>
          </a:p>
          <a:p>
            <a:pPr algn="ctr" rtl="1" eaLnBrk="1" hangingPunct="1">
              <a:lnSpc>
                <a:spcPct val="80000"/>
              </a:lnSpc>
              <a:buFontTx/>
              <a:buNone/>
            </a:pPr>
            <a:r>
              <a:rPr lang="fa-IR" smtClean="0">
                <a:latin typeface="Tahoma" pitchFamily="34" charset="0"/>
                <a:cs typeface="Tahoma" pitchFamily="34" charset="0"/>
                <a:sym typeface="Wingdings" pitchFamily="2" charset="2"/>
              </a:rPr>
              <a:t>    </a:t>
            </a:r>
            <a:r>
              <a:rPr lang="fa-IR" smtClean="0">
                <a:latin typeface="Tahoma" pitchFamily="34" charset="0"/>
                <a:cs typeface="2  Lotus" pitchFamily="2" charset="-78"/>
                <a:sym typeface="Wingdings" pitchFamily="2" charset="2"/>
              </a:rPr>
              <a:t>حدود 5 تا 7 سانتی متر</a:t>
            </a:r>
          </a:p>
          <a:p>
            <a:pPr algn="r" rtl="1" eaLnBrk="1" hangingPunct="1">
              <a:lnSpc>
                <a:spcPct val="80000"/>
              </a:lnSpc>
            </a:pPr>
            <a:r>
              <a:rPr lang="fa-IR" smtClean="0">
                <a:latin typeface="Tahoma" pitchFamily="34" charset="0"/>
                <a:cs typeface="Titr" pitchFamily="2" charset="-78"/>
                <a:sym typeface="Wingdings" pitchFamily="2" charset="2"/>
              </a:rPr>
              <a:t>آبیاری</a:t>
            </a:r>
          </a:p>
          <a:p>
            <a:pPr algn="r" rtl="1" eaLnBrk="1" hangingPunct="1">
              <a:lnSpc>
                <a:spcPct val="80000"/>
              </a:lnSpc>
              <a:buFontTx/>
              <a:buNone/>
            </a:pPr>
            <a:r>
              <a:rPr lang="fa-IR" smtClean="0">
                <a:latin typeface="Tahoma" pitchFamily="34" charset="0"/>
                <a:cs typeface="2  Lotus" pitchFamily="2" charset="-78"/>
                <a:sym typeface="Wingdings" pitchFamily="2" charset="2"/>
              </a:rPr>
              <a:t> در جوانه زنی 40 تا 65 درصد وزن خود آب جذب می کند.</a:t>
            </a:r>
          </a:p>
          <a:p>
            <a:pPr algn="r" rtl="1" eaLnBrk="1" hangingPunct="1">
              <a:lnSpc>
                <a:spcPct val="80000"/>
              </a:lnSpc>
              <a:buFontTx/>
              <a:buNone/>
            </a:pPr>
            <a:endParaRPr lang="fa-IR" smtClean="0">
              <a:latin typeface="Tahoma" pitchFamily="34" charset="0"/>
              <a:cs typeface="2  Lotus" pitchFamily="2" charset="-78"/>
              <a:sym typeface="Wingdings" pitchFamily="2" charset="2"/>
            </a:endParaRPr>
          </a:p>
          <a:p>
            <a:pPr algn="ctr" rtl="1" eaLnBrk="1" hangingPunct="1">
              <a:lnSpc>
                <a:spcPct val="80000"/>
              </a:lnSpc>
              <a:buFontTx/>
              <a:buNone/>
            </a:pPr>
            <a:r>
              <a:rPr lang="fa-IR" smtClean="0">
                <a:latin typeface="Tahoma" pitchFamily="34" charset="0"/>
                <a:cs typeface="2  Lotus" pitchFamily="2" charset="-78"/>
                <a:sym typeface="Wingdings" pitchFamily="2" charset="2"/>
              </a:rPr>
              <a:t>کلا جو 4 تا 7 آب نیاز دارد.</a:t>
            </a:r>
          </a:p>
          <a:p>
            <a:pPr algn="r" rtl="1" eaLnBrk="1" hangingPunct="1">
              <a:lnSpc>
                <a:spcPct val="80000"/>
              </a:lnSpc>
              <a:buFontTx/>
              <a:buNone/>
            </a:pPr>
            <a:endParaRPr lang="fa-IR" smtClean="0">
              <a:latin typeface="Tahoma" pitchFamily="34" charset="0"/>
              <a:cs typeface="2  Lotus" pitchFamily="2" charset="-78"/>
              <a:sym typeface="Wingdings" pitchFamily="2" charset="2"/>
            </a:endParaRPr>
          </a:p>
          <a:p>
            <a:pPr algn="r" rtl="1" eaLnBrk="1" hangingPunct="1">
              <a:lnSpc>
                <a:spcPct val="80000"/>
              </a:lnSpc>
              <a:buFontTx/>
              <a:buNone/>
            </a:pPr>
            <a:r>
              <a:rPr lang="fa-IR" smtClean="0">
                <a:latin typeface="Tahoma" pitchFamily="34" charset="0"/>
                <a:cs typeface="2  Lotus" pitchFamily="2" charset="-78"/>
                <a:sym typeface="Wingdings" pitchFamily="2" charset="2"/>
              </a:rPr>
              <a:t>  </a:t>
            </a:r>
          </a:p>
          <a:p>
            <a:pPr algn="r" rtl="1" eaLnBrk="1" hangingPunct="1">
              <a:lnSpc>
                <a:spcPct val="80000"/>
              </a:lnSpc>
              <a:buFontTx/>
              <a:buNone/>
            </a:pPr>
            <a:endParaRPr lang="en-GB"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5826"/>
                                        </p:tgtEl>
                                        <p:attrNameLst>
                                          <p:attrName>style.visibility</p:attrName>
                                        </p:attrNameLst>
                                      </p:cBhvr>
                                      <p:to>
                                        <p:strVal val="visible"/>
                                      </p:to>
                                    </p:set>
                                    <p:anim calcmode="lin" valueType="num">
                                      <p:cBhvr additive="base">
                                        <p:cTn id="7" dur="2000" fill="hold"/>
                                        <p:tgtEl>
                                          <p:spTgt spid="205826"/>
                                        </p:tgtEl>
                                        <p:attrNameLst>
                                          <p:attrName>ppt_x</p:attrName>
                                        </p:attrNameLst>
                                      </p:cBhvr>
                                      <p:tavLst>
                                        <p:tav tm="0">
                                          <p:val>
                                            <p:strVal val="#ppt_x"/>
                                          </p:val>
                                        </p:tav>
                                        <p:tav tm="100000">
                                          <p:val>
                                            <p:strVal val="#ppt_x"/>
                                          </p:val>
                                        </p:tav>
                                      </p:tavLst>
                                    </p:anim>
                                    <p:anim calcmode="lin" valueType="num">
                                      <p:cBhvr additive="base">
                                        <p:cTn id="8" dur="2000" fill="hold"/>
                                        <p:tgtEl>
                                          <p:spTgt spid="20582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3" presetClass="entr" presetSubtype="32" fill="hold" grpId="0" nodeType="afterEffect">
                                  <p:stCondLst>
                                    <p:cond delay="0"/>
                                  </p:stCondLst>
                                  <p:childTnLst>
                                    <p:set>
                                      <p:cBhvr>
                                        <p:cTn id="11" dur="1" fill="hold">
                                          <p:stCondLst>
                                            <p:cond delay="0"/>
                                          </p:stCondLst>
                                        </p:cTn>
                                        <p:tgtEl>
                                          <p:spTgt spid="205827">
                                            <p:txEl>
                                              <p:pRg st="0" end="0"/>
                                            </p:txEl>
                                          </p:spTgt>
                                        </p:tgtEl>
                                        <p:attrNameLst>
                                          <p:attrName>style.visibility</p:attrName>
                                        </p:attrNameLst>
                                      </p:cBhvr>
                                      <p:to>
                                        <p:strVal val="visible"/>
                                      </p:to>
                                    </p:set>
                                    <p:animEffect transition="in" filter="plus(out)">
                                      <p:cBhvr>
                                        <p:cTn id="12" dur="1000"/>
                                        <p:tgtEl>
                                          <p:spTgt spid="205827">
                                            <p:txEl>
                                              <p:pRg st="0" end="0"/>
                                            </p:txEl>
                                          </p:spTgt>
                                        </p:tgtEl>
                                      </p:cBhvr>
                                    </p:animEffect>
                                  </p:childTnLst>
                                </p:cTn>
                              </p:par>
                            </p:childTnLst>
                          </p:cTn>
                        </p:par>
                        <p:par>
                          <p:cTn id="13" fill="hold">
                            <p:stCondLst>
                              <p:cond delay="3000"/>
                            </p:stCondLst>
                            <p:childTnLst>
                              <p:par>
                                <p:cTn id="14" presetID="13" presetClass="entr" presetSubtype="32" fill="hold" grpId="0" nodeType="afterEffect">
                                  <p:stCondLst>
                                    <p:cond delay="0"/>
                                  </p:stCondLst>
                                  <p:childTnLst>
                                    <p:set>
                                      <p:cBhvr>
                                        <p:cTn id="15" dur="1" fill="hold">
                                          <p:stCondLst>
                                            <p:cond delay="0"/>
                                          </p:stCondLst>
                                        </p:cTn>
                                        <p:tgtEl>
                                          <p:spTgt spid="205827">
                                            <p:txEl>
                                              <p:pRg st="1" end="1"/>
                                            </p:txEl>
                                          </p:spTgt>
                                        </p:tgtEl>
                                        <p:attrNameLst>
                                          <p:attrName>style.visibility</p:attrName>
                                        </p:attrNameLst>
                                      </p:cBhvr>
                                      <p:to>
                                        <p:strVal val="visible"/>
                                      </p:to>
                                    </p:set>
                                    <p:animEffect transition="in" filter="plus(out)">
                                      <p:cBhvr>
                                        <p:cTn id="16" dur="1000"/>
                                        <p:tgtEl>
                                          <p:spTgt spid="205827">
                                            <p:txEl>
                                              <p:pRg st="1" end="1"/>
                                            </p:txEl>
                                          </p:spTgt>
                                        </p:tgtEl>
                                      </p:cBhvr>
                                    </p:animEffect>
                                  </p:childTnLst>
                                </p:cTn>
                              </p:par>
                            </p:childTnLst>
                          </p:cTn>
                        </p:par>
                        <p:par>
                          <p:cTn id="17" fill="hold">
                            <p:stCondLst>
                              <p:cond delay="4000"/>
                            </p:stCondLst>
                            <p:childTnLst>
                              <p:par>
                                <p:cTn id="18" presetID="13" presetClass="entr" presetSubtype="32" fill="hold" grpId="0" nodeType="afterEffect">
                                  <p:stCondLst>
                                    <p:cond delay="0"/>
                                  </p:stCondLst>
                                  <p:childTnLst>
                                    <p:set>
                                      <p:cBhvr>
                                        <p:cTn id="19" dur="1" fill="hold">
                                          <p:stCondLst>
                                            <p:cond delay="0"/>
                                          </p:stCondLst>
                                        </p:cTn>
                                        <p:tgtEl>
                                          <p:spTgt spid="205827">
                                            <p:txEl>
                                              <p:pRg st="2" end="2"/>
                                            </p:txEl>
                                          </p:spTgt>
                                        </p:tgtEl>
                                        <p:attrNameLst>
                                          <p:attrName>style.visibility</p:attrName>
                                        </p:attrNameLst>
                                      </p:cBhvr>
                                      <p:to>
                                        <p:strVal val="visible"/>
                                      </p:to>
                                    </p:set>
                                    <p:animEffect transition="in" filter="plus(out)">
                                      <p:cBhvr>
                                        <p:cTn id="20" dur="1000"/>
                                        <p:tgtEl>
                                          <p:spTgt spid="205827">
                                            <p:txEl>
                                              <p:pRg st="2" end="2"/>
                                            </p:txEl>
                                          </p:spTgt>
                                        </p:tgtEl>
                                      </p:cBhvr>
                                    </p:animEffect>
                                  </p:childTnLst>
                                </p:cTn>
                              </p:par>
                            </p:childTnLst>
                          </p:cTn>
                        </p:par>
                        <p:par>
                          <p:cTn id="21" fill="hold">
                            <p:stCondLst>
                              <p:cond delay="5000"/>
                            </p:stCondLst>
                            <p:childTnLst>
                              <p:par>
                                <p:cTn id="22" presetID="13" presetClass="entr" presetSubtype="32" fill="hold" grpId="0" nodeType="afterEffect">
                                  <p:stCondLst>
                                    <p:cond delay="0"/>
                                  </p:stCondLst>
                                  <p:childTnLst>
                                    <p:set>
                                      <p:cBhvr>
                                        <p:cTn id="23" dur="1" fill="hold">
                                          <p:stCondLst>
                                            <p:cond delay="0"/>
                                          </p:stCondLst>
                                        </p:cTn>
                                        <p:tgtEl>
                                          <p:spTgt spid="205827">
                                            <p:txEl>
                                              <p:pRg st="3" end="3"/>
                                            </p:txEl>
                                          </p:spTgt>
                                        </p:tgtEl>
                                        <p:attrNameLst>
                                          <p:attrName>style.visibility</p:attrName>
                                        </p:attrNameLst>
                                      </p:cBhvr>
                                      <p:to>
                                        <p:strVal val="visible"/>
                                      </p:to>
                                    </p:set>
                                    <p:animEffect transition="in" filter="plus(out)">
                                      <p:cBhvr>
                                        <p:cTn id="24" dur="1000"/>
                                        <p:tgtEl>
                                          <p:spTgt spid="205827">
                                            <p:txEl>
                                              <p:pRg st="3" end="3"/>
                                            </p:txEl>
                                          </p:spTgt>
                                        </p:tgtEl>
                                      </p:cBhvr>
                                    </p:animEffect>
                                  </p:childTnLst>
                                </p:cTn>
                              </p:par>
                            </p:childTnLst>
                          </p:cTn>
                        </p:par>
                        <p:par>
                          <p:cTn id="25" fill="hold">
                            <p:stCondLst>
                              <p:cond delay="6000"/>
                            </p:stCondLst>
                            <p:childTnLst>
                              <p:par>
                                <p:cTn id="26" presetID="13" presetClass="entr" presetSubtype="32" fill="hold" grpId="0" nodeType="afterEffect">
                                  <p:stCondLst>
                                    <p:cond delay="0"/>
                                  </p:stCondLst>
                                  <p:childTnLst>
                                    <p:set>
                                      <p:cBhvr>
                                        <p:cTn id="27" dur="1" fill="hold">
                                          <p:stCondLst>
                                            <p:cond delay="0"/>
                                          </p:stCondLst>
                                        </p:cTn>
                                        <p:tgtEl>
                                          <p:spTgt spid="205827">
                                            <p:txEl>
                                              <p:pRg st="5" end="5"/>
                                            </p:txEl>
                                          </p:spTgt>
                                        </p:tgtEl>
                                        <p:attrNameLst>
                                          <p:attrName>style.visibility</p:attrName>
                                        </p:attrNameLst>
                                      </p:cBhvr>
                                      <p:to>
                                        <p:strVal val="visible"/>
                                      </p:to>
                                    </p:set>
                                    <p:animEffect transition="in" filter="plus(out)">
                                      <p:cBhvr>
                                        <p:cTn id="28" dur="1000"/>
                                        <p:tgtEl>
                                          <p:spTgt spid="205827">
                                            <p:txEl>
                                              <p:pRg st="5" end="5"/>
                                            </p:txEl>
                                          </p:spTgt>
                                        </p:tgtEl>
                                      </p:cBhvr>
                                    </p:animEffect>
                                  </p:childTnLst>
                                </p:cTn>
                              </p:par>
                            </p:childTnLst>
                          </p:cTn>
                        </p:par>
                        <p:par>
                          <p:cTn id="29" fill="hold">
                            <p:stCondLst>
                              <p:cond delay="7000"/>
                            </p:stCondLst>
                            <p:childTnLst>
                              <p:par>
                                <p:cTn id="30" presetID="13" presetClass="entr" presetSubtype="32" fill="hold" grpId="0" nodeType="afterEffect">
                                  <p:stCondLst>
                                    <p:cond delay="0"/>
                                  </p:stCondLst>
                                  <p:childTnLst>
                                    <p:set>
                                      <p:cBhvr>
                                        <p:cTn id="31" dur="1" fill="hold">
                                          <p:stCondLst>
                                            <p:cond delay="0"/>
                                          </p:stCondLst>
                                        </p:cTn>
                                        <p:tgtEl>
                                          <p:spTgt spid="205827">
                                            <p:txEl>
                                              <p:pRg st="7" end="7"/>
                                            </p:txEl>
                                          </p:spTgt>
                                        </p:tgtEl>
                                        <p:attrNameLst>
                                          <p:attrName>style.visibility</p:attrName>
                                        </p:attrNameLst>
                                      </p:cBhvr>
                                      <p:to>
                                        <p:strVal val="visible"/>
                                      </p:to>
                                    </p:set>
                                    <p:animEffect transition="in" filter="plus(out)">
                                      <p:cBhvr>
                                        <p:cTn id="32" dur="1000"/>
                                        <p:tgtEl>
                                          <p:spTgt spid="2058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animBg="1"/>
      <p:bldP spid="205827"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کشت و کار</a:t>
            </a:r>
            <a:endParaRPr lang="en-GB" smtClean="0">
              <a:cs typeface="Titr" pitchFamily="2" charset="-78"/>
            </a:endParaRPr>
          </a:p>
        </p:txBody>
      </p:sp>
      <p:sp>
        <p:nvSpPr>
          <p:cNvPr id="206851" name="Rectangle 3"/>
          <p:cNvSpPr>
            <a:spLocks noGrp="1" noChangeArrowheads="1"/>
          </p:cNvSpPr>
          <p:nvPr>
            <p:ph type="body" idx="1"/>
          </p:nvPr>
        </p:nvSpPr>
        <p:spPr>
          <a:xfrm>
            <a:off x="304800" y="1752600"/>
            <a:ext cx="8534400" cy="4724400"/>
          </a:xfrm>
        </p:spPr>
        <p:txBody>
          <a:bodyPr/>
          <a:lstStyle/>
          <a:p>
            <a:pPr algn="r" rtl="1" eaLnBrk="1" hangingPunct="1">
              <a:lnSpc>
                <a:spcPct val="90000"/>
              </a:lnSpc>
            </a:pPr>
            <a:r>
              <a:rPr lang="fa-IR" sz="4000" smtClean="0">
                <a:latin typeface="Tahoma" pitchFamily="34" charset="0"/>
                <a:cs typeface="Titr" pitchFamily="2" charset="-78"/>
                <a:sym typeface="Wingdings" pitchFamily="2" charset="2"/>
              </a:rPr>
              <a:t>آبیاری</a:t>
            </a:r>
            <a:r>
              <a:rPr lang="fa-IR" sz="4000" smtClean="0">
                <a:latin typeface="Tahoma" pitchFamily="34" charset="0"/>
                <a:cs typeface="Tahoma" pitchFamily="34" charset="0"/>
                <a:sym typeface="Wingdings" pitchFamily="2" charset="2"/>
              </a:rPr>
              <a:t> </a:t>
            </a:r>
          </a:p>
          <a:p>
            <a:pPr algn="r" rtl="1" eaLnBrk="1" hangingPunct="1">
              <a:lnSpc>
                <a:spcPct val="90000"/>
              </a:lnSpc>
              <a:buFontTx/>
              <a:buNone/>
            </a:pPr>
            <a:r>
              <a:rPr lang="fa-IR" sz="4000" smtClean="0">
                <a:latin typeface="Tahoma" pitchFamily="34" charset="0"/>
                <a:cs typeface="Tahoma" pitchFamily="34" charset="0"/>
                <a:sym typeface="Wingdings" pitchFamily="2" charset="2"/>
              </a:rPr>
              <a:t>    </a:t>
            </a:r>
            <a:r>
              <a:rPr lang="fa-IR" sz="4000" smtClean="0">
                <a:latin typeface="Tahoma" pitchFamily="34" charset="0"/>
                <a:cs typeface="2  Lotus" pitchFamily="2" charset="-78"/>
                <a:sym typeface="Wingdings" pitchFamily="2" charset="2"/>
              </a:rPr>
              <a:t>5 مرحله آبیاری اساسی دارد.</a:t>
            </a:r>
          </a:p>
          <a:p>
            <a:pPr algn="r" rtl="1" eaLnBrk="1" hangingPunct="1">
              <a:lnSpc>
                <a:spcPct val="90000"/>
              </a:lnSpc>
              <a:buFontTx/>
              <a:buNone/>
            </a:pPr>
            <a:r>
              <a:rPr lang="fa-IR" sz="4000" smtClean="0">
                <a:latin typeface="Tahoma" pitchFamily="34" charset="0"/>
                <a:cs typeface="2  Lotus" pitchFamily="2" charset="-78"/>
                <a:sym typeface="Wingdings" pitchFamily="2" charset="2"/>
              </a:rPr>
              <a:t>1- جوانه زنی</a:t>
            </a:r>
          </a:p>
          <a:p>
            <a:pPr algn="r" rtl="1" eaLnBrk="1" hangingPunct="1">
              <a:lnSpc>
                <a:spcPct val="90000"/>
              </a:lnSpc>
              <a:buFontTx/>
              <a:buNone/>
            </a:pPr>
            <a:r>
              <a:rPr lang="fa-IR" sz="4000" smtClean="0">
                <a:latin typeface="Tahoma" pitchFamily="34" charset="0"/>
                <a:cs typeface="2  Lotus" pitchFamily="2" charset="-78"/>
                <a:sym typeface="Wingdings" pitchFamily="2" charset="2"/>
              </a:rPr>
              <a:t>2- ساقه رفتن</a:t>
            </a:r>
          </a:p>
          <a:p>
            <a:pPr algn="r" rtl="1" eaLnBrk="1" hangingPunct="1">
              <a:lnSpc>
                <a:spcPct val="90000"/>
              </a:lnSpc>
              <a:buFontTx/>
              <a:buNone/>
            </a:pPr>
            <a:r>
              <a:rPr lang="fa-IR" sz="4000" smtClean="0">
                <a:latin typeface="Tahoma" pitchFamily="34" charset="0"/>
                <a:cs typeface="2  Lotus" pitchFamily="2" charset="-78"/>
                <a:sym typeface="Wingdings" pitchFamily="2" charset="2"/>
              </a:rPr>
              <a:t>3- سنبل رفتن</a:t>
            </a:r>
          </a:p>
          <a:p>
            <a:pPr algn="r" rtl="1" eaLnBrk="1" hangingPunct="1">
              <a:lnSpc>
                <a:spcPct val="90000"/>
              </a:lnSpc>
              <a:buFontTx/>
              <a:buNone/>
            </a:pPr>
            <a:r>
              <a:rPr lang="fa-IR" sz="4000" smtClean="0">
                <a:latin typeface="Tahoma" pitchFamily="34" charset="0"/>
                <a:cs typeface="2  Lotus" pitchFamily="2" charset="-78"/>
                <a:sym typeface="Wingdings" pitchFamily="2" charset="2"/>
              </a:rPr>
              <a:t>4- گلدهی</a:t>
            </a:r>
          </a:p>
          <a:p>
            <a:pPr algn="r" rtl="1" eaLnBrk="1" hangingPunct="1">
              <a:lnSpc>
                <a:spcPct val="90000"/>
              </a:lnSpc>
              <a:buFontTx/>
              <a:buNone/>
            </a:pPr>
            <a:r>
              <a:rPr lang="fa-IR" sz="4000" smtClean="0">
                <a:latin typeface="Tahoma" pitchFamily="34" charset="0"/>
                <a:cs typeface="2  Lotus" pitchFamily="2" charset="-78"/>
                <a:sym typeface="Wingdings" pitchFamily="2" charset="2"/>
              </a:rPr>
              <a:t>5- پر شدن دانه</a:t>
            </a:r>
            <a:endParaRPr lang="en-GB" sz="4000"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850"/>
                                        </p:tgtEl>
                                        <p:attrNameLst>
                                          <p:attrName>style.visibility</p:attrName>
                                        </p:attrNameLst>
                                      </p:cBhvr>
                                      <p:to>
                                        <p:strVal val="visible"/>
                                      </p:to>
                                    </p:set>
                                    <p:anim calcmode="lin" valueType="num">
                                      <p:cBhvr additive="base">
                                        <p:cTn id="7" dur="2000" fill="hold"/>
                                        <p:tgtEl>
                                          <p:spTgt spid="206850"/>
                                        </p:tgtEl>
                                        <p:attrNameLst>
                                          <p:attrName>ppt_x</p:attrName>
                                        </p:attrNameLst>
                                      </p:cBhvr>
                                      <p:tavLst>
                                        <p:tav tm="0">
                                          <p:val>
                                            <p:strVal val="#ppt_x"/>
                                          </p:val>
                                        </p:tav>
                                        <p:tav tm="100000">
                                          <p:val>
                                            <p:strVal val="#ppt_x"/>
                                          </p:val>
                                        </p:tav>
                                      </p:tavLst>
                                    </p:anim>
                                    <p:anim calcmode="lin" valueType="num">
                                      <p:cBhvr additive="base">
                                        <p:cTn id="8" dur="2000" fill="hold"/>
                                        <p:tgtEl>
                                          <p:spTgt spid="20685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8" presetClass="entr" presetSubtype="12" fill="hold" grpId="0" nodeType="afterEffect">
                                  <p:stCondLst>
                                    <p:cond delay="0"/>
                                  </p:stCondLst>
                                  <p:childTnLst>
                                    <p:set>
                                      <p:cBhvr>
                                        <p:cTn id="11" dur="1" fill="hold">
                                          <p:stCondLst>
                                            <p:cond delay="0"/>
                                          </p:stCondLst>
                                        </p:cTn>
                                        <p:tgtEl>
                                          <p:spTgt spid="206851">
                                            <p:txEl>
                                              <p:pRg st="0" end="0"/>
                                            </p:txEl>
                                          </p:spTgt>
                                        </p:tgtEl>
                                        <p:attrNameLst>
                                          <p:attrName>style.visibility</p:attrName>
                                        </p:attrNameLst>
                                      </p:cBhvr>
                                      <p:to>
                                        <p:strVal val="visible"/>
                                      </p:to>
                                    </p:set>
                                    <p:animEffect transition="in" filter="strips(downLeft)">
                                      <p:cBhvr>
                                        <p:cTn id="12" dur="1000"/>
                                        <p:tgtEl>
                                          <p:spTgt spid="206851">
                                            <p:txEl>
                                              <p:pRg st="0" end="0"/>
                                            </p:txEl>
                                          </p:spTgt>
                                        </p:tgtEl>
                                      </p:cBhvr>
                                    </p:animEffect>
                                  </p:childTnLst>
                                </p:cTn>
                              </p:par>
                            </p:childTnLst>
                          </p:cTn>
                        </p:par>
                        <p:par>
                          <p:cTn id="13" fill="hold">
                            <p:stCondLst>
                              <p:cond delay="3000"/>
                            </p:stCondLst>
                            <p:childTnLst>
                              <p:par>
                                <p:cTn id="14" presetID="18" presetClass="entr" presetSubtype="12" fill="hold" grpId="0" nodeType="afterEffect">
                                  <p:stCondLst>
                                    <p:cond delay="0"/>
                                  </p:stCondLst>
                                  <p:childTnLst>
                                    <p:set>
                                      <p:cBhvr>
                                        <p:cTn id="15" dur="1" fill="hold">
                                          <p:stCondLst>
                                            <p:cond delay="0"/>
                                          </p:stCondLst>
                                        </p:cTn>
                                        <p:tgtEl>
                                          <p:spTgt spid="206851">
                                            <p:txEl>
                                              <p:pRg st="1" end="1"/>
                                            </p:txEl>
                                          </p:spTgt>
                                        </p:tgtEl>
                                        <p:attrNameLst>
                                          <p:attrName>style.visibility</p:attrName>
                                        </p:attrNameLst>
                                      </p:cBhvr>
                                      <p:to>
                                        <p:strVal val="visible"/>
                                      </p:to>
                                    </p:set>
                                    <p:animEffect transition="in" filter="strips(downLeft)">
                                      <p:cBhvr>
                                        <p:cTn id="16" dur="1000"/>
                                        <p:tgtEl>
                                          <p:spTgt spid="206851">
                                            <p:txEl>
                                              <p:pRg st="1" end="1"/>
                                            </p:txEl>
                                          </p:spTgt>
                                        </p:tgtEl>
                                      </p:cBhvr>
                                    </p:animEffect>
                                  </p:childTnLst>
                                </p:cTn>
                              </p:par>
                            </p:childTnLst>
                          </p:cTn>
                        </p:par>
                        <p:par>
                          <p:cTn id="17" fill="hold">
                            <p:stCondLst>
                              <p:cond delay="4000"/>
                            </p:stCondLst>
                            <p:childTnLst>
                              <p:par>
                                <p:cTn id="18" presetID="18" presetClass="entr" presetSubtype="12" fill="hold" grpId="0" nodeType="afterEffect">
                                  <p:stCondLst>
                                    <p:cond delay="0"/>
                                  </p:stCondLst>
                                  <p:childTnLst>
                                    <p:set>
                                      <p:cBhvr>
                                        <p:cTn id="19" dur="1" fill="hold">
                                          <p:stCondLst>
                                            <p:cond delay="0"/>
                                          </p:stCondLst>
                                        </p:cTn>
                                        <p:tgtEl>
                                          <p:spTgt spid="206851">
                                            <p:txEl>
                                              <p:pRg st="2" end="2"/>
                                            </p:txEl>
                                          </p:spTgt>
                                        </p:tgtEl>
                                        <p:attrNameLst>
                                          <p:attrName>style.visibility</p:attrName>
                                        </p:attrNameLst>
                                      </p:cBhvr>
                                      <p:to>
                                        <p:strVal val="visible"/>
                                      </p:to>
                                    </p:set>
                                    <p:animEffect transition="in" filter="strips(downLeft)">
                                      <p:cBhvr>
                                        <p:cTn id="20" dur="1000"/>
                                        <p:tgtEl>
                                          <p:spTgt spid="206851">
                                            <p:txEl>
                                              <p:pRg st="2" end="2"/>
                                            </p:txEl>
                                          </p:spTgt>
                                        </p:tgtEl>
                                      </p:cBhvr>
                                    </p:animEffect>
                                  </p:childTnLst>
                                </p:cTn>
                              </p:par>
                            </p:childTnLst>
                          </p:cTn>
                        </p:par>
                        <p:par>
                          <p:cTn id="21" fill="hold">
                            <p:stCondLst>
                              <p:cond delay="5000"/>
                            </p:stCondLst>
                            <p:childTnLst>
                              <p:par>
                                <p:cTn id="22" presetID="18" presetClass="entr" presetSubtype="12" fill="hold" grpId="0" nodeType="afterEffect">
                                  <p:stCondLst>
                                    <p:cond delay="0"/>
                                  </p:stCondLst>
                                  <p:childTnLst>
                                    <p:set>
                                      <p:cBhvr>
                                        <p:cTn id="23" dur="1" fill="hold">
                                          <p:stCondLst>
                                            <p:cond delay="0"/>
                                          </p:stCondLst>
                                        </p:cTn>
                                        <p:tgtEl>
                                          <p:spTgt spid="206851">
                                            <p:txEl>
                                              <p:pRg st="3" end="3"/>
                                            </p:txEl>
                                          </p:spTgt>
                                        </p:tgtEl>
                                        <p:attrNameLst>
                                          <p:attrName>style.visibility</p:attrName>
                                        </p:attrNameLst>
                                      </p:cBhvr>
                                      <p:to>
                                        <p:strVal val="visible"/>
                                      </p:to>
                                    </p:set>
                                    <p:animEffect transition="in" filter="strips(downLeft)">
                                      <p:cBhvr>
                                        <p:cTn id="24" dur="1000"/>
                                        <p:tgtEl>
                                          <p:spTgt spid="206851">
                                            <p:txEl>
                                              <p:pRg st="3" end="3"/>
                                            </p:txEl>
                                          </p:spTgt>
                                        </p:tgtEl>
                                      </p:cBhvr>
                                    </p:animEffect>
                                  </p:childTnLst>
                                </p:cTn>
                              </p:par>
                            </p:childTnLst>
                          </p:cTn>
                        </p:par>
                        <p:par>
                          <p:cTn id="25" fill="hold">
                            <p:stCondLst>
                              <p:cond delay="6000"/>
                            </p:stCondLst>
                            <p:childTnLst>
                              <p:par>
                                <p:cTn id="26" presetID="18" presetClass="entr" presetSubtype="12" fill="hold" grpId="0" nodeType="afterEffect">
                                  <p:stCondLst>
                                    <p:cond delay="0"/>
                                  </p:stCondLst>
                                  <p:childTnLst>
                                    <p:set>
                                      <p:cBhvr>
                                        <p:cTn id="27" dur="1" fill="hold">
                                          <p:stCondLst>
                                            <p:cond delay="0"/>
                                          </p:stCondLst>
                                        </p:cTn>
                                        <p:tgtEl>
                                          <p:spTgt spid="206851">
                                            <p:txEl>
                                              <p:pRg st="4" end="4"/>
                                            </p:txEl>
                                          </p:spTgt>
                                        </p:tgtEl>
                                        <p:attrNameLst>
                                          <p:attrName>style.visibility</p:attrName>
                                        </p:attrNameLst>
                                      </p:cBhvr>
                                      <p:to>
                                        <p:strVal val="visible"/>
                                      </p:to>
                                    </p:set>
                                    <p:animEffect transition="in" filter="strips(downLeft)">
                                      <p:cBhvr>
                                        <p:cTn id="28" dur="1000"/>
                                        <p:tgtEl>
                                          <p:spTgt spid="206851">
                                            <p:txEl>
                                              <p:pRg st="4" end="4"/>
                                            </p:txEl>
                                          </p:spTgt>
                                        </p:tgtEl>
                                      </p:cBhvr>
                                    </p:animEffect>
                                  </p:childTnLst>
                                </p:cTn>
                              </p:par>
                            </p:childTnLst>
                          </p:cTn>
                        </p:par>
                        <p:par>
                          <p:cTn id="29" fill="hold">
                            <p:stCondLst>
                              <p:cond delay="7000"/>
                            </p:stCondLst>
                            <p:childTnLst>
                              <p:par>
                                <p:cTn id="30" presetID="18" presetClass="entr" presetSubtype="12" fill="hold" grpId="0" nodeType="afterEffect">
                                  <p:stCondLst>
                                    <p:cond delay="0"/>
                                  </p:stCondLst>
                                  <p:childTnLst>
                                    <p:set>
                                      <p:cBhvr>
                                        <p:cTn id="31" dur="1" fill="hold">
                                          <p:stCondLst>
                                            <p:cond delay="0"/>
                                          </p:stCondLst>
                                        </p:cTn>
                                        <p:tgtEl>
                                          <p:spTgt spid="206851">
                                            <p:txEl>
                                              <p:pRg st="5" end="5"/>
                                            </p:txEl>
                                          </p:spTgt>
                                        </p:tgtEl>
                                        <p:attrNameLst>
                                          <p:attrName>style.visibility</p:attrName>
                                        </p:attrNameLst>
                                      </p:cBhvr>
                                      <p:to>
                                        <p:strVal val="visible"/>
                                      </p:to>
                                    </p:set>
                                    <p:animEffect transition="in" filter="strips(downLeft)">
                                      <p:cBhvr>
                                        <p:cTn id="32" dur="1000"/>
                                        <p:tgtEl>
                                          <p:spTgt spid="206851">
                                            <p:txEl>
                                              <p:pRg st="5" end="5"/>
                                            </p:txEl>
                                          </p:spTgt>
                                        </p:tgtEl>
                                      </p:cBhvr>
                                    </p:animEffect>
                                  </p:childTnLst>
                                </p:cTn>
                              </p:par>
                            </p:childTnLst>
                          </p:cTn>
                        </p:par>
                        <p:par>
                          <p:cTn id="33" fill="hold">
                            <p:stCondLst>
                              <p:cond delay="8000"/>
                            </p:stCondLst>
                            <p:childTnLst>
                              <p:par>
                                <p:cTn id="34" presetID="18" presetClass="entr" presetSubtype="12" fill="hold" grpId="0" nodeType="afterEffect">
                                  <p:stCondLst>
                                    <p:cond delay="0"/>
                                  </p:stCondLst>
                                  <p:childTnLst>
                                    <p:set>
                                      <p:cBhvr>
                                        <p:cTn id="35" dur="1" fill="hold">
                                          <p:stCondLst>
                                            <p:cond delay="0"/>
                                          </p:stCondLst>
                                        </p:cTn>
                                        <p:tgtEl>
                                          <p:spTgt spid="206851">
                                            <p:txEl>
                                              <p:pRg st="6" end="6"/>
                                            </p:txEl>
                                          </p:spTgt>
                                        </p:tgtEl>
                                        <p:attrNameLst>
                                          <p:attrName>style.visibility</p:attrName>
                                        </p:attrNameLst>
                                      </p:cBhvr>
                                      <p:to>
                                        <p:strVal val="visible"/>
                                      </p:to>
                                    </p:set>
                                    <p:animEffect transition="in" filter="strips(downLeft)">
                                      <p:cBhvr>
                                        <p:cTn id="36" dur="1000"/>
                                        <p:tgtEl>
                                          <p:spTgt spid="2068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animBg="1"/>
      <p:bldP spid="206851"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مهمترین ارقام جو</a:t>
            </a:r>
            <a:endParaRPr lang="en-GB" smtClean="0">
              <a:cs typeface="Titr" pitchFamily="2" charset="-78"/>
            </a:endParaRPr>
          </a:p>
        </p:txBody>
      </p:sp>
      <p:sp>
        <p:nvSpPr>
          <p:cNvPr id="207875" name="Rectangle 3"/>
          <p:cNvSpPr>
            <a:spLocks noGrp="1" noChangeArrowheads="1"/>
          </p:cNvSpPr>
          <p:nvPr>
            <p:ph type="body" idx="1"/>
          </p:nvPr>
        </p:nvSpPr>
        <p:spPr>
          <a:xfrm>
            <a:off x="304800" y="1981200"/>
            <a:ext cx="8534400" cy="4525963"/>
          </a:xfrm>
        </p:spPr>
        <p:txBody>
          <a:bodyPr/>
          <a:lstStyle/>
          <a:p>
            <a:pPr algn="r" rtl="1" eaLnBrk="1" hangingPunct="1"/>
            <a:r>
              <a:rPr lang="fa-IR" sz="4400" smtClean="0">
                <a:latin typeface="Tahoma" pitchFamily="34" charset="0"/>
                <a:cs typeface="Titr" pitchFamily="2" charset="-78"/>
                <a:sym typeface="Wingdings" pitchFamily="2" charset="2"/>
              </a:rPr>
              <a:t>زرد جو</a:t>
            </a:r>
            <a:r>
              <a:rPr lang="fa-IR" sz="4400" smtClean="0">
                <a:latin typeface="Tahoma" pitchFamily="34" charset="0"/>
                <a:cs typeface="Tahoma" pitchFamily="34" charset="0"/>
                <a:sym typeface="Wingdings" pitchFamily="2" charset="2"/>
              </a:rPr>
              <a:t> </a:t>
            </a:r>
          </a:p>
          <a:p>
            <a:pPr algn="r" rtl="1" eaLnBrk="1" hangingPunct="1">
              <a:buFontTx/>
              <a:buNone/>
            </a:pPr>
            <a:endParaRPr lang="fa-IR" sz="4400" smtClean="0">
              <a:latin typeface="Tahoma" pitchFamily="34" charset="0"/>
              <a:cs typeface="Tahoma" pitchFamily="34" charset="0"/>
              <a:sym typeface="Wingdings" pitchFamily="2" charset="2"/>
            </a:endParaRPr>
          </a:p>
          <a:p>
            <a:pPr algn="r" rtl="1" eaLnBrk="1" hangingPunct="1">
              <a:buFontTx/>
              <a:buNone/>
            </a:pPr>
            <a:r>
              <a:rPr lang="fa-IR" sz="4400" smtClean="0">
                <a:latin typeface="Tahoma" pitchFamily="34" charset="0"/>
                <a:cs typeface="Tahoma" pitchFamily="34" charset="0"/>
                <a:sym typeface="Wingdings" pitchFamily="2" charset="2"/>
              </a:rPr>
              <a:t>    </a:t>
            </a:r>
            <a:r>
              <a:rPr lang="fa-IR" sz="4400" smtClean="0">
                <a:latin typeface="Tahoma" pitchFamily="34" charset="0"/>
                <a:cs typeface="2  Lotus" pitchFamily="2" charset="-78"/>
                <a:sym typeface="Wingdings" pitchFamily="2" charset="2"/>
              </a:rPr>
              <a:t>شش ردیفه – پاییزه – دیررس – ریشک دار 4 تا 5 تن </a:t>
            </a:r>
          </a:p>
          <a:p>
            <a:pPr algn="ctr" rtl="1" eaLnBrk="1" hangingPunct="1">
              <a:buFontTx/>
              <a:buNone/>
            </a:pPr>
            <a:r>
              <a:rPr lang="fa-IR" sz="4400" smtClean="0">
                <a:latin typeface="Tahoma" pitchFamily="34" charset="0"/>
                <a:cs typeface="2  Lotus" pitchFamily="2" charset="-78"/>
                <a:sym typeface="Wingdings" pitchFamily="2" charset="2"/>
              </a:rPr>
              <a:t> همدان – مرکزی – قزوین - مشهد</a:t>
            </a:r>
            <a:endParaRPr lang="en-GB" sz="4400"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7874"/>
                                        </p:tgtEl>
                                        <p:attrNameLst>
                                          <p:attrName>style.visibility</p:attrName>
                                        </p:attrNameLst>
                                      </p:cBhvr>
                                      <p:to>
                                        <p:strVal val="visible"/>
                                      </p:to>
                                    </p:set>
                                    <p:anim calcmode="lin" valueType="num">
                                      <p:cBhvr additive="base">
                                        <p:cTn id="7" dur="2000" fill="hold"/>
                                        <p:tgtEl>
                                          <p:spTgt spid="207874"/>
                                        </p:tgtEl>
                                        <p:attrNameLst>
                                          <p:attrName>ppt_x</p:attrName>
                                        </p:attrNameLst>
                                      </p:cBhvr>
                                      <p:tavLst>
                                        <p:tav tm="0">
                                          <p:val>
                                            <p:strVal val="#ppt_x"/>
                                          </p:val>
                                        </p:tav>
                                        <p:tav tm="100000">
                                          <p:val>
                                            <p:strVal val="#ppt_x"/>
                                          </p:val>
                                        </p:tav>
                                      </p:tavLst>
                                    </p:anim>
                                    <p:anim calcmode="lin" valueType="num">
                                      <p:cBhvr additive="base">
                                        <p:cTn id="8" dur="2000" fill="hold"/>
                                        <p:tgtEl>
                                          <p:spTgt spid="20787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07875">
                                            <p:txEl>
                                              <p:pRg st="0" end="0"/>
                                            </p:txEl>
                                          </p:spTgt>
                                        </p:tgtEl>
                                        <p:attrNameLst>
                                          <p:attrName>style.visibility</p:attrName>
                                        </p:attrNameLst>
                                      </p:cBhvr>
                                      <p:to>
                                        <p:strVal val="visible"/>
                                      </p:to>
                                    </p:set>
                                    <p:animEffect transition="in" filter="wedge">
                                      <p:cBhvr>
                                        <p:cTn id="12" dur="1000"/>
                                        <p:tgtEl>
                                          <p:spTgt spid="207875">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07875">
                                            <p:txEl>
                                              <p:pRg st="2" end="2"/>
                                            </p:txEl>
                                          </p:spTgt>
                                        </p:tgtEl>
                                        <p:attrNameLst>
                                          <p:attrName>style.visibility</p:attrName>
                                        </p:attrNameLst>
                                      </p:cBhvr>
                                      <p:to>
                                        <p:strVal val="visible"/>
                                      </p:to>
                                    </p:set>
                                    <p:animEffect transition="in" filter="wedge">
                                      <p:cBhvr>
                                        <p:cTn id="16" dur="1000"/>
                                        <p:tgtEl>
                                          <p:spTgt spid="207875">
                                            <p:txEl>
                                              <p:pRg st="2" end="2"/>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07875">
                                            <p:txEl>
                                              <p:pRg st="3" end="3"/>
                                            </p:txEl>
                                          </p:spTgt>
                                        </p:tgtEl>
                                        <p:attrNameLst>
                                          <p:attrName>style.visibility</p:attrName>
                                        </p:attrNameLst>
                                      </p:cBhvr>
                                      <p:to>
                                        <p:strVal val="visible"/>
                                      </p:to>
                                    </p:set>
                                    <p:animEffect transition="in" filter="wedge">
                                      <p:cBhvr>
                                        <p:cTn id="20" dur="1000"/>
                                        <p:tgtEl>
                                          <p:spTgt spid="2078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animBg="1"/>
      <p:bldP spid="207875"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مهمترین ارقام جو</a:t>
            </a:r>
            <a:endParaRPr lang="en-GB" smtClean="0">
              <a:cs typeface="Titr" pitchFamily="2" charset="-78"/>
            </a:endParaRPr>
          </a:p>
        </p:txBody>
      </p:sp>
      <p:sp>
        <p:nvSpPr>
          <p:cNvPr id="208899" name="Rectangle 3"/>
          <p:cNvSpPr>
            <a:spLocks noGrp="1" noChangeArrowheads="1"/>
          </p:cNvSpPr>
          <p:nvPr>
            <p:ph type="body" idx="1"/>
          </p:nvPr>
        </p:nvSpPr>
        <p:spPr>
          <a:xfrm>
            <a:off x="0" y="1981200"/>
            <a:ext cx="8991600" cy="4525963"/>
          </a:xfrm>
        </p:spPr>
        <p:txBody>
          <a:bodyPr/>
          <a:lstStyle/>
          <a:p>
            <a:pPr algn="r" rtl="1" eaLnBrk="1" hangingPunct="1"/>
            <a:r>
              <a:rPr lang="fa-IR" sz="4400" smtClean="0">
                <a:latin typeface="Tahoma" pitchFamily="34" charset="0"/>
                <a:cs typeface="Titr" pitchFamily="2" charset="-78"/>
                <a:sym typeface="Wingdings" pitchFamily="2" charset="2"/>
              </a:rPr>
              <a:t>جو ارم</a:t>
            </a:r>
            <a:r>
              <a:rPr lang="fa-IR" sz="4400" smtClean="0">
                <a:latin typeface="Tahoma" pitchFamily="34" charset="0"/>
                <a:cs typeface="Tahoma" pitchFamily="34" charset="0"/>
                <a:sym typeface="Wingdings" pitchFamily="2" charset="2"/>
              </a:rPr>
              <a:t> </a:t>
            </a:r>
          </a:p>
          <a:p>
            <a:pPr algn="r" rtl="1" eaLnBrk="1" hangingPunct="1">
              <a:buFontTx/>
              <a:buNone/>
            </a:pPr>
            <a:r>
              <a:rPr lang="fa-IR" sz="4400" smtClean="0">
                <a:latin typeface="Tahoma" pitchFamily="34" charset="0"/>
                <a:cs typeface="2  Lotus" pitchFamily="2" charset="-78"/>
                <a:sym typeface="Wingdings" pitchFamily="2" charset="2"/>
              </a:rPr>
              <a:t> شش ردیفه – پاییزه – نیمه زودرس – ریشک دار – دانه سفید – مناسب برای فارس</a:t>
            </a:r>
          </a:p>
          <a:p>
            <a:pPr algn="r" rtl="1" eaLnBrk="1" hangingPunct="1">
              <a:buFontTx/>
              <a:buNone/>
            </a:pPr>
            <a:endParaRPr lang="en-GB" sz="4400"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8898"/>
                                        </p:tgtEl>
                                        <p:attrNameLst>
                                          <p:attrName>style.visibility</p:attrName>
                                        </p:attrNameLst>
                                      </p:cBhvr>
                                      <p:to>
                                        <p:strVal val="visible"/>
                                      </p:to>
                                    </p:set>
                                    <p:anim calcmode="lin" valueType="num">
                                      <p:cBhvr additive="base">
                                        <p:cTn id="7" dur="2000" fill="hold"/>
                                        <p:tgtEl>
                                          <p:spTgt spid="208898"/>
                                        </p:tgtEl>
                                        <p:attrNameLst>
                                          <p:attrName>ppt_x</p:attrName>
                                        </p:attrNameLst>
                                      </p:cBhvr>
                                      <p:tavLst>
                                        <p:tav tm="0">
                                          <p:val>
                                            <p:strVal val="#ppt_x"/>
                                          </p:val>
                                        </p:tav>
                                        <p:tav tm="100000">
                                          <p:val>
                                            <p:strVal val="#ppt_x"/>
                                          </p:val>
                                        </p:tav>
                                      </p:tavLst>
                                    </p:anim>
                                    <p:anim calcmode="lin" valueType="num">
                                      <p:cBhvr additive="base">
                                        <p:cTn id="8" dur="2000" fill="hold"/>
                                        <p:tgtEl>
                                          <p:spTgt spid="20889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08899">
                                            <p:txEl>
                                              <p:pRg st="0" end="0"/>
                                            </p:txEl>
                                          </p:spTgt>
                                        </p:tgtEl>
                                        <p:attrNameLst>
                                          <p:attrName>style.visibility</p:attrName>
                                        </p:attrNameLst>
                                      </p:cBhvr>
                                      <p:to>
                                        <p:strVal val="visible"/>
                                      </p:to>
                                    </p:set>
                                    <p:animEffect transition="in" filter="wedge">
                                      <p:cBhvr>
                                        <p:cTn id="12" dur="1000"/>
                                        <p:tgtEl>
                                          <p:spTgt spid="208899">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08899">
                                            <p:txEl>
                                              <p:pRg st="1" end="1"/>
                                            </p:txEl>
                                          </p:spTgt>
                                        </p:tgtEl>
                                        <p:attrNameLst>
                                          <p:attrName>style.visibility</p:attrName>
                                        </p:attrNameLst>
                                      </p:cBhvr>
                                      <p:to>
                                        <p:strVal val="visible"/>
                                      </p:to>
                                    </p:set>
                                    <p:animEffect transition="in" filter="wedge">
                                      <p:cBhvr>
                                        <p:cTn id="16" dur="1000"/>
                                        <p:tgtEl>
                                          <p:spTgt spid="2088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animBg="1"/>
      <p:bldP spid="208899" grpId="0" build="p"/>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مهمترین ارقام جو</a:t>
            </a:r>
            <a:endParaRPr lang="en-GB" smtClean="0">
              <a:cs typeface="Titr" pitchFamily="2" charset="-78"/>
            </a:endParaRPr>
          </a:p>
        </p:txBody>
      </p:sp>
      <p:sp>
        <p:nvSpPr>
          <p:cNvPr id="209923" name="Rectangle 3"/>
          <p:cNvSpPr>
            <a:spLocks noGrp="1" noChangeArrowheads="1"/>
          </p:cNvSpPr>
          <p:nvPr>
            <p:ph type="body" idx="1"/>
          </p:nvPr>
        </p:nvSpPr>
        <p:spPr>
          <a:xfrm>
            <a:off x="0" y="1981200"/>
            <a:ext cx="8991600" cy="4525963"/>
          </a:xfrm>
        </p:spPr>
        <p:txBody>
          <a:bodyPr/>
          <a:lstStyle/>
          <a:p>
            <a:pPr algn="r" rtl="1" eaLnBrk="1" hangingPunct="1">
              <a:lnSpc>
                <a:spcPct val="90000"/>
              </a:lnSpc>
            </a:pPr>
            <a:r>
              <a:rPr lang="fa-IR" sz="4400" smtClean="0">
                <a:latin typeface="Tahoma" pitchFamily="34" charset="0"/>
                <a:cs typeface="Titr" pitchFamily="2" charset="-78"/>
                <a:sym typeface="Wingdings" pitchFamily="2" charset="2"/>
              </a:rPr>
              <a:t>گوهر جو</a:t>
            </a:r>
            <a:r>
              <a:rPr lang="fa-IR" sz="4400" smtClean="0">
                <a:latin typeface="Tahoma" pitchFamily="34" charset="0"/>
                <a:cs typeface="Tahoma" pitchFamily="34" charset="0"/>
                <a:sym typeface="Wingdings" pitchFamily="2" charset="2"/>
              </a:rPr>
              <a:t>  </a:t>
            </a:r>
          </a:p>
          <a:p>
            <a:pPr algn="r" rtl="1" eaLnBrk="1" hangingPunct="1">
              <a:lnSpc>
                <a:spcPct val="90000"/>
              </a:lnSpc>
              <a:buFontTx/>
              <a:buNone/>
            </a:pPr>
            <a:endParaRPr lang="fa-IR" sz="4400" smtClean="0">
              <a:latin typeface="Tahoma" pitchFamily="34" charset="0"/>
              <a:cs typeface="Tahoma" pitchFamily="34" charset="0"/>
              <a:sym typeface="Wingdings" pitchFamily="2" charset="2"/>
            </a:endParaRPr>
          </a:p>
          <a:p>
            <a:pPr algn="r" rtl="1" eaLnBrk="1" hangingPunct="1">
              <a:lnSpc>
                <a:spcPct val="90000"/>
              </a:lnSpc>
              <a:buFontTx/>
              <a:buNone/>
            </a:pPr>
            <a:r>
              <a:rPr lang="fa-IR" sz="4400" smtClean="0">
                <a:latin typeface="Tahoma" pitchFamily="34" charset="0"/>
                <a:cs typeface="2  Lotus" pitchFamily="2" charset="-78"/>
                <a:sym typeface="Wingdings" pitchFamily="2" charset="2"/>
              </a:rPr>
              <a:t> شش ردیفه – نیمه بهاره – دیررس – ریشک دار سفیدرنگ – مقاوم به ورس – دانه متوسط</a:t>
            </a:r>
          </a:p>
          <a:p>
            <a:pPr algn="r" rtl="1" eaLnBrk="1" hangingPunct="1">
              <a:lnSpc>
                <a:spcPct val="90000"/>
              </a:lnSpc>
              <a:buFontTx/>
              <a:buNone/>
            </a:pPr>
            <a:r>
              <a:rPr lang="fa-IR" sz="4400" smtClean="0">
                <a:latin typeface="Tahoma" pitchFamily="34" charset="0"/>
                <a:cs typeface="2  Lotus" pitchFamily="2" charset="-78"/>
                <a:sym typeface="Wingdings" pitchFamily="2" charset="2"/>
              </a:rPr>
              <a:t> </a:t>
            </a:r>
          </a:p>
          <a:p>
            <a:pPr algn="r" rtl="1" eaLnBrk="1" hangingPunct="1">
              <a:lnSpc>
                <a:spcPct val="90000"/>
              </a:lnSpc>
              <a:buFontTx/>
              <a:buNone/>
            </a:pPr>
            <a:r>
              <a:rPr lang="fa-IR" sz="4400" smtClean="0">
                <a:latin typeface="Tahoma" pitchFamily="34" charset="0"/>
                <a:cs typeface="2  Lotus" pitchFamily="2" charset="-78"/>
                <a:sym typeface="Wingdings" pitchFamily="2" charset="2"/>
              </a:rPr>
              <a:t> </a:t>
            </a:r>
          </a:p>
          <a:p>
            <a:pPr algn="r" rtl="1" eaLnBrk="1" hangingPunct="1">
              <a:lnSpc>
                <a:spcPct val="90000"/>
              </a:lnSpc>
              <a:buFontTx/>
              <a:buNone/>
            </a:pPr>
            <a:endParaRPr lang="en-GB" sz="4400"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9922"/>
                                        </p:tgtEl>
                                        <p:attrNameLst>
                                          <p:attrName>style.visibility</p:attrName>
                                        </p:attrNameLst>
                                      </p:cBhvr>
                                      <p:to>
                                        <p:strVal val="visible"/>
                                      </p:to>
                                    </p:set>
                                    <p:anim calcmode="lin" valueType="num">
                                      <p:cBhvr additive="base">
                                        <p:cTn id="7" dur="2000" fill="hold"/>
                                        <p:tgtEl>
                                          <p:spTgt spid="209922"/>
                                        </p:tgtEl>
                                        <p:attrNameLst>
                                          <p:attrName>ppt_x</p:attrName>
                                        </p:attrNameLst>
                                      </p:cBhvr>
                                      <p:tavLst>
                                        <p:tav tm="0">
                                          <p:val>
                                            <p:strVal val="#ppt_x"/>
                                          </p:val>
                                        </p:tav>
                                        <p:tav tm="100000">
                                          <p:val>
                                            <p:strVal val="#ppt_x"/>
                                          </p:val>
                                        </p:tav>
                                      </p:tavLst>
                                    </p:anim>
                                    <p:anim calcmode="lin" valueType="num">
                                      <p:cBhvr additive="base">
                                        <p:cTn id="8" dur="2000" fill="hold"/>
                                        <p:tgtEl>
                                          <p:spTgt spid="20992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09923">
                                            <p:txEl>
                                              <p:pRg st="0" end="0"/>
                                            </p:txEl>
                                          </p:spTgt>
                                        </p:tgtEl>
                                        <p:attrNameLst>
                                          <p:attrName>style.visibility</p:attrName>
                                        </p:attrNameLst>
                                      </p:cBhvr>
                                      <p:to>
                                        <p:strVal val="visible"/>
                                      </p:to>
                                    </p:set>
                                    <p:animEffect transition="in" filter="wedge">
                                      <p:cBhvr>
                                        <p:cTn id="12" dur="1000"/>
                                        <p:tgtEl>
                                          <p:spTgt spid="209923">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09923">
                                            <p:txEl>
                                              <p:pRg st="2" end="2"/>
                                            </p:txEl>
                                          </p:spTgt>
                                        </p:tgtEl>
                                        <p:attrNameLst>
                                          <p:attrName>style.visibility</p:attrName>
                                        </p:attrNameLst>
                                      </p:cBhvr>
                                      <p:to>
                                        <p:strVal val="visible"/>
                                      </p:to>
                                    </p:set>
                                    <p:animEffect transition="in" filter="wedge">
                                      <p:cBhvr>
                                        <p:cTn id="16" dur="1000"/>
                                        <p:tgtEl>
                                          <p:spTgt spid="20992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209923">
                                            <p:txEl>
                                              <p:pRg st="3" end="3"/>
                                            </p:txEl>
                                          </p:spTgt>
                                        </p:tgtEl>
                                        <p:attrNameLst>
                                          <p:attrName>style.visibility</p:attrName>
                                        </p:attrNameLst>
                                      </p:cBhvr>
                                      <p:to>
                                        <p:strVal val="visible"/>
                                      </p:to>
                                    </p:set>
                                    <p:animEffect transition="in" filter="wedge">
                                      <p:cBhvr>
                                        <p:cTn id="21" dur="1000"/>
                                        <p:tgtEl>
                                          <p:spTgt spid="20992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209923">
                                            <p:txEl>
                                              <p:pRg st="4" end="4"/>
                                            </p:txEl>
                                          </p:spTgt>
                                        </p:tgtEl>
                                        <p:attrNameLst>
                                          <p:attrName>style.visibility</p:attrName>
                                        </p:attrNameLst>
                                      </p:cBhvr>
                                      <p:to>
                                        <p:strVal val="visible"/>
                                      </p:to>
                                    </p:set>
                                    <p:animEffect transition="in" filter="wedge">
                                      <p:cBhvr>
                                        <p:cTn id="26" dur="1000"/>
                                        <p:tgtEl>
                                          <p:spTgt spid="209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animBg="1"/>
      <p:bldP spid="2099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04800"/>
            <a:ext cx="8229600" cy="1143000"/>
          </a:xfrm>
          <a:solidFill>
            <a:srgbClr val="FFFF99"/>
          </a:solidFill>
          <a:ln>
            <a:solidFill>
              <a:schemeClr val="tx1"/>
            </a:solidFill>
          </a:ln>
        </p:spPr>
        <p:txBody>
          <a:bodyPr/>
          <a:lstStyle/>
          <a:p>
            <a:pPr eaLnBrk="1" hangingPunct="1"/>
            <a:r>
              <a:rPr lang="ar-SA" smtClean="0">
                <a:cs typeface="Titr" pitchFamily="2" charset="-78"/>
              </a:rPr>
              <a:t>بخشهای مختلف يک جنين</a:t>
            </a:r>
            <a:endParaRPr lang="en-GB" smtClean="0">
              <a:cs typeface="Titr" pitchFamily="2" charset="-78"/>
            </a:endParaRPr>
          </a:p>
        </p:txBody>
      </p:sp>
      <p:sp>
        <p:nvSpPr>
          <p:cNvPr id="26627" name="Rectangle 3"/>
          <p:cNvSpPr>
            <a:spLocks noGrp="1" noChangeArrowheads="1"/>
          </p:cNvSpPr>
          <p:nvPr>
            <p:ph type="body" idx="1"/>
          </p:nvPr>
        </p:nvSpPr>
        <p:spPr/>
        <p:txBody>
          <a:bodyPr/>
          <a:lstStyle/>
          <a:p>
            <a:pPr marL="609600" indent="-609600" algn="r" rtl="1" eaLnBrk="1" hangingPunct="1">
              <a:buFontTx/>
              <a:buNone/>
            </a:pPr>
            <a:endParaRPr lang="en-US" smtClean="0">
              <a:cs typeface="Arial" charset="0"/>
            </a:endParaRPr>
          </a:p>
          <a:p>
            <a:pPr marL="609600" indent="-609600" algn="r" rtl="1" eaLnBrk="1" hangingPunct="1">
              <a:buFontTx/>
              <a:buNone/>
            </a:pPr>
            <a:r>
              <a:rPr lang="en-US" smtClean="0">
                <a:cs typeface="Arial" charset="0"/>
                <a:sym typeface="Wingdings" pitchFamily="2" charset="2"/>
              </a:rPr>
              <a:t></a:t>
            </a:r>
            <a:r>
              <a:rPr lang="ar-SA" smtClean="0">
                <a:cs typeface="Arial" charset="0"/>
                <a:sym typeface="Wingdings" pitchFamily="2" charset="2"/>
              </a:rPr>
              <a:t>   </a:t>
            </a:r>
            <a:r>
              <a:rPr lang="ar-SA" smtClean="0">
                <a:cs typeface="Arial" charset="0"/>
              </a:rPr>
              <a:t>ریشه چه                  </a:t>
            </a:r>
            <a:r>
              <a:rPr lang="en-US" smtClean="0">
                <a:cs typeface="Arial" charset="0"/>
              </a:rPr>
              <a:t>Radicle</a:t>
            </a:r>
          </a:p>
          <a:p>
            <a:pPr marL="609600" indent="-609600" algn="r" rtl="1" eaLnBrk="1" hangingPunct="1">
              <a:buFontTx/>
              <a:buNone/>
            </a:pPr>
            <a:endParaRPr lang="en-US" smtClean="0">
              <a:cs typeface="Arial" charset="0"/>
            </a:endParaRPr>
          </a:p>
          <a:p>
            <a:pPr marL="609600" indent="-609600" algn="r" rtl="1" eaLnBrk="1" hangingPunct="1">
              <a:buFontTx/>
              <a:buNone/>
            </a:pPr>
            <a:r>
              <a:rPr lang="en-US" smtClean="0">
                <a:cs typeface="Arial" charset="0"/>
                <a:sym typeface="Wingdings" pitchFamily="2" charset="2"/>
              </a:rPr>
              <a:t></a:t>
            </a:r>
            <a:r>
              <a:rPr lang="ar-SA" smtClean="0">
                <a:cs typeface="Arial" charset="0"/>
              </a:rPr>
              <a:t>   ساقه چه  </a:t>
            </a:r>
            <a:r>
              <a:rPr lang="en-US" smtClean="0">
                <a:cs typeface="Arial" charset="0"/>
              </a:rPr>
              <a:t>                 </a:t>
            </a:r>
            <a:r>
              <a:rPr lang="ar-SA" smtClean="0">
                <a:cs typeface="Arial" charset="0"/>
              </a:rPr>
              <a:t>؟</a:t>
            </a:r>
            <a:r>
              <a:rPr lang="en-US" smtClean="0">
                <a:cs typeface="Arial" charset="0"/>
              </a:rPr>
              <a:t>                         </a:t>
            </a:r>
            <a:r>
              <a:rPr lang="ar-SA" smtClean="0">
                <a:cs typeface="Arial" charset="0"/>
              </a:rPr>
              <a:t>  </a:t>
            </a:r>
            <a:endParaRPr lang="en-US" smtClean="0">
              <a:cs typeface="Arial" charset="0"/>
            </a:endParaRPr>
          </a:p>
          <a:p>
            <a:pPr marL="609600" indent="-609600" algn="r" rtl="1" eaLnBrk="1" hangingPunct="1">
              <a:buFontTx/>
              <a:buNone/>
            </a:pPr>
            <a:endParaRPr lang="ar-SA" smtClean="0">
              <a:cs typeface="Arial" charset="0"/>
            </a:endParaRPr>
          </a:p>
          <a:p>
            <a:pPr marL="609600" indent="-609600" algn="r" rtl="1" eaLnBrk="1" hangingPunct="1">
              <a:buFontTx/>
              <a:buNone/>
            </a:pPr>
            <a:r>
              <a:rPr lang="en-US" smtClean="0">
                <a:cs typeface="Arial" charset="0"/>
                <a:sym typeface="Wingdings" pitchFamily="2" charset="2"/>
              </a:rPr>
              <a:t></a:t>
            </a:r>
            <a:r>
              <a:rPr lang="ar-SA" smtClean="0">
                <a:cs typeface="Arial" charset="0"/>
              </a:rPr>
              <a:t>   ژمول                </a:t>
            </a:r>
            <a:r>
              <a:rPr lang="en-US" smtClean="0">
                <a:cs typeface="Arial" charset="0"/>
              </a:rPr>
              <a:t>Gemul (Plumul)</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plus(in)">
                                      <p:cBhvr>
                                        <p:cTn id="7" dur="2000"/>
                                        <p:tgtEl>
                                          <p:spTgt spid="26626"/>
                                        </p:tgtEl>
                                      </p:cBhvr>
                                    </p:animEffect>
                                  </p:childTnLst>
                                </p:cTn>
                              </p:par>
                            </p:childTnLst>
                          </p:cTn>
                        </p:par>
                        <p:par>
                          <p:cTn id="8" fill="hold">
                            <p:stCondLst>
                              <p:cond delay="2000"/>
                            </p:stCondLst>
                            <p:childTnLst>
                              <p:par>
                                <p:cTn id="9" presetID="3" presetClass="entr" presetSubtype="5" fill="hold" nodeType="after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animEffect transition="in" filter="blinds(vertical)">
                                      <p:cBhvr>
                                        <p:cTn id="11" dur="3000"/>
                                        <p:tgtEl>
                                          <p:spTgt spid="26627">
                                            <p:txEl>
                                              <p:pRg st="1" end="1"/>
                                            </p:txEl>
                                          </p:spTgt>
                                        </p:tgtEl>
                                      </p:cBhvr>
                                    </p:animEffect>
                                  </p:childTnLst>
                                </p:cTn>
                              </p:par>
                            </p:childTnLst>
                          </p:cTn>
                        </p:par>
                        <p:par>
                          <p:cTn id="12" fill="hold">
                            <p:stCondLst>
                              <p:cond delay="5000"/>
                            </p:stCondLst>
                            <p:childTnLst>
                              <p:par>
                                <p:cTn id="13" presetID="3" presetClass="entr" presetSubtype="5" fill="hold" nodeType="after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animEffect transition="in" filter="blinds(vertical)">
                                      <p:cBhvr>
                                        <p:cTn id="15" dur="3000"/>
                                        <p:tgtEl>
                                          <p:spTgt spid="26627">
                                            <p:txEl>
                                              <p:pRg st="3" end="3"/>
                                            </p:txEl>
                                          </p:spTgt>
                                        </p:tgtEl>
                                      </p:cBhvr>
                                    </p:animEffect>
                                  </p:childTnLst>
                                </p:cTn>
                              </p:par>
                            </p:childTnLst>
                          </p:cTn>
                        </p:par>
                        <p:par>
                          <p:cTn id="16" fill="hold">
                            <p:stCondLst>
                              <p:cond delay="8000"/>
                            </p:stCondLst>
                            <p:childTnLst>
                              <p:par>
                                <p:cTn id="17" presetID="3" presetClass="entr" presetSubtype="5" fill="hold" nodeType="afterEffect">
                                  <p:stCondLst>
                                    <p:cond delay="0"/>
                                  </p:stCondLst>
                                  <p:childTnLst>
                                    <p:set>
                                      <p:cBhvr>
                                        <p:cTn id="18" dur="1" fill="hold">
                                          <p:stCondLst>
                                            <p:cond delay="0"/>
                                          </p:stCondLst>
                                        </p:cTn>
                                        <p:tgtEl>
                                          <p:spTgt spid="26627">
                                            <p:txEl>
                                              <p:pRg st="5" end="5"/>
                                            </p:txEl>
                                          </p:spTgt>
                                        </p:tgtEl>
                                        <p:attrNameLst>
                                          <p:attrName>style.visibility</p:attrName>
                                        </p:attrNameLst>
                                      </p:cBhvr>
                                      <p:to>
                                        <p:strVal val="visible"/>
                                      </p:to>
                                    </p:set>
                                    <p:animEffect transition="in" filter="blinds(vertical)">
                                      <p:cBhvr>
                                        <p:cTn id="19" dur="3000"/>
                                        <p:tgtEl>
                                          <p:spTgt spid="2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مهمترین ارقام جو</a:t>
            </a:r>
            <a:endParaRPr lang="en-GB" smtClean="0">
              <a:cs typeface="Titr" pitchFamily="2" charset="-78"/>
            </a:endParaRPr>
          </a:p>
        </p:txBody>
      </p:sp>
      <p:sp>
        <p:nvSpPr>
          <p:cNvPr id="210947" name="Rectangle 3"/>
          <p:cNvSpPr>
            <a:spLocks noGrp="1" noChangeArrowheads="1"/>
          </p:cNvSpPr>
          <p:nvPr>
            <p:ph type="body" idx="1"/>
          </p:nvPr>
        </p:nvSpPr>
        <p:spPr>
          <a:xfrm>
            <a:off x="0" y="1981200"/>
            <a:ext cx="8991600" cy="4525963"/>
          </a:xfrm>
        </p:spPr>
        <p:txBody>
          <a:bodyPr/>
          <a:lstStyle/>
          <a:p>
            <a:pPr algn="r" rtl="1" eaLnBrk="1" hangingPunct="1">
              <a:lnSpc>
                <a:spcPct val="90000"/>
              </a:lnSpc>
            </a:pPr>
            <a:r>
              <a:rPr lang="fa-IR" sz="4400" smtClean="0">
                <a:latin typeface="Tahoma" pitchFamily="34" charset="0"/>
                <a:cs typeface="Titr" pitchFamily="2" charset="-78"/>
                <a:sym typeface="Wingdings" pitchFamily="2" charset="2"/>
              </a:rPr>
              <a:t>جو کارون</a:t>
            </a:r>
            <a:r>
              <a:rPr lang="fa-IR" sz="4400" smtClean="0">
                <a:latin typeface="Tahoma" pitchFamily="34" charset="0"/>
                <a:cs typeface="Tahoma" pitchFamily="34" charset="0"/>
                <a:sym typeface="Wingdings" pitchFamily="2" charset="2"/>
              </a:rPr>
              <a:t>  </a:t>
            </a:r>
          </a:p>
          <a:p>
            <a:pPr algn="r" rtl="1" eaLnBrk="1" hangingPunct="1">
              <a:lnSpc>
                <a:spcPct val="90000"/>
              </a:lnSpc>
              <a:buFontTx/>
              <a:buNone/>
            </a:pPr>
            <a:endParaRPr lang="fa-IR" sz="4400" smtClean="0">
              <a:latin typeface="Tahoma" pitchFamily="34" charset="0"/>
              <a:cs typeface="Tahoma" pitchFamily="34" charset="0"/>
              <a:sym typeface="Wingdings" pitchFamily="2" charset="2"/>
            </a:endParaRPr>
          </a:p>
          <a:p>
            <a:pPr algn="r" rtl="1" eaLnBrk="1" hangingPunct="1">
              <a:lnSpc>
                <a:spcPct val="90000"/>
              </a:lnSpc>
              <a:buFontTx/>
              <a:buNone/>
            </a:pPr>
            <a:r>
              <a:rPr lang="fa-IR" sz="4400" smtClean="0">
                <a:latin typeface="Tahoma" pitchFamily="34" charset="0"/>
                <a:cs typeface="2  Lotus" pitchFamily="2" charset="-78"/>
                <a:sym typeface="Wingdings" pitchFamily="2" charset="2"/>
              </a:rPr>
              <a:t> شش ردیفه – نسبتا زودرس – ریشک دار </a:t>
            </a:r>
          </a:p>
          <a:p>
            <a:pPr algn="r" rtl="1" eaLnBrk="1" hangingPunct="1">
              <a:lnSpc>
                <a:spcPct val="90000"/>
              </a:lnSpc>
              <a:buFontTx/>
              <a:buNone/>
            </a:pPr>
            <a:r>
              <a:rPr lang="fa-IR" sz="4400" smtClean="0">
                <a:latin typeface="Tahoma" pitchFamily="34" charset="0"/>
                <a:cs typeface="2  Lotus" pitchFamily="2" charset="-78"/>
                <a:sym typeface="Wingdings" pitchFamily="2" charset="2"/>
              </a:rPr>
              <a:t>زردرنگ – مقاوم به ورس – دانه متوسط</a:t>
            </a:r>
          </a:p>
          <a:p>
            <a:pPr algn="r" rtl="1" eaLnBrk="1" hangingPunct="1">
              <a:lnSpc>
                <a:spcPct val="90000"/>
              </a:lnSpc>
              <a:buFontTx/>
              <a:buNone/>
            </a:pPr>
            <a:r>
              <a:rPr lang="fa-IR" sz="4400" smtClean="0">
                <a:latin typeface="Tahoma" pitchFamily="34" charset="0"/>
                <a:cs typeface="2  Lotus" pitchFamily="2" charset="-78"/>
                <a:sym typeface="Wingdings" pitchFamily="2" charset="2"/>
              </a:rPr>
              <a:t> </a:t>
            </a:r>
          </a:p>
          <a:p>
            <a:pPr algn="r" rtl="1" eaLnBrk="1" hangingPunct="1">
              <a:lnSpc>
                <a:spcPct val="90000"/>
              </a:lnSpc>
              <a:buFontTx/>
              <a:buNone/>
            </a:pPr>
            <a:r>
              <a:rPr lang="fa-IR" sz="4400" smtClean="0">
                <a:latin typeface="Tahoma" pitchFamily="34" charset="0"/>
                <a:cs typeface="2  Lotus" pitchFamily="2" charset="-78"/>
                <a:sym typeface="Wingdings" pitchFamily="2" charset="2"/>
              </a:rPr>
              <a:t> </a:t>
            </a:r>
          </a:p>
          <a:p>
            <a:pPr algn="r" rtl="1" eaLnBrk="1" hangingPunct="1">
              <a:lnSpc>
                <a:spcPct val="90000"/>
              </a:lnSpc>
              <a:buFontTx/>
              <a:buNone/>
            </a:pPr>
            <a:endParaRPr lang="en-GB" sz="4400"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0946"/>
                                        </p:tgtEl>
                                        <p:attrNameLst>
                                          <p:attrName>style.visibility</p:attrName>
                                        </p:attrNameLst>
                                      </p:cBhvr>
                                      <p:to>
                                        <p:strVal val="visible"/>
                                      </p:to>
                                    </p:set>
                                    <p:anim calcmode="lin" valueType="num">
                                      <p:cBhvr additive="base">
                                        <p:cTn id="7" dur="2000" fill="hold"/>
                                        <p:tgtEl>
                                          <p:spTgt spid="210946"/>
                                        </p:tgtEl>
                                        <p:attrNameLst>
                                          <p:attrName>ppt_x</p:attrName>
                                        </p:attrNameLst>
                                      </p:cBhvr>
                                      <p:tavLst>
                                        <p:tav tm="0">
                                          <p:val>
                                            <p:strVal val="#ppt_x"/>
                                          </p:val>
                                        </p:tav>
                                        <p:tav tm="100000">
                                          <p:val>
                                            <p:strVal val="#ppt_x"/>
                                          </p:val>
                                        </p:tav>
                                      </p:tavLst>
                                    </p:anim>
                                    <p:anim calcmode="lin" valueType="num">
                                      <p:cBhvr additive="base">
                                        <p:cTn id="8" dur="2000" fill="hold"/>
                                        <p:tgtEl>
                                          <p:spTgt spid="21094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10947">
                                            <p:txEl>
                                              <p:pRg st="0" end="0"/>
                                            </p:txEl>
                                          </p:spTgt>
                                        </p:tgtEl>
                                        <p:attrNameLst>
                                          <p:attrName>style.visibility</p:attrName>
                                        </p:attrNameLst>
                                      </p:cBhvr>
                                      <p:to>
                                        <p:strVal val="visible"/>
                                      </p:to>
                                    </p:set>
                                    <p:animEffect transition="in" filter="wedge">
                                      <p:cBhvr>
                                        <p:cTn id="12" dur="1000"/>
                                        <p:tgtEl>
                                          <p:spTgt spid="210947">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10947">
                                            <p:txEl>
                                              <p:pRg st="2" end="2"/>
                                            </p:txEl>
                                          </p:spTgt>
                                        </p:tgtEl>
                                        <p:attrNameLst>
                                          <p:attrName>style.visibility</p:attrName>
                                        </p:attrNameLst>
                                      </p:cBhvr>
                                      <p:to>
                                        <p:strVal val="visible"/>
                                      </p:to>
                                    </p:set>
                                    <p:animEffect transition="in" filter="wedge">
                                      <p:cBhvr>
                                        <p:cTn id="16" dur="1000"/>
                                        <p:tgtEl>
                                          <p:spTgt spid="210947">
                                            <p:txEl>
                                              <p:pRg st="2" end="2"/>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10947">
                                            <p:txEl>
                                              <p:pRg st="3" end="3"/>
                                            </p:txEl>
                                          </p:spTgt>
                                        </p:tgtEl>
                                        <p:attrNameLst>
                                          <p:attrName>style.visibility</p:attrName>
                                        </p:attrNameLst>
                                      </p:cBhvr>
                                      <p:to>
                                        <p:strVal val="visible"/>
                                      </p:to>
                                    </p:set>
                                    <p:animEffect transition="in" filter="wedge">
                                      <p:cBhvr>
                                        <p:cTn id="20" dur="1000"/>
                                        <p:tgtEl>
                                          <p:spTgt spid="21094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210947">
                                            <p:txEl>
                                              <p:pRg st="4" end="4"/>
                                            </p:txEl>
                                          </p:spTgt>
                                        </p:tgtEl>
                                        <p:attrNameLst>
                                          <p:attrName>style.visibility</p:attrName>
                                        </p:attrNameLst>
                                      </p:cBhvr>
                                      <p:to>
                                        <p:strVal val="visible"/>
                                      </p:to>
                                    </p:set>
                                    <p:animEffect transition="in" filter="wedge">
                                      <p:cBhvr>
                                        <p:cTn id="25" dur="1000"/>
                                        <p:tgtEl>
                                          <p:spTgt spid="21094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210947">
                                            <p:txEl>
                                              <p:pRg st="5" end="5"/>
                                            </p:txEl>
                                          </p:spTgt>
                                        </p:tgtEl>
                                        <p:attrNameLst>
                                          <p:attrName>style.visibility</p:attrName>
                                        </p:attrNameLst>
                                      </p:cBhvr>
                                      <p:to>
                                        <p:strVal val="visible"/>
                                      </p:to>
                                    </p:set>
                                    <p:animEffect transition="in" filter="wedge">
                                      <p:cBhvr>
                                        <p:cTn id="30" dur="1000"/>
                                        <p:tgtEl>
                                          <p:spTgt spid="2109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animBg="1"/>
      <p:bldP spid="210947"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مهمترین ارقام جو</a:t>
            </a:r>
            <a:endParaRPr lang="en-GB" smtClean="0">
              <a:cs typeface="Titr" pitchFamily="2" charset="-78"/>
            </a:endParaRPr>
          </a:p>
        </p:txBody>
      </p:sp>
      <p:sp>
        <p:nvSpPr>
          <p:cNvPr id="211971" name="Rectangle 3"/>
          <p:cNvSpPr>
            <a:spLocks noGrp="1" noChangeArrowheads="1"/>
          </p:cNvSpPr>
          <p:nvPr>
            <p:ph type="body" idx="1"/>
          </p:nvPr>
        </p:nvSpPr>
        <p:spPr>
          <a:xfrm>
            <a:off x="0" y="1828800"/>
            <a:ext cx="8991600" cy="4678363"/>
          </a:xfrm>
        </p:spPr>
        <p:txBody>
          <a:bodyPr/>
          <a:lstStyle/>
          <a:p>
            <a:pPr algn="r" rtl="1" eaLnBrk="1" hangingPunct="1">
              <a:lnSpc>
                <a:spcPct val="90000"/>
              </a:lnSpc>
            </a:pPr>
            <a:r>
              <a:rPr lang="fa-IR" sz="4400" smtClean="0">
                <a:latin typeface="Tahoma" pitchFamily="34" charset="0"/>
                <a:cs typeface="Titr" pitchFamily="2" charset="-78"/>
                <a:sym typeface="Wingdings" pitchFamily="2" charset="2"/>
              </a:rPr>
              <a:t>جو شماره 4 گرگان</a:t>
            </a:r>
            <a:r>
              <a:rPr lang="fa-IR" sz="4400" smtClean="0">
                <a:latin typeface="Tahoma" pitchFamily="34" charset="0"/>
                <a:cs typeface="Tahoma" pitchFamily="34" charset="0"/>
                <a:sym typeface="Wingdings" pitchFamily="2" charset="2"/>
              </a:rPr>
              <a:t>  </a:t>
            </a:r>
          </a:p>
          <a:p>
            <a:pPr algn="r" rtl="1" eaLnBrk="1" hangingPunct="1">
              <a:lnSpc>
                <a:spcPct val="90000"/>
              </a:lnSpc>
              <a:buFontTx/>
              <a:buNone/>
            </a:pPr>
            <a:endParaRPr lang="fa-IR" sz="4400" smtClean="0">
              <a:latin typeface="Tahoma" pitchFamily="34" charset="0"/>
              <a:cs typeface="Tahoma" pitchFamily="34" charset="0"/>
              <a:sym typeface="Wingdings" pitchFamily="2" charset="2"/>
            </a:endParaRPr>
          </a:p>
          <a:p>
            <a:pPr algn="r" rtl="1" eaLnBrk="1" hangingPunct="1">
              <a:lnSpc>
                <a:spcPct val="90000"/>
              </a:lnSpc>
              <a:buFontTx/>
              <a:buNone/>
            </a:pPr>
            <a:r>
              <a:rPr lang="fa-IR" sz="4400" smtClean="0">
                <a:latin typeface="Tahoma" pitchFamily="34" charset="0"/>
                <a:cs typeface="2  Lotus" pitchFamily="2" charset="-78"/>
                <a:sym typeface="Wingdings" pitchFamily="2" charset="2"/>
              </a:rPr>
              <a:t> دوردیفه – نیمه زودرس – بهاره - ریشک دار </a:t>
            </a:r>
          </a:p>
          <a:p>
            <a:pPr algn="r" rtl="1" eaLnBrk="1" hangingPunct="1">
              <a:lnSpc>
                <a:spcPct val="90000"/>
              </a:lnSpc>
              <a:buFontTx/>
              <a:buNone/>
            </a:pPr>
            <a:r>
              <a:rPr lang="fa-IR" sz="4400" smtClean="0">
                <a:latin typeface="Tahoma" pitchFamily="34" charset="0"/>
                <a:cs typeface="2  Lotus" pitchFamily="2" charset="-78"/>
                <a:sym typeface="Wingdings" pitchFamily="2" charset="2"/>
              </a:rPr>
              <a:t>سفیدرنگ – مقاوم به ورس و زنگ – دانه متوسط</a:t>
            </a:r>
          </a:p>
          <a:p>
            <a:pPr algn="r" rtl="1" eaLnBrk="1" hangingPunct="1">
              <a:lnSpc>
                <a:spcPct val="90000"/>
              </a:lnSpc>
              <a:buFontTx/>
              <a:buNone/>
            </a:pPr>
            <a:r>
              <a:rPr lang="fa-IR" sz="4400" smtClean="0">
                <a:latin typeface="Tahoma" pitchFamily="34" charset="0"/>
                <a:cs typeface="2  Lotus" pitchFamily="2" charset="-78"/>
                <a:sym typeface="Wingdings" pitchFamily="2" charset="2"/>
              </a:rPr>
              <a:t> </a:t>
            </a:r>
          </a:p>
          <a:p>
            <a:pPr algn="r" rtl="1" eaLnBrk="1" hangingPunct="1">
              <a:lnSpc>
                <a:spcPct val="90000"/>
              </a:lnSpc>
              <a:buFontTx/>
              <a:buNone/>
            </a:pPr>
            <a:r>
              <a:rPr lang="fa-IR" sz="4400" smtClean="0">
                <a:latin typeface="Tahoma" pitchFamily="34" charset="0"/>
                <a:cs typeface="2  Lotus" pitchFamily="2" charset="-78"/>
                <a:sym typeface="Wingdings" pitchFamily="2" charset="2"/>
              </a:rPr>
              <a:t> </a:t>
            </a:r>
          </a:p>
          <a:p>
            <a:pPr algn="r" rtl="1" eaLnBrk="1" hangingPunct="1">
              <a:lnSpc>
                <a:spcPct val="90000"/>
              </a:lnSpc>
              <a:buFontTx/>
              <a:buNone/>
            </a:pPr>
            <a:endParaRPr lang="en-GB" sz="4400"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1970"/>
                                        </p:tgtEl>
                                        <p:attrNameLst>
                                          <p:attrName>style.visibility</p:attrName>
                                        </p:attrNameLst>
                                      </p:cBhvr>
                                      <p:to>
                                        <p:strVal val="visible"/>
                                      </p:to>
                                    </p:set>
                                    <p:anim calcmode="lin" valueType="num">
                                      <p:cBhvr additive="base">
                                        <p:cTn id="7" dur="2000" fill="hold"/>
                                        <p:tgtEl>
                                          <p:spTgt spid="211970"/>
                                        </p:tgtEl>
                                        <p:attrNameLst>
                                          <p:attrName>ppt_x</p:attrName>
                                        </p:attrNameLst>
                                      </p:cBhvr>
                                      <p:tavLst>
                                        <p:tav tm="0">
                                          <p:val>
                                            <p:strVal val="#ppt_x"/>
                                          </p:val>
                                        </p:tav>
                                        <p:tav tm="100000">
                                          <p:val>
                                            <p:strVal val="#ppt_x"/>
                                          </p:val>
                                        </p:tav>
                                      </p:tavLst>
                                    </p:anim>
                                    <p:anim calcmode="lin" valueType="num">
                                      <p:cBhvr additive="base">
                                        <p:cTn id="8" dur="2000" fill="hold"/>
                                        <p:tgtEl>
                                          <p:spTgt spid="21197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11971">
                                            <p:txEl>
                                              <p:pRg st="0" end="0"/>
                                            </p:txEl>
                                          </p:spTgt>
                                        </p:tgtEl>
                                        <p:attrNameLst>
                                          <p:attrName>style.visibility</p:attrName>
                                        </p:attrNameLst>
                                      </p:cBhvr>
                                      <p:to>
                                        <p:strVal val="visible"/>
                                      </p:to>
                                    </p:set>
                                    <p:animEffect transition="in" filter="wedge">
                                      <p:cBhvr>
                                        <p:cTn id="12" dur="1000"/>
                                        <p:tgtEl>
                                          <p:spTgt spid="211971">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11971">
                                            <p:txEl>
                                              <p:pRg st="2" end="2"/>
                                            </p:txEl>
                                          </p:spTgt>
                                        </p:tgtEl>
                                        <p:attrNameLst>
                                          <p:attrName>style.visibility</p:attrName>
                                        </p:attrNameLst>
                                      </p:cBhvr>
                                      <p:to>
                                        <p:strVal val="visible"/>
                                      </p:to>
                                    </p:set>
                                    <p:animEffect transition="in" filter="wedge">
                                      <p:cBhvr>
                                        <p:cTn id="16" dur="1000"/>
                                        <p:tgtEl>
                                          <p:spTgt spid="211971">
                                            <p:txEl>
                                              <p:pRg st="2" end="2"/>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11971">
                                            <p:txEl>
                                              <p:pRg st="3" end="3"/>
                                            </p:txEl>
                                          </p:spTgt>
                                        </p:tgtEl>
                                        <p:attrNameLst>
                                          <p:attrName>style.visibility</p:attrName>
                                        </p:attrNameLst>
                                      </p:cBhvr>
                                      <p:to>
                                        <p:strVal val="visible"/>
                                      </p:to>
                                    </p:set>
                                    <p:animEffect transition="in" filter="wedge">
                                      <p:cBhvr>
                                        <p:cTn id="20" dur="1000"/>
                                        <p:tgtEl>
                                          <p:spTgt spid="21197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211971">
                                            <p:txEl>
                                              <p:pRg st="4" end="4"/>
                                            </p:txEl>
                                          </p:spTgt>
                                        </p:tgtEl>
                                        <p:attrNameLst>
                                          <p:attrName>style.visibility</p:attrName>
                                        </p:attrNameLst>
                                      </p:cBhvr>
                                      <p:to>
                                        <p:strVal val="visible"/>
                                      </p:to>
                                    </p:set>
                                    <p:animEffect transition="in" filter="wedge">
                                      <p:cBhvr>
                                        <p:cTn id="25" dur="1000"/>
                                        <p:tgtEl>
                                          <p:spTgt spid="21197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211971">
                                            <p:txEl>
                                              <p:pRg st="5" end="5"/>
                                            </p:txEl>
                                          </p:spTgt>
                                        </p:tgtEl>
                                        <p:attrNameLst>
                                          <p:attrName>style.visibility</p:attrName>
                                        </p:attrNameLst>
                                      </p:cBhvr>
                                      <p:to>
                                        <p:strVal val="visible"/>
                                      </p:to>
                                    </p:set>
                                    <p:animEffect transition="in" filter="wedge">
                                      <p:cBhvr>
                                        <p:cTn id="30" dur="1000"/>
                                        <p:tgtEl>
                                          <p:spTgt spid="2119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animBg="1"/>
      <p:bldP spid="211971"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990600" y="609600"/>
            <a:ext cx="8229600" cy="1143000"/>
          </a:xfrm>
        </p:spPr>
        <p:txBody>
          <a:bodyPr/>
          <a:lstStyle/>
          <a:p>
            <a:pPr rtl="1" eaLnBrk="1" hangingPunct="1"/>
            <a:r>
              <a:rPr lang="fa-IR" sz="7200" smtClean="0">
                <a:solidFill>
                  <a:srgbClr val="CC0000"/>
                </a:solidFill>
                <a:cs typeface="Titr" pitchFamily="2" charset="-78"/>
              </a:rPr>
              <a:t>برنج</a:t>
            </a:r>
            <a:endParaRPr lang="en-GB" sz="7200" smtClean="0">
              <a:solidFill>
                <a:srgbClr val="CC0000"/>
              </a:solidFill>
              <a:cs typeface="Titr" pitchFamily="2" charset="-78"/>
            </a:endParaRPr>
          </a:p>
        </p:txBody>
      </p:sp>
      <p:sp>
        <p:nvSpPr>
          <p:cNvPr id="142339" name="Rectangle 3"/>
          <p:cNvSpPr>
            <a:spLocks noChangeArrowheads="1"/>
          </p:cNvSpPr>
          <p:nvPr/>
        </p:nvSpPr>
        <p:spPr bwMode="auto">
          <a:xfrm>
            <a:off x="1219200" y="2057400"/>
            <a:ext cx="8229600" cy="1143000"/>
          </a:xfrm>
          <a:prstGeom prst="rect">
            <a:avLst/>
          </a:prstGeom>
          <a:noFill/>
          <a:ln w="9525">
            <a:noFill/>
            <a:miter lim="800000"/>
            <a:headEnd/>
            <a:tailEnd/>
          </a:ln>
        </p:spPr>
        <p:txBody>
          <a:bodyPr anchor="ctr"/>
          <a:lstStyle/>
          <a:p>
            <a:pPr algn="ctr" rtl="1"/>
            <a:r>
              <a:rPr lang="en-US" sz="4800">
                <a:solidFill>
                  <a:srgbClr val="0000FF"/>
                </a:solidFill>
                <a:cs typeface="Titr" pitchFamily="2" charset="-78"/>
              </a:rPr>
              <a:t>Oryza sativa</a:t>
            </a:r>
            <a:endParaRPr lang="en-GB" sz="4800">
              <a:solidFill>
                <a:srgbClr val="0000FF"/>
              </a:solidFill>
              <a:cs typeface="Titr" pitchFamily="2" charset="-78"/>
            </a:endParaRPr>
          </a:p>
        </p:txBody>
      </p:sp>
      <p:pic>
        <p:nvPicPr>
          <p:cNvPr id="142340" name="Picture 5" descr="rice"/>
          <p:cNvPicPr>
            <a:picLocks noChangeAspect="1" noChangeArrowheads="1"/>
          </p:cNvPicPr>
          <p:nvPr/>
        </p:nvPicPr>
        <p:blipFill>
          <a:blip r:embed="rId2"/>
          <a:srcRect/>
          <a:stretch>
            <a:fillRect/>
          </a:stretch>
        </p:blipFill>
        <p:spPr bwMode="auto">
          <a:xfrm>
            <a:off x="1752600" y="3048000"/>
            <a:ext cx="5867400" cy="367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تاریخچه</a:t>
            </a:r>
            <a:endParaRPr lang="en-GB" smtClean="0">
              <a:cs typeface="Titr" pitchFamily="2" charset="-78"/>
            </a:endParaRPr>
          </a:p>
        </p:txBody>
      </p:sp>
      <p:sp>
        <p:nvSpPr>
          <p:cNvPr id="214019" name="Rectangle 3"/>
          <p:cNvSpPr>
            <a:spLocks noGrp="1" noChangeArrowheads="1"/>
          </p:cNvSpPr>
          <p:nvPr>
            <p:ph type="body" idx="1"/>
          </p:nvPr>
        </p:nvSpPr>
        <p:spPr>
          <a:xfrm>
            <a:off x="0" y="1828800"/>
            <a:ext cx="8991600" cy="4678363"/>
          </a:xfrm>
        </p:spPr>
        <p:txBody>
          <a:bodyPr/>
          <a:lstStyle/>
          <a:p>
            <a:pPr algn="r" rtl="1" eaLnBrk="1" hangingPunct="1"/>
            <a:r>
              <a:rPr lang="fa-IR" smtClean="0">
                <a:latin typeface="Tahoma" pitchFamily="34" charset="0"/>
                <a:cs typeface="2  Lotus" pitchFamily="2" charset="-78"/>
                <a:sym typeface="Wingdings" pitchFamily="2" charset="2"/>
              </a:rPr>
              <a:t> برنج – ورنج – بینج – کرنج – چلتوک – شلتوک – وریزی و بج نامیده می شود.</a:t>
            </a:r>
          </a:p>
          <a:p>
            <a:pPr algn="r" rtl="1" eaLnBrk="1" hangingPunct="1"/>
            <a:r>
              <a:rPr lang="fa-IR" smtClean="0">
                <a:latin typeface="Tahoma" pitchFamily="34" charset="0"/>
                <a:cs typeface="2  Lotus" pitchFamily="2" charset="-78"/>
                <a:sym typeface="Wingdings" pitchFamily="2" charset="2"/>
              </a:rPr>
              <a:t>منشا گیاه هند و چین گزارش شده و در قدیم یک گیاه مذهبی بوده است. در ایران در زمان اشکانیان آورده شده و در شمال کشت شده.</a:t>
            </a:r>
          </a:p>
          <a:p>
            <a:pPr algn="r" rtl="1" eaLnBrk="1" hangingPunct="1"/>
            <a:r>
              <a:rPr lang="fa-IR" smtClean="0">
                <a:latin typeface="Tahoma" pitchFamily="34" charset="0"/>
                <a:cs typeface="2  Lotus" pitchFamily="2" charset="-78"/>
                <a:sym typeface="Wingdings" pitchFamily="2" charset="2"/>
              </a:rPr>
              <a:t>پلو کلمه ای گیلکی است و در زمان صفویه رواج داشته است.</a:t>
            </a:r>
          </a:p>
          <a:p>
            <a:pPr algn="r" rtl="1" eaLnBrk="1" hangingPunct="1"/>
            <a:r>
              <a:rPr lang="fa-IR" smtClean="0">
                <a:latin typeface="Tahoma" pitchFamily="34" charset="0"/>
                <a:cs typeface="2  Lotus" pitchFamily="2" charset="-78"/>
                <a:sym typeface="Wingdings" pitchFamily="2" charset="2"/>
              </a:rPr>
              <a:t>چلتوک از کلمه هندی </a:t>
            </a:r>
            <a:r>
              <a:rPr lang="en-US" smtClean="0">
                <a:latin typeface="Tahoma" pitchFamily="34" charset="0"/>
                <a:cs typeface="2  Lotus" pitchFamily="2" charset="-78"/>
                <a:sym typeface="Wingdings" pitchFamily="2" charset="2"/>
              </a:rPr>
              <a:t>Chalto</a:t>
            </a:r>
            <a:r>
              <a:rPr lang="fa-IR" smtClean="0">
                <a:latin typeface="Tahoma" pitchFamily="34" charset="0"/>
                <a:cs typeface="2  Lotus" pitchFamily="2" charset="-78"/>
                <a:sym typeface="Wingdings" pitchFamily="2" charset="2"/>
              </a:rPr>
              <a:t> گرفته شده است یعنی دانه برنج به همراه پوسته آن</a:t>
            </a:r>
          </a:p>
          <a:p>
            <a:pPr algn="r" rtl="1" eaLnBrk="1" hangingPunct="1">
              <a:buFontTx/>
              <a:buNone/>
            </a:pPr>
            <a:endParaRPr lang="fa-IR" smtClean="0">
              <a:latin typeface="Tahoma" pitchFamily="34" charset="0"/>
              <a:cs typeface="2  Lotus" pitchFamily="2" charset="-78"/>
              <a:sym typeface="Wingdings" pitchFamily="2" charset="2"/>
            </a:endParaRPr>
          </a:p>
          <a:p>
            <a:pPr algn="r" rtl="1" eaLnBrk="1" hangingPunct="1">
              <a:buFontTx/>
              <a:buNone/>
            </a:pPr>
            <a:endParaRPr lang="en-GB"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4018"/>
                                        </p:tgtEl>
                                        <p:attrNameLst>
                                          <p:attrName>style.visibility</p:attrName>
                                        </p:attrNameLst>
                                      </p:cBhvr>
                                      <p:to>
                                        <p:strVal val="visible"/>
                                      </p:to>
                                    </p:set>
                                    <p:anim calcmode="lin" valueType="num">
                                      <p:cBhvr additive="base">
                                        <p:cTn id="7" dur="2000" fill="hold"/>
                                        <p:tgtEl>
                                          <p:spTgt spid="214018"/>
                                        </p:tgtEl>
                                        <p:attrNameLst>
                                          <p:attrName>ppt_x</p:attrName>
                                        </p:attrNameLst>
                                      </p:cBhvr>
                                      <p:tavLst>
                                        <p:tav tm="0">
                                          <p:val>
                                            <p:strVal val="#ppt_x"/>
                                          </p:val>
                                        </p:tav>
                                        <p:tav tm="100000">
                                          <p:val>
                                            <p:strVal val="#ppt_x"/>
                                          </p:val>
                                        </p:tav>
                                      </p:tavLst>
                                    </p:anim>
                                    <p:anim calcmode="lin" valueType="num">
                                      <p:cBhvr additive="base">
                                        <p:cTn id="8" dur="2000" fill="hold"/>
                                        <p:tgtEl>
                                          <p:spTgt spid="21401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14019">
                                            <p:txEl>
                                              <p:pRg st="0" end="0"/>
                                            </p:txEl>
                                          </p:spTgt>
                                        </p:tgtEl>
                                        <p:attrNameLst>
                                          <p:attrName>style.visibility</p:attrName>
                                        </p:attrNameLst>
                                      </p:cBhvr>
                                      <p:to>
                                        <p:strVal val="visible"/>
                                      </p:to>
                                    </p:set>
                                    <p:animEffect transition="in" filter="wedge">
                                      <p:cBhvr>
                                        <p:cTn id="12" dur="1000"/>
                                        <p:tgtEl>
                                          <p:spTgt spid="214019">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14019">
                                            <p:txEl>
                                              <p:pRg st="1" end="1"/>
                                            </p:txEl>
                                          </p:spTgt>
                                        </p:tgtEl>
                                        <p:attrNameLst>
                                          <p:attrName>style.visibility</p:attrName>
                                        </p:attrNameLst>
                                      </p:cBhvr>
                                      <p:to>
                                        <p:strVal val="visible"/>
                                      </p:to>
                                    </p:set>
                                    <p:animEffect transition="in" filter="wedge">
                                      <p:cBhvr>
                                        <p:cTn id="16" dur="1000"/>
                                        <p:tgtEl>
                                          <p:spTgt spid="214019">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14019">
                                            <p:txEl>
                                              <p:pRg st="2" end="2"/>
                                            </p:txEl>
                                          </p:spTgt>
                                        </p:tgtEl>
                                        <p:attrNameLst>
                                          <p:attrName>style.visibility</p:attrName>
                                        </p:attrNameLst>
                                      </p:cBhvr>
                                      <p:to>
                                        <p:strVal val="visible"/>
                                      </p:to>
                                    </p:set>
                                    <p:animEffect transition="in" filter="wedge">
                                      <p:cBhvr>
                                        <p:cTn id="20" dur="1000"/>
                                        <p:tgtEl>
                                          <p:spTgt spid="214019">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14019">
                                            <p:txEl>
                                              <p:pRg st="3" end="3"/>
                                            </p:txEl>
                                          </p:spTgt>
                                        </p:tgtEl>
                                        <p:attrNameLst>
                                          <p:attrName>style.visibility</p:attrName>
                                        </p:attrNameLst>
                                      </p:cBhvr>
                                      <p:to>
                                        <p:strVal val="visible"/>
                                      </p:to>
                                    </p:set>
                                    <p:animEffect transition="in" filter="wedge">
                                      <p:cBhvr>
                                        <p:cTn id="24" dur="1000"/>
                                        <p:tgtEl>
                                          <p:spTgt spid="2140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animBg="1"/>
      <p:bldP spid="214019" grpId="0"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مصارف</a:t>
            </a:r>
            <a:endParaRPr lang="en-GB" smtClean="0">
              <a:cs typeface="Titr" pitchFamily="2" charset="-78"/>
            </a:endParaRPr>
          </a:p>
        </p:txBody>
      </p:sp>
      <p:sp>
        <p:nvSpPr>
          <p:cNvPr id="216067" name="Rectangle 3"/>
          <p:cNvSpPr>
            <a:spLocks noGrp="1" noChangeArrowheads="1"/>
          </p:cNvSpPr>
          <p:nvPr>
            <p:ph type="body" idx="1"/>
          </p:nvPr>
        </p:nvSpPr>
        <p:spPr>
          <a:xfrm>
            <a:off x="0" y="1828800"/>
            <a:ext cx="8991600" cy="4678363"/>
          </a:xfrm>
        </p:spPr>
        <p:txBody>
          <a:bodyPr/>
          <a:lstStyle/>
          <a:p>
            <a:pPr algn="r" rtl="1" eaLnBrk="1" hangingPunct="1"/>
            <a:r>
              <a:rPr lang="fa-IR" smtClean="0">
                <a:latin typeface="Tahoma" pitchFamily="34" charset="0"/>
                <a:cs typeface="2  Lotus" pitchFamily="2" charset="-78"/>
                <a:sym typeface="Wingdings" pitchFamily="2" charset="2"/>
              </a:rPr>
              <a:t> تغذیه انسان</a:t>
            </a:r>
          </a:p>
          <a:p>
            <a:pPr algn="r" rtl="1" eaLnBrk="1" hangingPunct="1"/>
            <a:r>
              <a:rPr lang="fa-IR" smtClean="0">
                <a:latin typeface="Tahoma" pitchFamily="34" charset="0"/>
                <a:cs typeface="2  Lotus" pitchFamily="2" charset="-78"/>
                <a:sym typeface="Wingdings" pitchFamily="2" charset="2"/>
              </a:rPr>
              <a:t>تهیه نشاسته و چسب از گونه </a:t>
            </a:r>
            <a:r>
              <a:rPr lang="en-US" smtClean="0">
                <a:latin typeface="Tahoma" pitchFamily="34" charset="0"/>
                <a:cs typeface="2  Lotus" pitchFamily="2" charset="-78"/>
                <a:sym typeface="Wingdings" pitchFamily="2" charset="2"/>
              </a:rPr>
              <a:t>Glutinosa</a:t>
            </a:r>
            <a:endParaRPr lang="fa-IR" smtClean="0">
              <a:latin typeface="Tahoma" pitchFamily="34" charset="0"/>
              <a:cs typeface="2  Lotus" pitchFamily="2" charset="-78"/>
              <a:sym typeface="Wingdings" pitchFamily="2" charset="2"/>
            </a:endParaRPr>
          </a:p>
          <a:p>
            <a:pPr algn="r" rtl="1" eaLnBrk="1" hangingPunct="1"/>
            <a:r>
              <a:rPr lang="fa-IR" smtClean="0">
                <a:latin typeface="Tahoma" pitchFamily="34" charset="0"/>
                <a:cs typeface="2  Lotus" pitchFamily="2" charset="-78"/>
                <a:sym typeface="Wingdings" pitchFamily="2" charset="2"/>
              </a:rPr>
              <a:t>آرد</a:t>
            </a:r>
          </a:p>
          <a:p>
            <a:pPr algn="r" rtl="1" eaLnBrk="1" hangingPunct="1"/>
            <a:r>
              <a:rPr lang="fa-IR" smtClean="0">
                <a:latin typeface="Tahoma" pitchFamily="34" charset="0"/>
                <a:cs typeface="2  Lotus" pitchFamily="2" charset="-78"/>
                <a:sym typeface="Wingdings" pitchFamily="2" charset="2"/>
              </a:rPr>
              <a:t>کاغذ اسکناس</a:t>
            </a:r>
          </a:p>
          <a:p>
            <a:pPr algn="r" rtl="1" eaLnBrk="1" hangingPunct="1"/>
            <a:r>
              <a:rPr lang="fa-IR" smtClean="0">
                <a:latin typeface="Tahoma" pitchFamily="34" charset="0"/>
                <a:cs typeface="2  Lotus" pitchFamily="2" charset="-78"/>
                <a:sym typeface="Wingdings" pitchFamily="2" charset="2"/>
              </a:rPr>
              <a:t>استرآمیت</a:t>
            </a:r>
          </a:p>
          <a:p>
            <a:pPr algn="r" rtl="1" eaLnBrk="1" hangingPunct="1"/>
            <a:r>
              <a:rPr lang="fa-IR" smtClean="0">
                <a:latin typeface="Tahoma" pitchFamily="34" charset="0"/>
                <a:cs typeface="2  Lotus" pitchFamily="2" charset="-78"/>
                <a:sym typeface="Wingdings" pitchFamily="2" charset="2"/>
              </a:rPr>
              <a:t>سیلیس</a:t>
            </a:r>
          </a:p>
          <a:p>
            <a:pPr algn="r" rtl="1" eaLnBrk="1" hangingPunct="1"/>
            <a:r>
              <a:rPr lang="fa-IR" smtClean="0">
                <a:latin typeface="Tahoma" pitchFamily="34" charset="0"/>
                <a:cs typeface="2  Lotus" pitchFamily="2" charset="-78"/>
                <a:sym typeface="Wingdings" pitchFamily="2" charset="2"/>
              </a:rPr>
              <a:t>سبد – کلاه – سقف – الکل و ..........</a:t>
            </a:r>
            <a:endParaRPr lang="en-GB"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6066"/>
                                        </p:tgtEl>
                                        <p:attrNameLst>
                                          <p:attrName>style.visibility</p:attrName>
                                        </p:attrNameLst>
                                      </p:cBhvr>
                                      <p:to>
                                        <p:strVal val="visible"/>
                                      </p:to>
                                    </p:set>
                                    <p:anim calcmode="lin" valueType="num">
                                      <p:cBhvr additive="base">
                                        <p:cTn id="7" dur="2000" fill="hold"/>
                                        <p:tgtEl>
                                          <p:spTgt spid="216066"/>
                                        </p:tgtEl>
                                        <p:attrNameLst>
                                          <p:attrName>ppt_x</p:attrName>
                                        </p:attrNameLst>
                                      </p:cBhvr>
                                      <p:tavLst>
                                        <p:tav tm="0">
                                          <p:val>
                                            <p:strVal val="#ppt_x"/>
                                          </p:val>
                                        </p:tav>
                                        <p:tav tm="100000">
                                          <p:val>
                                            <p:strVal val="#ppt_x"/>
                                          </p:val>
                                        </p:tav>
                                      </p:tavLst>
                                    </p:anim>
                                    <p:anim calcmode="lin" valueType="num">
                                      <p:cBhvr additive="base">
                                        <p:cTn id="8" dur="2000" fill="hold"/>
                                        <p:tgtEl>
                                          <p:spTgt spid="21606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16067">
                                            <p:txEl>
                                              <p:pRg st="0" end="0"/>
                                            </p:txEl>
                                          </p:spTgt>
                                        </p:tgtEl>
                                        <p:attrNameLst>
                                          <p:attrName>style.visibility</p:attrName>
                                        </p:attrNameLst>
                                      </p:cBhvr>
                                      <p:to>
                                        <p:strVal val="visible"/>
                                      </p:to>
                                    </p:set>
                                    <p:animEffect transition="in" filter="wedge">
                                      <p:cBhvr>
                                        <p:cTn id="12" dur="2000"/>
                                        <p:tgtEl>
                                          <p:spTgt spid="216067">
                                            <p:txEl>
                                              <p:pRg st="0" end="0"/>
                                            </p:txEl>
                                          </p:spTgt>
                                        </p:tgtEl>
                                      </p:cBhvr>
                                    </p:animEffect>
                                  </p:childTnLst>
                                </p:cTn>
                              </p:par>
                            </p:childTnLst>
                          </p:cTn>
                        </p:par>
                        <p:par>
                          <p:cTn id="13" fill="hold">
                            <p:stCondLst>
                              <p:cond delay="4000"/>
                            </p:stCondLst>
                            <p:childTnLst>
                              <p:par>
                                <p:cTn id="14" presetID="20" presetClass="entr" presetSubtype="0" fill="hold" grpId="0" nodeType="afterEffect">
                                  <p:stCondLst>
                                    <p:cond delay="0"/>
                                  </p:stCondLst>
                                  <p:childTnLst>
                                    <p:set>
                                      <p:cBhvr>
                                        <p:cTn id="15" dur="1" fill="hold">
                                          <p:stCondLst>
                                            <p:cond delay="0"/>
                                          </p:stCondLst>
                                        </p:cTn>
                                        <p:tgtEl>
                                          <p:spTgt spid="216067">
                                            <p:txEl>
                                              <p:pRg st="1" end="1"/>
                                            </p:txEl>
                                          </p:spTgt>
                                        </p:tgtEl>
                                        <p:attrNameLst>
                                          <p:attrName>style.visibility</p:attrName>
                                        </p:attrNameLst>
                                      </p:cBhvr>
                                      <p:to>
                                        <p:strVal val="visible"/>
                                      </p:to>
                                    </p:set>
                                    <p:animEffect transition="in" filter="wedge">
                                      <p:cBhvr>
                                        <p:cTn id="16" dur="2000"/>
                                        <p:tgtEl>
                                          <p:spTgt spid="216067">
                                            <p:txEl>
                                              <p:pRg st="1" end="1"/>
                                            </p:txEl>
                                          </p:spTgt>
                                        </p:tgtEl>
                                      </p:cBhvr>
                                    </p:animEffect>
                                  </p:childTnLst>
                                </p:cTn>
                              </p:par>
                            </p:childTnLst>
                          </p:cTn>
                        </p:par>
                        <p:par>
                          <p:cTn id="17" fill="hold">
                            <p:stCondLst>
                              <p:cond delay="6000"/>
                            </p:stCondLst>
                            <p:childTnLst>
                              <p:par>
                                <p:cTn id="18" presetID="20" presetClass="entr" presetSubtype="0" fill="hold" grpId="0" nodeType="afterEffect">
                                  <p:stCondLst>
                                    <p:cond delay="0"/>
                                  </p:stCondLst>
                                  <p:childTnLst>
                                    <p:set>
                                      <p:cBhvr>
                                        <p:cTn id="19" dur="1" fill="hold">
                                          <p:stCondLst>
                                            <p:cond delay="0"/>
                                          </p:stCondLst>
                                        </p:cTn>
                                        <p:tgtEl>
                                          <p:spTgt spid="216067">
                                            <p:txEl>
                                              <p:pRg st="2" end="2"/>
                                            </p:txEl>
                                          </p:spTgt>
                                        </p:tgtEl>
                                        <p:attrNameLst>
                                          <p:attrName>style.visibility</p:attrName>
                                        </p:attrNameLst>
                                      </p:cBhvr>
                                      <p:to>
                                        <p:strVal val="visible"/>
                                      </p:to>
                                    </p:set>
                                    <p:animEffect transition="in" filter="wedge">
                                      <p:cBhvr>
                                        <p:cTn id="20" dur="2000"/>
                                        <p:tgtEl>
                                          <p:spTgt spid="216067">
                                            <p:txEl>
                                              <p:pRg st="2" end="2"/>
                                            </p:txEl>
                                          </p:spTgt>
                                        </p:tgtEl>
                                      </p:cBhvr>
                                    </p:animEffect>
                                  </p:childTnLst>
                                </p:cTn>
                              </p:par>
                            </p:childTnLst>
                          </p:cTn>
                        </p:par>
                        <p:par>
                          <p:cTn id="21" fill="hold">
                            <p:stCondLst>
                              <p:cond delay="8000"/>
                            </p:stCondLst>
                            <p:childTnLst>
                              <p:par>
                                <p:cTn id="22" presetID="20" presetClass="entr" presetSubtype="0" fill="hold" grpId="0" nodeType="afterEffect">
                                  <p:stCondLst>
                                    <p:cond delay="0"/>
                                  </p:stCondLst>
                                  <p:childTnLst>
                                    <p:set>
                                      <p:cBhvr>
                                        <p:cTn id="23" dur="1" fill="hold">
                                          <p:stCondLst>
                                            <p:cond delay="0"/>
                                          </p:stCondLst>
                                        </p:cTn>
                                        <p:tgtEl>
                                          <p:spTgt spid="216067">
                                            <p:txEl>
                                              <p:pRg st="3" end="3"/>
                                            </p:txEl>
                                          </p:spTgt>
                                        </p:tgtEl>
                                        <p:attrNameLst>
                                          <p:attrName>style.visibility</p:attrName>
                                        </p:attrNameLst>
                                      </p:cBhvr>
                                      <p:to>
                                        <p:strVal val="visible"/>
                                      </p:to>
                                    </p:set>
                                    <p:animEffect transition="in" filter="wedge">
                                      <p:cBhvr>
                                        <p:cTn id="24" dur="2000"/>
                                        <p:tgtEl>
                                          <p:spTgt spid="216067">
                                            <p:txEl>
                                              <p:pRg st="3" end="3"/>
                                            </p:txEl>
                                          </p:spTgt>
                                        </p:tgtEl>
                                      </p:cBhvr>
                                    </p:animEffect>
                                  </p:childTnLst>
                                </p:cTn>
                              </p:par>
                            </p:childTnLst>
                          </p:cTn>
                        </p:par>
                        <p:par>
                          <p:cTn id="25" fill="hold">
                            <p:stCondLst>
                              <p:cond delay="10000"/>
                            </p:stCondLst>
                            <p:childTnLst>
                              <p:par>
                                <p:cTn id="26" presetID="20" presetClass="entr" presetSubtype="0" fill="hold" grpId="0" nodeType="afterEffect">
                                  <p:stCondLst>
                                    <p:cond delay="0"/>
                                  </p:stCondLst>
                                  <p:childTnLst>
                                    <p:set>
                                      <p:cBhvr>
                                        <p:cTn id="27" dur="1" fill="hold">
                                          <p:stCondLst>
                                            <p:cond delay="0"/>
                                          </p:stCondLst>
                                        </p:cTn>
                                        <p:tgtEl>
                                          <p:spTgt spid="216067">
                                            <p:txEl>
                                              <p:pRg st="4" end="4"/>
                                            </p:txEl>
                                          </p:spTgt>
                                        </p:tgtEl>
                                        <p:attrNameLst>
                                          <p:attrName>style.visibility</p:attrName>
                                        </p:attrNameLst>
                                      </p:cBhvr>
                                      <p:to>
                                        <p:strVal val="visible"/>
                                      </p:to>
                                    </p:set>
                                    <p:animEffect transition="in" filter="wedge">
                                      <p:cBhvr>
                                        <p:cTn id="28" dur="2000"/>
                                        <p:tgtEl>
                                          <p:spTgt spid="216067">
                                            <p:txEl>
                                              <p:pRg st="4" end="4"/>
                                            </p:txEl>
                                          </p:spTgt>
                                        </p:tgtEl>
                                      </p:cBhvr>
                                    </p:animEffect>
                                  </p:childTnLst>
                                </p:cTn>
                              </p:par>
                            </p:childTnLst>
                          </p:cTn>
                        </p:par>
                        <p:par>
                          <p:cTn id="29" fill="hold">
                            <p:stCondLst>
                              <p:cond delay="12000"/>
                            </p:stCondLst>
                            <p:childTnLst>
                              <p:par>
                                <p:cTn id="30" presetID="20" presetClass="entr" presetSubtype="0" fill="hold" grpId="0" nodeType="afterEffect">
                                  <p:stCondLst>
                                    <p:cond delay="0"/>
                                  </p:stCondLst>
                                  <p:childTnLst>
                                    <p:set>
                                      <p:cBhvr>
                                        <p:cTn id="31" dur="1" fill="hold">
                                          <p:stCondLst>
                                            <p:cond delay="0"/>
                                          </p:stCondLst>
                                        </p:cTn>
                                        <p:tgtEl>
                                          <p:spTgt spid="216067">
                                            <p:txEl>
                                              <p:pRg st="5" end="5"/>
                                            </p:txEl>
                                          </p:spTgt>
                                        </p:tgtEl>
                                        <p:attrNameLst>
                                          <p:attrName>style.visibility</p:attrName>
                                        </p:attrNameLst>
                                      </p:cBhvr>
                                      <p:to>
                                        <p:strVal val="visible"/>
                                      </p:to>
                                    </p:set>
                                    <p:animEffect transition="in" filter="wedge">
                                      <p:cBhvr>
                                        <p:cTn id="32" dur="2000"/>
                                        <p:tgtEl>
                                          <p:spTgt spid="216067">
                                            <p:txEl>
                                              <p:pRg st="5" end="5"/>
                                            </p:txEl>
                                          </p:spTgt>
                                        </p:tgtEl>
                                      </p:cBhvr>
                                    </p:animEffect>
                                  </p:childTnLst>
                                </p:cTn>
                              </p:par>
                            </p:childTnLst>
                          </p:cTn>
                        </p:par>
                        <p:par>
                          <p:cTn id="33" fill="hold">
                            <p:stCondLst>
                              <p:cond delay="14000"/>
                            </p:stCondLst>
                            <p:childTnLst>
                              <p:par>
                                <p:cTn id="34" presetID="20" presetClass="entr" presetSubtype="0" fill="hold" grpId="0" nodeType="afterEffect">
                                  <p:stCondLst>
                                    <p:cond delay="0"/>
                                  </p:stCondLst>
                                  <p:childTnLst>
                                    <p:set>
                                      <p:cBhvr>
                                        <p:cTn id="35" dur="1" fill="hold">
                                          <p:stCondLst>
                                            <p:cond delay="0"/>
                                          </p:stCondLst>
                                        </p:cTn>
                                        <p:tgtEl>
                                          <p:spTgt spid="216067">
                                            <p:txEl>
                                              <p:pRg st="6" end="6"/>
                                            </p:txEl>
                                          </p:spTgt>
                                        </p:tgtEl>
                                        <p:attrNameLst>
                                          <p:attrName>style.visibility</p:attrName>
                                        </p:attrNameLst>
                                      </p:cBhvr>
                                      <p:to>
                                        <p:strVal val="visible"/>
                                      </p:to>
                                    </p:set>
                                    <p:animEffect transition="in" filter="wedge">
                                      <p:cBhvr>
                                        <p:cTn id="36" dur="2000"/>
                                        <p:tgtEl>
                                          <p:spTgt spid="2160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6" grpId="0" animBg="1"/>
      <p:bldP spid="216067" grpId="0"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گیاهشناسی</a:t>
            </a:r>
            <a:endParaRPr lang="en-GB" smtClean="0">
              <a:cs typeface="Titr" pitchFamily="2" charset="-78"/>
            </a:endParaRPr>
          </a:p>
        </p:txBody>
      </p:sp>
      <p:sp>
        <p:nvSpPr>
          <p:cNvPr id="217091" name="Rectangle 3"/>
          <p:cNvSpPr>
            <a:spLocks noGrp="1" noChangeArrowheads="1"/>
          </p:cNvSpPr>
          <p:nvPr>
            <p:ph type="body" idx="1"/>
          </p:nvPr>
        </p:nvSpPr>
        <p:spPr>
          <a:xfrm>
            <a:off x="0" y="1828800"/>
            <a:ext cx="8991600" cy="4678363"/>
          </a:xfrm>
        </p:spPr>
        <p:txBody>
          <a:bodyPr/>
          <a:lstStyle/>
          <a:p>
            <a:pPr algn="r" rtl="1" eaLnBrk="1" hangingPunct="1"/>
            <a:r>
              <a:rPr lang="fa-IR" smtClean="0">
                <a:latin typeface="Tahoma" pitchFamily="34" charset="0"/>
                <a:cs typeface="2  Lotus" pitchFamily="2" charset="-78"/>
                <a:sym typeface="Wingdings" pitchFamily="2" charset="2"/>
              </a:rPr>
              <a:t>در برنج </a:t>
            </a:r>
            <a:r>
              <a:rPr lang="en-US" smtClean="0">
                <a:latin typeface="Tahoma" pitchFamily="34" charset="0"/>
                <a:cs typeface="2  Lotus" pitchFamily="2" charset="-78"/>
                <a:sym typeface="Wingdings" pitchFamily="2" charset="2"/>
              </a:rPr>
              <a:t>2n = 24</a:t>
            </a:r>
            <a:endParaRPr lang="fa-IR" smtClean="0">
              <a:latin typeface="Tahoma" pitchFamily="34" charset="0"/>
              <a:cs typeface="2  Lotus" pitchFamily="2" charset="-78"/>
              <a:sym typeface="Wingdings" pitchFamily="2" charset="2"/>
            </a:endParaRPr>
          </a:p>
          <a:p>
            <a:pPr algn="r" rtl="1" eaLnBrk="1" hangingPunct="1"/>
            <a:r>
              <a:rPr lang="fa-IR" smtClean="0">
                <a:latin typeface="Tahoma" pitchFamily="34" charset="0"/>
                <a:cs typeface="2  Lotus" pitchFamily="2" charset="-78"/>
                <a:sym typeface="Wingdings" pitchFamily="2" charset="2"/>
              </a:rPr>
              <a:t>برنج چند ساله و </a:t>
            </a:r>
            <a:r>
              <a:rPr lang="en-US" smtClean="0">
                <a:latin typeface="Tahoma" pitchFamily="34" charset="0"/>
                <a:cs typeface="2  Lotus" pitchFamily="2" charset="-78"/>
                <a:sym typeface="Wingdings" pitchFamily="2" charset="2"/>
              </a:rPr>
              <a:t>Ratoon Rice</a:t>
            </a:r>
            <a:endParaRPr lang="fa-IR" smtClean="0">
              <a:latin typeface="Tahoma" pitchFamily="34" charset="0"/>
              <a:cs typeface="2  Lotus" pitchFamily="2" charset="-78"/>
              <a:sym typeface="Wingdings" pitchFamily="2" charset="2"/>
            </a:endParaRPr>
          </a:p>
          <a:p>
            <a:pPr algn="r" rtl="1" eaLnBrk="1" hangingPunct="1"/>
            <a:r>
              <a:rPr lang="fa-IR" smtClean="0">
                <a:latin typeface="Tahoma" pitchFamily="34" charset="0"/>
                <a:cs typeface="2  Lotus" pitchFamily="2" charset="-78"/>
                <a:sym typeface="Wingdings" pitchFamily="2" charset="2"/>
              </a:rPr>
              <a:t>ریشه ها ابتدا سفید و بی انشعاب ولی بعد حالت </a:t>
            </a:r>
            <a:r>
              <a:rPr lang="en-US" smtClean="0">
                <a:latin typeface="Tahoma" pitchFamily="34" charset="0"/>
                <a:cs typeface="2  Lotus" pitchFamily="2" charset="-78"/>
                <a:sym typeface="Wingdings" pitchFamily="2" charset="2"/>
              </a:rPr>
              <a:t>Flaccid</a:t>
            </a:r>
            <a:r>
              <a:rPr lang="fa-IR" smtClean="0">
                <a:latin typeface="Tahoma" pitchFamily="34" charset="0"/>
                <a:cs typeface="2  Lotus" pitchFamily="2" charset="-78"/>
                <a:sym typeface="Wingdings" pitchFamily="2" charset="2"/>
              </a:rPr>
              <a:t> دارد.</a:t>
            </a:r>
          </a:p>
          <a:p>
            <a:pPr algn="r" rtl="1" eaLnBrk="1" hangingPunct="1"/>
            <a:r>
              <a:rPr lang="fa-IR" smtClean="0">
                <a:latin typeface="Tahoma" pitchFamily="34" charset="0"/>
                <a:cs typeface="2  Lotus" pitchFamily="2" charset="-78"/>
                <a:sym typeface="Wingdings" pitchFamily="2" charset="2"/>
              </a:rPr>
              <a:t>ساقه ماشوره ای با ارتفاع 60 تا 180 </a:t>
            </a:r>
            <a:r>
              <a:rPr lang="en-US" smtClean="0">
                <a:latin typeface="Tahoma" pitchFamily="34" charset="0"/>
                <a:cs typeface="2  Lotus" pitchFamily="2" charset="-78"/>
                <a:sym typeface="Wingdings" pitchFamily="2" charset="2"/>
              </a:rPr>
              <a:t>cm</a:t>
            </a:r>
            <a:endParaRPr lang="fa-IR" smtClean="0">
              <a:latin typeface="Tahoma" pitchFamily="34" charset="0"/>
              <a:cs typeface="2  Lotus" pitchFamily="2" charset="-78"/>
              <a:sym typeface="Wingdings" pitchFamily="2" charset="2"/>
            </a:endParaRPr>
          </a:p>
          <a:p>
            <a:pPr algn="r" rtl="1" eaLnBrk="1" hangingPunct="1"/>
            <a:r>
              <a:rPr lang="fa-IR" smtClean="0">
                <a:latin typeface="Tahoma" pitchFamily="34" charset="0"/>
                <a:cs typeface="2  Lotus" pitchFamily="2" charset="-78"/>
                <a:sym typeface="Wingdings" pitchFamily="2" charset="2"/>
              </a:rPr>
              <a:t>گل اذین خوشه و خودگشن</a:t>
            </a:r>
          </a:p>
          <a:p>
            <a:pPr algn="r" rtl="1" eaLnBrk="1" hangingPunct="1"/>
            <a:r>
              <a:rPr lang="fa-IR" smtClean="0">
                <a:latin typeface="Tahoma" pitchFamily="34" charset="0"/>
                <a:cs typeface="2  Lotus" pitchFamily="2" charset="-78"/>
                <a:sym typeface="Wingdings" pitchFamily="2" charset="2"/>
              </a:rPr>
              <a:t>6 پرچم و مادگی تک خانه ای دو شاخه دارد.</a:t>
            </a:r>
          </a:p>
          <a:p>
            <a:pPr algn="r" rtl="1" eaLnBrk="1" hangingPunct="1"/>
            <a:r>
              <a:rPr lang="fa-IR" smtClean="0">
                <a:latin typeface="Tahoma" pitchFamily="34" charset="0"/>
                <a:cs typeface="2  Lotus" pitchFamily="2" charset="-78"/>
                <a:sym typeface="Wingdings" pitchFamily="2" charset="2"/>
              </a:rPr>
              <a:t>در هر گلچه یک گل بارور شده و بقیه از بین می رود.</a:t>
            </a:r>
          </a:p>
          <a:p>
            <a:pPr algn="r" rtl="1" eaLnBrk="1" hangingPunct="1"/>
            <a:r>
              <a:rPr lang="fa-IR" smtClean="0">
                <a:latin typeface="Tahoma" pitchFamily="34" charset="0"/>
                <a:cs typeface="2  Lotus" pitchFamily="2" charset="-78"/>
                <a:sym typeface="Wingdings" pitchFamily="2" charset="2"/>
              </a:rPr>
              <a:t>وزن هزار دانه آن بین 20 تا 40 گرم است.</a:t>
            </a:r>
            <a:endParaRPr lang="en-GB"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7090"/>
                                        </p:tgtEl>
                                        <p:attrNameLst>
                                          <p:attrName>style.visibility</p:attrName>
                                        </p:attrNameLst>
                                      </p:cBhvr>
                                      <p:to>
                                        <p:strVal val="visible"/>
                                      </p:to>
                                    </p:set>
                                    <p:anim calcmode="lin" valueType="num">
                                      <p:cBhvr additive="base">
                                        <p:cTn id="7" dur="2000" fill="hold"/>
                                        <p:tgtEl>
                                          <p:spTgt spid="217090"/>
                                        </p:tgtEl>
                                        <p:attrNameLst>
                                          <p:attrName>ppt_x</p:attrName>
                                        </p:attrNameLst>
                                      </p:cBhvr>
                                      <p:tavLst>
                                        <p:tav tm="0">
                                          <p:val>
                                            <p:strVal val="#ppt_x"/>
                                          </p:val>
                                        </p:tav>
                                        <p:tav tm="100000">
                                          <p:val>
                                            <p:strVal val="#ppt_x"/>
                                          </p:val>
                                        </p:tav>
                                      </p:tavLst>
                                    </p:anim>
                                    <p:anim calcmode="lin" valueType="num">
                                      <p:cBhvr additive="base">
                                        <p:cTn id="8" dur="2000" fill="hold"/>
                                        <p:tgtEl>
                                          <p:spTgt spid="21709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17091">
                                            <p:txEl>
                                              <p:pRg st="0" end="0"/>
                                            </p:txEl>
                                          </p:spTgt>
                                        </p:tgtEl>
                                        <p:attrNameLst>
                                          <p:attrName>style.visibility</p:attrName>
                                        </p:attrNameLst>
                                      </p:cBhvr>
                                      <p:to>
                                        <p:strVal val="visible"/>
                                      </p:to>
                                    </p:set>
                                    <p:animEffect transition="in" filter="wedge">
                                      <p:cBhvr>
                                        <p:cTn id="12" dur="1000"/>
                                        <p:tgtEl>
                                          <p:spTgt spid="217091">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17091">
                                            <p:txEl>
                                              <p:pRg st="1" end="1"/>
                                            </p:txEl>
                                          </p:spTgt>
                                        </p:tgtEl>
                                        <p:attrNameLst>
                                          <p:attrName>style.visibility</p:attrName>
                                        </p:attrNameLst>
                                      </p:cBhvr>
                                      <p:to>
                                        <p:strVal val="visible"/>
                                      </p:to>
                                    </p:set>
                                    <p:animEffect transition="in" filter="wedge">
                                      <p:cBhvr>
                                        <p:cTn id="16" dur="1000"/>
                                        <p:tgtEl>
                                          <p:spTgt spid="217091">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17091">
                                            <p:txEl>
                                              <p:pRg st="2" end="2"/>
                                            </p:txEl>
                                          </p:spTgt>
                                        </p:tgtEl>
                                        <p:attrNameLst>
                                          <p:attrName>style.visibility</p:attrName>
                                        </p:attrNameLst>
                                      </p:cBhvr>
                                      <p:to>
                                        <p:strVal val="visible"/>
                                      </p:to>
                                    </p:set>
                                    <p:animEffect transition="in" filter="wedge">
                                      <p:cBhvr>
                                        <p:cTn id="20" dur="1000"/>
                                        <p:tgtEl>
                                          <p:spTgt spid="217091">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17091">
                                            <p:txEl>
                                              <p:pRg st="3" end="3"/>
                                            </p:txEl>
                                          </p:spTgt>
                                        </p:tgtEl>
                                        <p:attrNameLst>
                                          <p:attrName>style.visibility</p:attrName>
                                        </p:attrNameLst>
                                      </p:cBhvr>
                                      <p:to>
                                        <p:strVal val="visible"/>
                                      </p:to>
                                    </p:set>
                                    <p:animEffect transition="in" filter="wedge">
                                      <p:cBhvr>
                                        <p:cTn id="24" dur="1000"/>
                                        <p:tgtEl>
                                          <p:spTgt spid="217091">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17091">
                                            <p:txEl>
                                              <p:pRg st="4" end="4"/>
                                            </p:txEl>
                                          </p:spTgt>
                                        </p:tgtEl>
                                        <p:attrNameLst>
                                          <p:attrName>style.visibility</p:attrName>
                                        </p:attrNameLst>
                                      </p:cBhvr>
                                      <p:to>
                                        <p:strVal val="visible"/>
                                      </p:to>
                                    </p:set>
                                    <p:animEffect transition="in" filter="wedge">
                                      <p:cBhvr>
                                        <p:cTn id="28" dur="1000"/>
                                        <p:tgtEl>
                                          <p:spTgt spid="217091">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17091">
                                            <p:txEl>
                                              <p:pRg st="5" end="5"/>
                                            </p:txEl>
                                          </p:spTgt>
                                        </p:tgtEl>
                                        <p:attrNameLst>
                                          <p:attrName>style.visibility</p:attrName>
                                        </p:attrNameLst>
                                      </p:cBhvr>
                                      <p:to>
                                        <p:strVal val="visible"/>
                                      </p:to>
                                    </p:set>
                                    <p:animEffect transition="in" filter="wedge">
                                      <p:cBhvr>
                                        <p:cTn id="32" dur="1000"/>
                                        <p:tgtEl>
                                          <p:spTgt spid="217091">
                                            <p:txEl>
                                              <p:pRg st="5" end="5"/>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217091">
                                            <p:txEl>
                                              <p:pRg st="6" end="6"/>
                                            </p:txEl>
                                          </p:spTgt>
                                        </p:tgtEl>
                                        <p:attrNameLst>
                                          <p:attrName>style.visibility</p:attrName>
                                        </p:attrNameLst>
                                      </p:cBhvr>
                                      <p:to>
                                        <p:strVal val="visible"/>
                                      </p:to>
                                    </p:set>
                                    <p:animEffect transition="in" filter="wedge">
                                      <p:cBhvr>
                                        <p:cTn id="36" dur="1000"/>
                                        <p:tgtEl>
                                          <p:spTgt spid="217091">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0" presetClass="entr" presetSubtype="0" fill="hold" grpId="0" nodeType="clickEffect">
                                  <p:stCondLst>
                                    <p:cond delay="0"/>
                                  </p:stCondLst>
                                  <p:childTnLst>
                                    <p:set>
                                      <p:cBhvr>
                                        <p:cTn id="40" dur="1" fill="hold">
                                          <p:stCondLst>
                                            <p:cond delay="0"/>
                                          </p:stCondLst>
                                        </p:cTn>
                                        <p:tgtEl>
                                          <p:spTgt spid="217091">
                                            <p:txEl>
                                              <p:pRg st="7" end="7"/>
                                            </p:txEl>
                                          </p:spTgt>
                                        </p:tgtEl>
                                        <p:attrNameLst>
                                          <p:attrName>style.visibility</p:attrName>
                                        </p:attrNameLst>
                                      </p:cBhvr>
                                      <p:to>
                                        <p:strVal val="visible"/>
                                      </p:to>
                                    </p:set>
                                    <p:animEffect transition="in" filter="wedge">
                                      <p:cBhvr>
                                        <p:cTn id="41" dur="2000"/>
                                        <p:tgtEl>
                                          <p:spTgt spid="2170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0" grpId="0" animBg="1"/>
      <p:bldP spid="217091"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برنج</a:t>
            </a:r>
            <a:endParaRPr lang="en-GB" smtClean="0">
              <a:cs typeface="Titr" pitchFamily="2" charset="-78"/>
            </a:endParaRPr>
          </a:p>
        </p:txBody>
      </p:sp>
      <p:sp>
        <p:nvSpPr>
          <p:cNvPr id="218115" name="Rectangle 3"/>
          <p:cNvSpPr>
            <a:spLocks noGrp="1" noChangeArrowheads="1"/>
          </p:cNvSpPr>
          <p:nvPr>
            <p:ph type="body" idx="1"/>
          </p:nvPr>
        </p:nvSpPr>
        <p:spPr>
          <a:xfrm>
            <a:off x="0" y="1828800"/>
            <a:ext cx="8991600" cy="4678363"/>
          </a:xfrm>
        </p:spPr>
        <p:txBody>
          <a:bodyPr/>
          <a:lstStyle/>
          <a:p>
            <a:pPr algn="r" rtl="1" eaLnBrk="1" hangingPunct="1"/>
            <a:r>
              <a:rPr lang="fa-IR" smtClean="0">
                <a:solidFill>
                  <a:srgbClr val="003399"/>
                </a:solidFill>
                <a:latin typeface="Tahoma" pitchFamily="34" charset="0"/>
                <a:cs typeface="Tahoma" pitchFamily="34" charset="0"/>
                <a:sym typeface="Wingdings" pitchFamily="2" charset="2"/>
              </a:rPr>
              <a:t>اکولوژیکی</a:t>
            </a:r>
          </a:p>
          <a:p>
            <a:pPr algn="r" rtl="1" eaLnBrk="1" hangingPunct="1">
              <a:buFontTx/>
              <a:buNone/>
            </a:pPr>
            <a:r>
              <a:rPr lang="fa-IR" smtClean="0">
                <a:latin typeface="Tahoma" pitchFamily="34" charset="0"/>
                <a:cs typeface="2  Lotus" pitchFamily="2" charset="-78"/>
                <a:sym typeface="Wingdings" pitchFamily="2" charset="2"/>
              </a:rPr>
              <a:t>     1- برنجهای </a:t>
            </a:r>
            <a:r>
              <a:rPr lang="en-US" smtClean="0">
                <a:latin typeface="Tahoma" pitchFamily="34" charset="0"/>
                <a:cs typeface="2  Lotus" pitchFamily="2" charset="-78"/>
                <a:sym typeface="Wingdings" pitchFamily="2" charset="2"/>
              </a:rPr>
              <a:t>Low land</a:t>
            </a:r>
            <a:r>
              <a:rPr lang="fa-IR" smtClean="0">
                <a:latin typeface="Tahoma" pitchFamily="34" charset="0"/>
                <a:cs typeface="2  Lotus" pitchFamily="2" charset="-78"/>
                <a:sym typeface="Wingdings" pitchFamily="2" charset="2"/>
              </a:rPr>
              <a:t>    2- برنجهای</a:t>
            </a:r>
            <a:r>
              <a:rPr lang="en-US" smtClean="0">
                <a:latin typeface="Tahoma" pitchFamily="34" charset="0"/>
                <a:cs typeface="2  Lotus" pitchFamily="2" charset="-78"/>
                <a:sym typeface="Wingdings" pitchFamily="2" charset="2"/>
              </a:rPr>
              <a:t>Up land</a:t>
            </a:r>
            <a:endParaRPr lang="fa-IR" smtClean="0">
              <a:latin typeface="Tahoma" pitchFamily="34" charset="0"/>
              <a:cs typeface="2  Lotus" pitchFamily="2" charset="-78"/>
              <a:sym typeface="Wingdings" pitchFamily="2" charset="2"/>
            </a:endParaRPr>
          </a:p>
          <a:p>
            <a:pPr algn="r" rtl="1" eaLnBrk="1" hangingPunct="1">
              <a:buFontTx/>
              <a:buNone/>
            </a:pPr>
            <a:r>
              <a:rPr lang="fa-IR" smtClean="0">
                <a:latin typeface="Tahoma" pitchFamily="34" charset="0"/>
                <a:cs typeface="2  Lotus" pitchFamily="2" charset="-78"/>
                <a:sym typeface="Wingdings" pitchFamily="2" charset="2"/>
              </a:rPr>
              <a:t>  1- حدود 80 درصد برنجهای دنیا از این گونه است و باید غرقاب باشند.</a:t>
            </a:r>
          </a:p>
          <a:p>
            <a:pPr algn="r" rtl="1" eaLnBrk="1" hangingPunct="1">
              <a:buFontTx/>
              <a:buNone/>
            </a:pPr>
            <a:endParaRPr lang="fa-IR" smtClean="0">
              <a:latin typeface="Tahoma" pitchFamily="34" charset="0"/>
              <a:cs typeface="2  Lotus" pitchFamily="2" charset="-78"/>
              <a:sym typeface="Wingdings" pitchFamily="2" charset="2"/>
            </a:endParaRPr>
          </a:p>
          <a:p>
            <a:pPr algn="r" rtl="1" eaLnBrk="1" hangingPunct="1">
              <a:buFontTx/>
              <a:buNone/>
            </a:pPr>
            <a:r>
              <a:rPr lang="fa-IR" smtClean="0">
                <a:latin typeface="Tahoma" pitchFamily="34" charset="0"/>
                <a:cs typeface="2  Lotus" pitchFamily="2" charset="-78"/>
                <a:sym typeface="Wingdings" pitchFamily="2" charset="2"/>
              </a:rPr>
              <a:t> 2- حدود 20 درصد بقیه راتشکیل می دهند و در خاکهای مرطوب و در مناطق کوهسانی رشد می کنند.</a:t>
            </a:r>
            <a:endParaRPr lang="en-GB"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8114"/>
                                        </p:tgtEl>
                                        <p:attrNameLst>
                                          <p:attrName>style.visibility</p:attrName>
                                        </p:attrNameLst>
                                      </p:cBhvr>
                                      <p:to>
                                        <p:strVal val="visible"/>
                                      </p:to>
                                    </p:set>
                                    <p:anim calcmode="lin" valueType="num">
                                      <p:cBhvr additive="base">
                                        <p:cTn id="7" dur="2000" fill="hold"/>
                                        <p:tgtEl>
                                          <p:spTgt spid="218114"/>
                                        </p:tgtEl>
                                        <p:attrNameLst>
                                          <p:attrName>ppt_x</p:attrName>
                                        </p:attrNameLst>
                                      </p:cBhvr>
                                      <p:tavLst>
                                        <p:tav tm="0">
                                          <p:val>
                                            <p:strVal val="#ppt_x"/>
                                          </p:val>
                                        </p:tav>
                                        <p:tav tm="100000">
                                          <p:val>
                                            <p:strVal val="#ppt_x"/>
                                          </p:val>
                                        </p:tav>
                                      </p:tavLst>
                                    </p:anim>
                                    <p:anim calcmode="lin" valueType="num">
                                      <p:cBhvr additive="base">
                                        <p:cTn id="8" dur="2000" fill="hold"/>
                                        <p:tgtEl>
                                          <p:spTgt spid="21811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18115">
                                            <p:txEl>
                                              <p:pRg st="0" end="0"/>
                                            </p:txEl>
                                          </p:spTgt>
                                        </p:tgtEl>
                                        <p:attrNameLst>
                                          <p:attrName>style.visibility</p:attrName>
                                        </p:attrNameLst>
                                      </p:cBhvr>
                                      <p:to>
                                        <p:strVal val="visible"/>
                                      </p:to>
                                    </p:set>
                                    <p:animEffect transition="in" filter="wedge">
                                      <p:cBhvr>
                                        <p:cTn id="12" dur="1000"/>
                                        <p:tgtEl>
                                          <p:spTgt spid="218115">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18115">
                                            <p:txEl>
                                              <p:pRg st="1" end="1"/>
                                            </p:txEl>
                                          </p:spTgt>
                                        </p:tgtEl>
                                        <p:attrNameLst>
                                          <p:attrName>style.visibility</p:attrName>
                                        </p:attrNameLst>
                                      </p:cBhvr>
                                      <p:to>
                                        <p:strVal val="visible"/>
                                      </p:to>
                                    </p:set>
                                    <p:animEffect transition="in" filter="wedge">
                                      <p:cBhvr>
                                        <p:cTn id="16" dur="1000"/>
                                        <p:tgtEl>
                                          <p:spTgt spid="218115">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18115">
                                            <p:txEl>
                                              <p:pRg st="2" end="2"/>
                                            </p:txEl>
                                          </p:spTgt>
                                        </p:tgtEl>
                                        <p:attrNameLst>
                                          <p:attrName>style.visibility</p:attrName>
                                        </p:attrNameLst>
                                      </p:cBhvr>
                                      <p:to>
                                        <p:strVal val="visible"/>
                                      </p:to>
                                    </p:set>
                                    <p:animEffect transition="in" filter="wedge">
                                      <p:cBhvr>
                                        <p:cTn id="20" dur="1000"/>
                                        <p:tgtEl>
                                          <p:spTgt spid="218115">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18115">
                                            <p:txEl>
                                              <p:pRg st="4" end="4"/>
                                            </p:txEl>
                                          </p:spTgt>
                                        </p:tgtEl>
                                        <p:attrNameLst>
                                          <p:attrName>style.visibility</p:attrName>
                                        </p:attrNameLst>
                                      </p:cBhvr>
                                      <p:to>
                                        <p:strVal val="visible"/>
                                      </p:to>
                                    </p:set>
                                    <p:animEffect transition="in" filter="wedge">
                                      <p:cBhvr>
                                        <p:cTn id="24" dur="1000"/>
                                        <p:tgtEl>
                                          <p:spTgt spid="218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4" grpId="0" animBg="1"/>
      <p:bldP spid="218115" grpId="0"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برنج</a:t>
            </a:r>
            <a:endParaRPr lang="en-GB" smtClean="0">
              <a:cs typeface="Titr" pitchFamily="2" charset="-78"/>
            </a:endParaRPr>
          </a:p>
        </p:txBody>
      </p:sp>
      <p:sp>
        <p:nvSpPr>
          <p:cNvPr id="219139" name="Rectangle 3"/>
          <p:cNvSpPr>
            <a:spLocks noGrp="1" noChangeArrowheads="1"/>
          </p:cNvSpPr>
          <p:nvPr>
            <p:ph type="body" idx="1"/>
          </p:nvPr>
        </p:nvSpPr>
        <p:spPr>
          <a:xfrm>
            <a:off x="0" y="1828800"/>
            <a:ext cx="8991600" cy="4678363"/>
          </a:xfrm>
        </p:spPr>
        <p:txBody>
          <a:bodyPr/>
          <a:lstStyle/>
          <a:p>
            <a:pPr algn="r" rtl="1" eaLnBrk="1" hangingPunct="1"/>
            <a:r>
              <a:rPr lang="fa-IR" smtClean="0">
                <a:solidFill>
                  <a:srgbClr val="003399"/>
                </a:solidFill>
                <a:latin typeface="Tahoma" pitchFamily="34" charset="0"/>
                <a:cs typeface="Tahoma" pitchFamily="34" charset="0"/>
                <a:sym typeface="Wingdings" pitchFamily="2" charset="2"/>
              </a:rPr>
              <a:t>سیستماتیک</a:t>
            </a:r>
          </a:p>
          <a:p>
            <a:pPr algn="r" rtl="1" eaLnBrk="1" hangingPunct="1">
              <a:buFontTx/>
              <a:buNone/>
            </a:pPr>
            <a:endParaRPr lang="fa-IR" smtClean="0">
              <a:solidFill>
                <a:srgbClr val="003399"/>
              </a:solidFill>
              <a:latin typeface="Tahoma" pitchFamily="34" charset="0"/>
              <a:cs typeface="Tahoma" pitchFamily="34" charset="0"/>
              <a:sym typeface="Wingdings" pitchFamily="2" charset="2"/>
            </a:endParaRPr>
          </a:p>
          <a:p>
            <a:pPr algn="r" rtl="1" eaLnBrk="1" hangingPunct="1">
              <a:buFontTx/>
              <a:buNone/>
            </a:pPr>
            <a:r>
              <a:rPr lang="fa-IR" smtClean="0">
                <a:latin typeface="Tahoma" pitchFamily="34" charset="0"/>
                <a:cs typeface="2  Lotus" pitchFamily="2" charset="-78"/>
                <a:sym typeface="Wingdings" pitchFamily="2" charset="2"/>
              </a:rPr>
              <a:t>     1- برنجهای هندی  </a:t>
            </a:r>
            <a:r>
              <a:rPr lang="en-US" smtClean="0">
                <a:latin typeface="Tahoma" pitchFamily="34" charset="0"/>
                <a:cs typeface="2  Lotus" pitchFamily="2" charset="-78"/>
                <a:sym typeface="Wingdings" pitchFamily="2" charset="2"/>
              </a:rPr>
              <a:t>Oyrza sativa var. Indica</a:t>
            </a:r>
            <a:endParaRPr lang="fa-IR" smtClean="0">
              <a:latin typeface="Tahoma" pitchFamily="34" charset="0"/>
              <a:cs typeface="2  Lotus" pitchFamily="2" charset="-78"/>
              <a:sym typeface="Wingdings" pitchFamily="2" charset="2"/>
            </a:endParaRPr>
          </a:p>
          <a:p>
            <a:pPr algn="r" rtl="1" eaLnBrk="1" hangingPunct="1">
              <a:buFontTx/>
              <a:buNone/>
            </a:pPr>
            <a:r>
              <a:rPr lang="fa-IR" smtClean="0">
                <a:latin typeface="Tahoma" pitchFamily="34" charset="0"/>
                <a:cs typeface="2  Lotus" pitchFamily="2" charset="-78"/>
                <a:sym typeface="Wingdings" pitchFamily="2" charset="2"/>
              </a:rPr>
              <a:t>     دیررس – حساس به ورس – پنجه زیاد – ساقه بارک و سبز تیره – حساس به کرم ساقه خوار – مخصوص مناطق گرم و حاره – دگرگشن – دانه باریک و کشیده – ریشک دار</a:t>
            </a:r>
            <a:endParaRPr lang="en-US" smtClean="0">
              <a:latin typeface="Tahoma" pitchFamily="34" charset="0"/>
              <a:cs typeface="2  Lotus" pitchFamily="2" charset="-78"/>
              <a:sym typeface="Wingdings" pitchFamily="2" charset="2"/>
            </a:endParaRPr>
          </a:p>
          <a:p>
            <a:pPr algn="r" rtl="1" eaLnBrk="1" hangingPunct="1">
              <a:buFontTx/>
              <a:buNone/>
            </a:pPr>
            <a:r>
              <a:rPr lang="en-US" smtClean="0">
                <a:latin typeface="Tahoma" pitchFamily="34" charset="0"/>
                <a:cs typeface="2  Lotus" pitchFamily="2" charset="-78"/>
                <a:sym typeface="Wingdings" pitchFamily="2" charset="2"/>
              </a:rPr>
              <a:t>           </a:t>
            </a:r>
            <a:r>
              <a:rPr lang="fa-IR" smtClean="0">
                <a:latin typeface="Tahoma" pitchFamily="34" charset="0"/>
                <a:cs typeface="2  Lotus" pitchFamily="2" charset="-78"/>
                <a:sym typeface="Wingdings" pitchFamily="2" charset="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9138"/>
                                        </p:tgtEl>
                                        <p:attrNameLst>
                                          <p:attrName>style.visibility</p:attrName>
                                        </p:attrNameLst>
                                      </p:cBhvr>
                                      <p:to>
                                        <p:strVal val="visible"/>
                                      </p:to>
                                    </p:set>
                                    <p:anim calcmode="lin" valueType="num">
                                      <p:cBhvr additive="base">
                                        <p:cTn id="7" dur="2000" fill="hold"/>
                                        <p:tgtEl>
                                          <p:spTgt spid="219138"/>
                                        </p:tgtEl>
                                        <p:attrNameLst>
                                          <p:attrName>ppt_x</p:attrName>
                                        </p:attrNameLst>
                                      </p:cBhvr>
                                      <p:tavLst>
                                        <p:tav tm="0">
                                          <p:val>
                                            <p:strVal val="#ppt_x"/>
                                          </p:val>
                                        </p:tav>
                                        <p:tav tm="100000">
                                          <p:val>
                                            <p:strVal val="#ppt_x"/>
                                          </p:val>
                                        </p:tav>
                                      </p:tavLst>
                                    </p:anim>
                                    <p:anim calcmode="lin" valueType="num">
                                      <p:cBhvr additive="base">
                                        <p:cTn id="8" dur="2000" fill="hold"/>
                                        <p:tgtEl>
                                          <p:spTgt spid="21913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19139">
                                            <p:txEl>
                                              <p:pRg st="0" end="0"/>
                                            </p:txEl>
                                          </p:spTgt>
                                        </p:tgtEl>
                                        <p:attrNameLst>
                                          <p:attrName>style.visibility</p:attrName>
                                        </p:attrNameLst>
                                      </p:cBhvr>
                                      <p:to>
                                        <p:strVal val="visible"/>
                                      </p:to>
                                    </p:set>
                                    <p:animEffect transition="in" filter="wedge">
                                      <p:cBhvr>
                                        <p:cTn id="12" dur="1000"/>
                                        <p:tgtEl>
                                          <p:spTgt spid="219139">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19139">
                                            <p:txEl>
                                              <p:pRg st="2" end="2"/>
                                            </p:txEl>
                                          </p:spTgt>
                                        </p:tgtEl>
                                        <p:attrNameLst>
                                          <p:attrName>style.visibility</p:attrName>
                                        </p:attrNameLst>
                                      </p:cBhvr>
                                      <p:to>
                                        <p:strVal val="visible"/>
                                      </p:to>
                                    </p:set>
                                    <p:animEffect transition="in" filter="wedge">
                                      <p:cBhvr>
                                        <p:cTn id="16" dur="1000"/>
                                        <p:tgtEl>
                                          <p:spTgt spid="219139">
                                            <p:txEl>
                                              <p:pRg st="2" end="2"/>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19139">
                                            <p:txEl>
                                              <p:pRg st="3" end="3"/>
                                            </p:txEl>
                                          </p:spTgt>
                                        </p:tgtEl>
                                        <p:attrNameLst>
                                          <p:attrName>style.visibility</p:attrName>
                                        </p:attrNameLst>
                                      </p:cBhvr>
                                      <p:to>
                                        <p:strVal val="visible"/>
                                      </p:to>
                                    </p:set>
                                    <p:animEffect transition="in" filter="wedge">
                                      <p:cBhvr>
                                        <p:cTn id="20" dur="1000"/>
                                        <p:tgtEl>
                                          <p:spTgt spid="219139">
                                            <p:txEl>
                                              <p:pRg st="3" end="3"/>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19139">
                                            <p:txEl>
                                              <p:pRg st="4" end="4"/>
                                            </p:txEl>
                                          </p:spTgt>
                                        </p:tgtEl>
                                        <p:attrNameLst>
                                          <p:attrName>style.visibility</p:attrName>
                                        </p:attrNameLst>
                                      </p:cBhvr>
                                      <p:to>
                                        <p:strVal val="visible"/>
                                      </p:to>
                                    </p:set>
                                    <p:animEffect transition="in" filter="wedge">
                                      <p:cBhvr>
                                        <p:cTn id="24" dur="1000"/>
                                        <p:tgtEl>
                                          <p:spTgt spid="2191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animBg="1"/>
      <p:bldP spid="219139"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برنج</a:t>
            </a:r>
            <a:endParaRPr lang="en-GB" smtClean="0">
              <a:cs typeface="Titr" pitchFamily="2" charset="-78"/>
            </a:endParaRPr>
          </a:p>
        </p:txBody>
      </p:sp>
      <p:sp>
        <p:nvSpPr>
          <p:cNvPr id="220163" name="Rectangle 3"/>
          <p:cNvSpPr>
            <a:spLocks noGrp="1" noChangeArrowheads="1"/>
          </p:cNvSpPr>
          <p:nvPr>
            <p:ph type="body" idx="1"/>
          </p:nvPr>
        </p:nvSpPr>
        <p:spPr>
          <a:xfrm>
            <a:off x="0" y="1828800"/>
            <a:ext cx="8991600" cy="4678363"/>
          </a:xfrm>
        </p:spPr>
        <p:txBody>
          <a:bodyPr/>
          <a:lstStyle/>
          <a:p>
            <a:pPr algn="r" rtl="1" eaLnBrk="1" hangingPunct="1"/>
            <a:r>
              <a:rPr lang="fa-IR" smtClean="0">
                <a:solidFill>
                  <a:srgbClr val="003399"/>
                </a:solidFill>
                <a:latin typeface="Tahoma" pitchFamily="34" charset="0"/>
                <a:cs typeface="Tahoma" pitchFamily="34" charset="0"/>
                <a:sym typeface="Wingdings" pitchFamily="2" charset="2"/>
              </a:rPr>
              <a:t>سیستماتیک</a:t>
            </a:r>
          </a:p>
          <a:p>
            <a:pPr algn="r" rtl="1" eaLnBrk="1" hangingPunct="1">
              <a:buFontTx/>
              <a:buNone/>
            </a:pPr>
            <a:endParaRPr lang="fa-IR" smtClean="0">
              <a:solidFill>
                <a:srgbClr val="003399"/>
              </a:solidFill>
              <a:latin typeface="Tahoma" pitchFamily="34" charset="0"/>
              <a:cs typeface="Tahoma" pitchFamily="34" charset="0"/>
              <a:sym typeface="Wingdings" pitchFamily="2" charset="2"/>
            </a:endParaRPr>
          </a:p>
          <a:p>
            <a:pPr algn="r" rtl="1" eaLnBrk="1" hangingPunct="1">
              <a:buFontTx/>
              <a:buNone/>
            </a:pPr>
            <a:r>
              <a:rPr lang="fa-IR" smtClean="0">
                <a:latin typeface="Tahoma" pitchFamily="34" charset="0"/>
                <a:cs typeface="2  Lotus" pitchFamily="2" charset="-78"/>
                <a:sym typeface="Wingdings" pitchFamily="2" charset="2"/>
              </a:rPr>
              <a:t>     2- برنجهای ژاپنی  </a:t>
            </a:r>
            <a:r>
              <a:rPr lang="en-US" smtClean="0">
                <a:latin typeface="Tahoma" pitchFamily="34" charset="0"/>
                <a:cs typeface="2  Lotus" pitchFamily="2" charset="-78"/>
                <a:sym typeface="Wingdings" pitchFamily="2" charset="2"/>
              </a:rPr>
              <a:t>Oyrza sativa var. Japonica</a:t>
            </a:r>
            <a:endParaRPr lang="fa-IR" smtClean="0">
              <a:latin typeface="Tahoma" pitchFamily="34" charset="0"/>
              <a:cs typeface="2  Lotus" pitchFamily="2" charset="-78"/>
              <a:sym typeface="Wingdings" pitchFamily="2" charset="2"/>
            </a:endParaRPr>
          </a:p>
          <a:p>
            <a:pPr algn="r" rtl="1" eaLnBrk="1" hangingPunct="1">
              <a:buFontTx/>
              <a:buNone/>
            </a:pPr>
            <a:r>
              <a:rPr lang="fa-IR" smtClean="0">
                <a:latin typeface="Tahoma" pitchFamily="34" charset="0"/>
                <a:cs typeface="2  Lotus" pitchFamily="2" charset="-78"/>
                <a:sym typeface="Wingdings" pitchFamily="2" charset="2"/>
              </a:rPr>
              <a:t>     پر محصول – پنجه کم – کودپذیر – سبز روشن – نقطه مقابل برنجهای هندی هستند.</a:t>
            </a:r>
          </a:p>
          <a:p>
            <a:pPr algn="r" rtl="1" eaLnBrk="1" hangingPunct="1">
              <a:buFontTx/>
              <a:buNone/>
            </a:pPr>
            <a:r>
              <a:rPr lang="fa-IR" smtClean="0">
                <a:latin typeface="Tahoma" pitchFamily="34" charset="0"/>
                <a:cs typeface="2  Lotus" pitchFamily="2" charset="-78"/>
                <a:sym typeface="Wingdings" pitchFamily="2" charset="2"/>
              </a:rPr>
              <a:t>   برنج معجزه جزء این گروه است.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0162"/>
                                        </p:tgtEl>
                                        <p:attrNameLst>
                                          <p:attrName>style.visibility</p:attrName>
                                        </p:attrNameLst>
                                      </p:cBhvr>
                                      <p:to>
                                        <p:strVal val="visible"/>
                                      </p:to>
                                    </p:set>
                                    <p:anim calcmode="lin" valueType="num">
                                      <p:cBhvr additive="base">
                                        <p:cTn id="7" dur="2000" fill="hold"/>
                                        <p:tgtEl>
                                          <p:spTgt spid="220162"/>
                                        </p:tgtEl>
                                        <p:attrNameLst>
                                          <p:attrName>ppt_x</p:attrName>
                                        </p:attrNameLst>
                                      </p:cBhvr>
                                      <p:tavLst>
                                        <p:tav tm="0">
                                          <p:val>
                                            <p:strVal val="#ppt_x"/>
                                          </p:val>
                                        </p:tav>
                                        <p:tav tm="100000">
                                          <p:val>
                                            <p:strVal val="#ppt_x"/>
                                          </p:val>
                                        </p:tav>
                                      </p:tavLst>
                                    </p:anim>
                                    <p:anim calcmode="lin" valueType="num">
                                      <p:cBhvr additive="base">
                                        <p:cTn id="8" dur="2000" fill="hold"/>
                                        <p:tgtEl>
                                          <p:spTgt spid="22016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20163">
                                            <p:txEl>
                                              <p:pRg st="0" end="0"/>
                                            </p:txEl>
                                          </p:spTgt>
                                        </p:tgtEl>
                                        <p:attrNameLst>
                                          <p:attrName>style.visibility</p:attrName>
                                        </p:attrNameLst>
                                      </p:cBhvr>
                                      <p:to>
                                        <p:strVal val="visible"/>
                                      </p:to>
                                    </p:set>
                                    <p:animEffect transition="in" filter="wedge">
                                      <p:cBhvr>
                                        <p:cTn id="12" dur="1000"/>
                                        <p:tgtEl>
                                          <p:spTgt spid="220163">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20163">
                                            <p:txEl>
                                              <p:pRg st="2" end="2"/>
                                            </p:txEl>
                                          </p:spTgt>
                                        </p:tgtEl>
                                        <p:attrNameLst>
                                          <p:attrName>style.visibility</p:attrName>
                                        </p:attrNameLst>
                                      </p:cBhvr>
                                      <p:to>
                                        <p:strVal val="visible"/>
                                      </p:to>
                                    </p:set>
                                    <p:animEffect transition="in" filter="wedge">
                                      <p:cBhvr>
                                        <p:cTn id="16" dur="1000"/>
                                        <p:tgtEl>
                                          <p:spTgt spid="220163">
                                            <p:txEl>
                                              <p:pRg st="2" end="2"/>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20163">
                                            <p:txEl>
                                              <p:pRg st="3" end="3"/>
                                            </p:txEl>
                                          </p:spTgt>
                                        </p:tgtEl>
                                        <p:attrNameLst>
                                          <p:attrName>style.visibility</p:attrName>
                                        </p:attrNameLst>
                                      </p:cBhvr>
                                      <p:to>
                                        <p:strVal val="visible"/>
                                      </p:to>
                                    </p:set>
                                    <p:animEffect transition="in" filter="wedge">
                                      <p:cBhvr>
                                        <p:cTn id="20" dur="1000"/>
                                        <p:tgtEl>
                                          <p:spTgt spid="22016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220163">
                                            <p:txEl>
                                              <p:pRg st="4" end="4"/>
                                            </p:txEl>
                                          </p:spTgt>
                                        </p:tgtEl>
                                        <p:attrNameLst>
                                          <p:attrName>style.visibility</p:attrName>
                                        </p:attrNameLst>
                                      </p:cBhvr>
                                      <p:to>
                                        <p:strVal val="visible"/>
                                      </p:to>
                                    </p:set>
                                    <p:animEffect transition="in" filter="wedge">
                                      <p:cBhvr>
                                        <p:cTn id="25" dur="1000"/>
                                        <p:tgtEl>
                                          <p:spTgt spid="220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animBg="1"/>
      <p:bldP spid="220163" grpId="0" build="p"/>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برنج</a:t>
            </a:r>
            <a:endParaRPr lang="en-GB" smtClean="0">
              <a:cs typeface="Titr" pitchFamily="2" charset="-78"/>
            </a:endParaRPr>
          </a:p>
        </p:txBody>
      </p:sp>
      <p:sp>
        <p:nvSpPr>
          <p:cNvPr id="222211" name="Rectangle 3"/>
          <p:cNvSpPr>
            <a:spLocks noGrp="1" noChangeArrowheads="1"/>
          </p:cNvSpPr>
          <p:nvPr>
            <p:ph type="body" idx="1"/>
          </p:nvPr>
        </p:nvSpPr>
        <p:spPr>
          <a:xfrm>
            <a:off x="0" y="1828800"/>
            <a:ext cx="8991600" cy="4678363"/>
          </a:xfrm>
        </p:spPr>
        <p:txBody>
          <a:bodyPr/>
          <a:lstStyle/>
          <a:p>
            <a:pPr algn="r" rtl="1" eaLnBrk="1" hangingPunct="1"/>
            <a:r>
              <a:rPr lang="fa-IR" smtClean="0">
                <a:solidFill>
                  <a:srgbClr val="003399"/>
                </a:solidFill>
                <a:latin typeface="Tahoma" pitchFamily="34" charset="0"/>
                <a:cs typeface="Tahoma" pitchFamily="34" charset="0"/>
                <a:sym typeface="Wingdings" pitchFamily="2" charset="2"/>
              </a:rPr>
              <a:t>سیستماتیک</a:t>
            </a:r>
          </a:p>
          <a:p>
            <a:pPr algn="r" rtl="1" eaLnBrk="1" hangingPunct="1">
              <a:buFontTx/>
              <a:buNone/>
            </a:pPr>
            <a:endParaRPr lang="fa-IR" smtClean="0">
              <a:solidFill>
                <a:srgbClr val="003399"/>
              </a:solidFill>
              <a:latin typeface="Tahoma" pitchFamily="34" charset="0"/>
              <a:cs typeface="Tahoma" pitchFamily="34" charset="0"/>
              <a:sym typeface="Wingdings" pitchFamily="2" charset="2"/>
            </a:endParaRPr>
          </a:p>
          <a:p>
            <a:pPr algn="r" rtl="1" eaLnBrk="1" hangingPunct="1">
              <a:buFontTx/>
              <a:buNone/>
            </a:pPr>
            <a:r>
              <a:rPr lang="fa-IR" smtClean="0">
                <a:latin typeface="Tahoma" pitchFamily="34" charset="0"/>
                <a:cs typeface="2  Lotus" pitchFamily="2" charset="-78"/>
                <a:sym typeface="Wingdings" pitchFamily="2" charset="2"/>
              </a:rPr>
              <a:t>     3- برنجهای جاوانیکا  </a:t>
            </a:r>
            <a:r>
              <a:rPr lang="en-US" smtClean="0">
                <a:latin typeface="Tahoma" pitchFamily="34" charset="0"/>
                <a:cs typeface="2  Lotus" pitchFamily="2" charset="-78"/>
                <a:sym typeface="Wingdings" pitchFamily="2" charset="2"/>
              </a:rPr>
              <a:t>Oyrza sativa var. Javanica</a:t>
            </a:r>
            <a:endParaRPr lang="fa-IR" smtClean="0">
              <a:latin typeface="Tahoma" pitchFamily="34" charset="0"/>
              <a:cs typeface="2  Lotus" pitchFamily="2" charset="-78"/>
              <a:sym typeface="Wingdings" pitchFamily="2" charset="2"/>
            </a:endParaRPr>
          </a:p>
          <a:p>
            <a:pPr algn="r" rtl="1" eaLnBrk="1" hangingPunct="1">
              <a:buFontTx/>
              <a:buNone/>
            </a:pPr>
            <a:r>
              <a:rPr lang="fa-IR" smtClean="0">
                <a:latin typeface="Tahoma" pitchFamily="34" charset="0"/>
                <a:cs typeface="2  Lotus" pitchFamily="2" charset="-78"/>
                <a:sym typeface="Wingdings" pitchFamily="2" charset="2"/>
              </a:rPr>
              <a:t>     حد واسط دو گروه قبلی هستند – دانه پهن و ضخیم و مقطع دانه گرد – برنج گرده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2210"/>
                                        </p:tgtEl>
                                        <p:attrNameLst>
                                          <p:attrName>style.visibility</p:attrName>
                                        </p:attrNameLst>
                                      </p:cBhvr>
                                      <p:to>
                                        <p:strVal val="visible"/>
                                      </p:to>
                                    </p:set>
                                    <p:anim calcmode="lin" valueType="num">
                                      <p:cBhvr additive="base">
                                        <p:cTn id="7" dur="2000" fill="hold"/>
                                        <p:tgtEl>
                                          <p:spTgt spid="222210"/>
                                        </p:tgtEl>
                                        <p:attrNameLst>
                                          <p:attrName>ppt_x</p:attrName>
                                        </p:attrNameLst>
                                      </p:cBhvr>
                                      <p:tavLst>
                                        <p:tav tm="0">
                                          <p:val>
                                            <p:strVal val="#ppt_x"/>
                                          </p:val>
                                        </p:tav>
                                        <p:tav tm="100000">
                                          <p:val>
                                            <p:strVal val="#ppt_x"/>
                                          </p:val>
                                        </p:tav>
                                      </p:tavLst>
                                    </p:anim>
                                    <p:anim calcmode="lin" valueType="num">
                                      <p:cBhvr additive="base">
                                        <p:cTn id="8" dur="2000" fill="hold"/>
                                        <p:tgtEl>
                                          <p:spTgt spid="22221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22211">
                                            <p:txEl>
                                              <p:pRg st="0" end="0"/>
                                            </p:txEl>
                                          </p:spTgt>
                                        </p:tgtEl>
                                        <p:attrNameLst>
                                          <p:attrName>style.visibility</p:attrName>
                                        </p:attrNameLst>
                                      </p:cBhvr>
                                      <p:to>
                                        <p:strVal val="visible"/>
                                      </p:to>
                                    </p:set>
                                    <p:animEffect transition="in" filter="wedge">
                                      <p:cBhvr>
                                        <p:cTn id="12" dur="1000"/>
                                        <p:tgtEl>
                                          <p:spTgt spid="222211">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22211">
                                            <p:txEl>
                                              <p:pRg st="2" end="2"/>
                                            </p:txEl>
                                          </p:spTgt>
                                        </p:tgtEl>
                                        <p:attrNameLst>
                                          <p:attrName>style.visibility</p:attrName>
                                        </p:attrNameLst>
                                      </p:cBhvr>
                                      <p:to>
                                        <p:strVal val="visible"/>
                                      </p:to>
                                    </p:set>
                                    <p:animEffect transition="in" filter="wedge">
                                      <p:cBhvr>
                                        <p:cTn id="16" dur="1000"/>
                                        <p:tgtEl>
                                          <p:spTgt spid="222211">
                                            <p:txEl>
                                              <p:pRg st="2" end="2"/>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22211">
                                            <p:txEl>
                                              <p:pRg st="3" end="3"/>
                                            </p:txEl>
                                          </p:spTgt>
                                        </p:tgtEl>
                                        <p:attrNameLst>
                                          <p:attrName>style.visibility</p:attrName>
                                        </p:attrNameLst>
                                      </p:cBhvr>
                                      <p:to>
                                        <p:strVal val="visible"/>
                                      </p:to>
                                    </p:set>
                                    <p:animEffect transition="in" filter="wedge">
                                      <p:cBhvr>
                                        <p:cTn id="20" dur="1000"/>
                                        <p:tgtEl>
                                          <p:spTgt spid="2222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0" grpId="0" animBg="1"/>
      <p:bldP spid="2222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blinds dir="vert"/>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برنج</a:t>
            </a:r>
            <a:endParaRPr lang="en-GB" smtClean="0">
              <a:cs typeface="Titr" pitchFamily="2" charset="-78"/>
            </a:endParaRPr>
          </a:p>
        </p:txBody>
      </p:sp>
      <p:sp>
        <p:nvSpPr>
          <p:cNvPr id="223235" name="Rectangle 3"/>
          <p:cNvSpPr>
            <a:spLocks noGrp="1" noChangeArrowheads="1"/>
          </p:cNvSpPr>
          <p:nvPr>
            <p:ph type="body" idx="1"/>
          </p:nvPr>
        </p:nvSpPr>
        <p:spPr>
          <a:xfrm>
            <a:off x="0" y="1828800"/>
            <a:ext cx="8991600" cy="4678363"/>
          </a:xfrm>
        </p:spPr>
        <p:txBody>
          <a:bodyPr/>
          <a:lstStyle/>
          <a:p>
            <a:pPr algn="r" rtl="1" eaLnBrk="1" hangingPunct="1">
              <a:lnSpc>
                <a:spcPct val="90000"/>
              </a:lnSpc>
            </a:pPr>
            <a:r>
              <a:rPr lang="fa-IR" sz="2800" smtClean="0">
                <a:solidFill>
                  <a:srgbClr val="003399"/>
                </a:solidFill>
                <a:latin typeface="Tahoma" pitchFamily="34" charset="0"/>
                <a:cs typeface="Tahoma" pitchFamily="34" charset="0"/>
                <a:sym typeface="Wingdings" pitchFamily="2" charset="2"/>
              </a:rPr>
              <a:t>تجاری برنجهای ایران</a:t>
            </a:r>
          </a:p>
          <a:p>
            <a:pPr algn="r" rtl="1" eaLnBrk="1" hangingPunct="1">
              <a:lnSpc>
                <a:spcPct val="90000"/>
              </a:lnSpc>
            </a:pPr>
            <a:r>
              <a:rPr lang="fa-IR" sz="2800" smtClean="0">
                <a:solidFill>
                  <a:srgbClr val="003399"/>
                </a:solidFill>
                <a:latin typeface="Tahoma" pitchFamily="34" charset="0"/>
                <a:cs typeface="Tahoma" pitchFamily="34" charset="0"/>
                <a:sym typeface="Wingdings" pitchFamily="2" charset="2"/>
              </a:rPr>
              <a:t>معیار خصوصیات دانه است نه زراعی</a:t>
            </a:r>
          </a:p>
          <a:p>
            <a:pPr algn="r" rtl="1" eaLnBrk="1" hangingPunct="1">
              <a:lnSpc>
                <a:spcPct val="90000"/>
              </a:lnSpc>
              <a:buFontTx/>
              <a:buNone/>
            </a:pPr>
            <a:endParaRPr lang="fa-IR" sz="2800" smtClean="0">
              <a:solidFill>
                <a:srgbClr val="003399"/>
              </a:solidFill>
              <a:latin typeface="Tahoma" pitchFamily="34" charset="0"/>
              <a:cs typeface="Tahoma" pitchFamily="34" charset="0"/>
              <a:sym typeface="Wingdings" pitchFamily="2" charset="2"/>
            </a:endParaRPr>
          </a:p>
          <a:p>
            <a:pPr algn="r" rtl="1" eaLnBrk="1" hangingPunct="1">
              <a:lnSpc>
                <a:spcPct val="90000"/>
              </a:lnSpc>
              <a:buFontTx/>
              <a:buNone/>
            </a:pPr>
            <a:r>
              <a:rPr lang="fa-IR" sz="2800" smtClean="0">
                <a:latin typeface="Tahoma" pitchFamily="34" charset="0"/>
                <a:cs typeface="2  Lotus" pitchFamily="2" charset="-78"/>
                <a:sym typeface="Wingdings" pitchFamily="2" charset="2"/>
              </a:rPr>
              <a:t>     1- برنج گرده</a:t>
            </a:r>
          </a:p>
          <a:p>
            <a:pPr algn="r" rtl="1" eaLnBrk="1" hangingPunct="1">
              <a:lnSpc>
                <a:spcPct val="90000"/>
              </a:lnSpc>
              <a:buFontTx/>
              <a:buNone/>
            </a:pPr>
            <a:r>
              <a:rPr lang="fa-IR" sz="2800" smtClean="0">
                <a:latin typeface="Tahoma" pitchFamily="34" charset="0"/>
                <a:cs typeface="2  Lotus" pitchFamily="2" charset="-78"/>
                <a:sym typeface="Wingdings" pitchFamily="2" charset="2"/>
              </a:rPr>
              <a:t>     ریشک دار – مقاوم به ورس و کرم – کیفیت پخت پایین – پر محصول – چسب و نشاسته و صادراتی ایران هستند.</a:t>
            </a:r>
          </a:p>
          <a:p>
            <a:pPr algn="r" rtl="1" eaLnBrk="1" hangingPunct="1">
              <a:lnSpc>
                <a:spcPct val="90000"/>
              </a:lnSpc>
              <a:buFontTx/>
              <a:buNone/>
            </a:pPr>
            <a:r>
              <a:rPr lang="fa-IR" sz="2800" smtClean="0">
                <a:latin typeface="Tahoma" pitchFamily="34" charset="0"/>
                <a:cs typeface="2  Lotus" pitchFamily="2" charset="-78"/>
                <a:sym typeface="Wingdings" pitchFamily="2" charset="2"/>
              </a:rPr>
              <a:t> رقم تای چونگ 65 از تایوان – نیمه زودرس – 9 تن</a:t>
            </a:r>
          </a:p>
          <a:p>
            <a:pPr algn="r" rtl="1" eaLnBrk="1" hangingPunct="1">
              <a:lnSpc>
                <a:spcPct val="90000"/>
              </a:lnSpc>
              <a:buFontTx/>
              <a:buNone/>
            </a:pPr>
            <a:r>
              <a:rPr lang="fa-IR" sz="2800" smtClean="0">
                <a:latin typeface="Tahoma" pitchFamily="34" charset="0"/>
                <a:cs typeface="2  Lotus" pitchFamily="2" charset="-78"/>
                <a:sym typeface="Wingdings" pitchFamily="2" charset="2"/>
              </a:rPr>
              <a:t>رقم 346 از ایتالیا 6 تا 7 تن در هکتار</a:t>
            </a:r>
          </a:p>
          <a:p>
            <a:pPr algn="r" rtl="1" eaLnBrk="1" hangingPunct="1">
              <a:lnSpc>
                <a:spcPct val="90000"/>
              </a:lnSpc>
              <a:buFontTx/>
              <a:buNone/>
            </a:pPr>
            <a:r>
              <a:rPr lang="fa-IR" sz="2800" smtClean="0">
                <a:latin typeface="Tahoma" pitchFamily="34" charset="0"/>
                <a:cs typeface="2  Lotus" pitchFamily="2" charset="-78"/>
                <a:sym typeface="Wingdings" pitchFamily="2" charset="2"/>
              </a:rPr>
              <a:t>رقم فوجی نوری از ژاپن – 6 تا 7 تن در هکتار</a:t>
            </a:r>
          </a:p>
          <a:p>
            <a:pPr algn="r" rtl="1" eaLnBrk="1" hangingPunct="1">
              <a:lnSpc>
                <a:spcPct val="90000"/>
              </a:lnSpc>
              <a:buFontTx/>
              <a:buNone/>
            </a:pPr>
            <a:r>
              <a:rPr lang="fa-IR" sz="2800" smtClean="0">
                <a:latin typeface="Tahoma" pitchFamily="34" charset="0"/>
                <a:cs typeface="2  Lotus" pitchFamily="2" charset="-78"/>
                <a:sym typeface="Wingdings" pitchFamily="2" charset="2"/>
              </a:rPr>
              <a:t>رقم رسمی – روی برنج خطوط طولی قرمز دارد</a:t>
            </a:r>
          </a:p>
          <a:p>
            <a:pPr algn="r" rtl="1" eaLnBrk="1" hangingPunct="1">
              <a:lnSpc>
                <a:spcPct val="90000"/>
              </a:lnSpc>
              <a:buFontTx/>
              <a:buNone/>
            </a:pPr>
            <a:endParaRPr lang="fa-IR" sz="2800"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3234"/>
                                        </p:tgtEl>
                                        <p:attrNameLst>
                                          <p:attrName>style.visibility</p:attrName>
                                        </p:attrNameLst>
                                      </p:cBhvr>
                                      <p:to>
                                        <p:strVal val="visible"/>
                                      </p:to>
                                    </p:set>
                                    <p:anim calcmode="lin" valueType="num">
                                      <p:cBhvr additive="base">
                                        <p:cTn id="7" dur="2000" fill="hold"/>
                                        <p:tgtEl>
                                          <p:spTgt spid="223234"/>
                                        </p:tgtEl>
                                        <p:attrNameLst>
                                          <p:attrName>ppt_x</p:attrName>
                                        </p:attrNameLst>
                                      </p:cBhvr>
                                      <p:tavLst>
                                        <p:tav tm="0">
                                          <p:val>
                                            <p:strVal val="#ppt_x"/>
                                          </p:val>
                                        </p:tav>
                                        <p:tav tm="100000">
                                          <p:val>
                                            <p:strVal val="#ppt_x"/>
                                          </p:val>
                                        </p:tav>
                                      </p:tavLst>
                                    </p:anim>
                                    <p:anim calcmode="lin" valueType="num">
                                      <p:cBhvr additive="base">
                                        <p:cTn id="8" dur="2000" fill="hold"/>
                                        <p:tgtEl>
                                          <p:spTgt spid="22323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23235">
                                            <p:txEl>
                                              <p:pRg st="0" end="0"/>
                                            </p:txEl>
                                          </p:spTgt>
                                        </p:tgtEl>
                                        <p:attrNameLst>
                                          <p:attrName>style.visibility</p:attrName>
                                        </p:attrNameLst>
                                      </p:cBhvr>
                                      <p:to>
                                        <p:strVal val="visible"/>
                                      </p:to>
                                    </p:set>
                                    <p:animEffect transition="in" filter="wedge">
                                      <p:cBhvr>
                                        <p:cTn id="12" dur="1000"/>
                                        <p:tgtEl>
                                          <p:spTgt spid="223235">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23235">
                                            <p:txEl>
                                              <p:pRg st="1" end="1"/>
                                            </p:txEl>
                                          </p:spTgt>
                                        </p:tgtEl>
                                        <p:attrNameLst>
                                          <p:attrName>style.visibility</p:attrName>
                                        </p:attrNameLst>
                                      </p:cBhvr>
                                      <p:to>
                                        <p:strVal val="visible"/>
                                      </p:to>
                                    </p:set>
                                    <p:animEffect transition="in" filter="wedge">
                                      <p:cBhvr>
                                        <p:cTn id="16" dur="1000"/>
                                        <p:tgtEl>
                                          <p:spTgt spid="223235">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23235">
                                            <p:txEl>
                                              <p:pRg st="3" end="3"/>
                                            </p:txEl>
                                          </p:spTgt>
                                        </p:tgtEl>
                                        <p:attrNameLst>
                                          <p:attrName>style.visibility</p:attrName>
                                        </p:attrNameLst>
                                      </p:cBhvr>
                                      <p:to>
                                        <p:strVal val="visible"/>
                                      </p:to>
                                    </p:set>
                                    <p:animEffect transition="in" filter="wedge">
                                      <p:cBhvr>
                                        <p:cTn id="20" dur="1000"/>
                                        <p:tgtEl>
                                          <p:spTgt spid="223235">
                                            <p:txEl>
                                              <p:pRg st="3" end="3"/>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23235">
                                            <p:txEl>
                                              <p:pRg st="4" end="4"/>
                                            </p:txEl>
                                          </p:spTgt>
                                        </p:tgtEl>
                                        <p:attrNameLst>
                                          <p:attrName>style.visibility</p:attrName>
                                        </p:attrNameLst>
                                      </p:cBhvr>
                                      <p:to>
                                        <p:strVal val="visible"/>
                                      </p:to>
                                    </p:set>
                                    <p:animEffect transition="in" filter="wedge">
                                      <p:cBhvr>
                                        <p:cTn id="24" dur="1000"/>
                                        <p:tgtEl>
                                          <p:spTgt spid="223235">
                                            <p:txEl>
                                              <p:pRg st="4" end="4"/>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23235">
                                            <p:txEl>
                                              <p:pRg st="5" end="5"/>
                                            </p:txEl>
                                          </p:spTgt>
                                        </p:tgtEl>
                                        <p:attrNameLst>
                                          <p:attrName>style.visibility</p:attrName>
                                        </p:attrNameLst>
                                      </p:cBhvr>
                                      <p:to>
                                        <p:strVal val="visible"/>
                                      </p:to>
                                    </p:set>
                                    <p:animEffect transition="in" filter="wedge">
                                      <p:cBhvr>
                                        <p:cTn id="28" dur="1000"/>
                                        <p:tgtEl>
                                          <p:spTgt spid="223235">
                                            <p:txEl>
                                              <p:pRg st="5" end="5"/>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23235">
                                            <p:txEl>
                                              <p:pRg st="6" end="6"/>
                                            </p:txEl>
                                          </p:spTgt>
                                        </p:tgtEl>
                                        <p:attrNameLst>
                                          <p:attrName>style.visibility</p:attrName>
                                        </p:attrNameLst>
                                      </p:cBhvr>
                                      <p:to>
                                        <p:strVal val="visible"/>
                                      </p:to>
                                    </p:set>
                                    <p:animEffect transition="in" filter="wedge">
                                      <p:cBhvr>
                                        <p:cTn id="32" dur="1000"/>
                                        <p:tgtEl>
                                          <p:spTgt spid="223235">
                                            <p:txEl>
                                              <p:pRg st="6" end="6"/>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223235">
                                            <p:txEl>
                                              <p:pRg st="7" end="7"/>
                                            </p:txEl>
                                          </p:spTgt>
                                        </p:tgtEl>
                                        <p:attrNameLst>
                                          <p:attrName>style.visibility</p:attrName>
                                        </p:attrNameLst>
                                      </p:cBhvr>
                                      <p:to>
                                        <p:strVal val="visible"/>
                                      </p:to>
                                    </p:set>
                                    <p:animEffect transition="in" filter="wedge">
                                      <p:cBhvr>
                                        <p:cTn id="36" dur="1000"/>
                                        <p:tgtEl>
                                          <p:spTgt spid="223235">
                                            <p:txEl>
                                              <p:pRg st="7" end="7"/>
                                            </p:txEl>
                                          </p:spTgt>
                                        </p:tgtEl>
                                      </p:cBhvr>
                                    </p:animEffect>
                                  </p:childTnLst>
                                </p:cTn>
                              </p:par>
                            </p:childTnLst>
                          </p:cTn>
                        </p:par>
                        <p:par>
                          <p:cTn id="37" fill="hold">
                            <p:stCondLst>
                              <p:cond delay="9000"/>
                            </p:stCondLst>
                            <p:childTnLst>
                              <p:par>
                                <p:cTn id="38" presetID="20" presetClass="entr" presetSubtype="0" fill="hold" grpId="0" nodeType="afterEffect">
                                  <p:stCondLst>
                                    <p:cond delay="0"/>
                                  </p:stCondLst>
                                  <p:childTnLst>
                                    <p:set>
                                      <p:cBhvr>
                                        <p:cTn id="39" dur="1" fill="hold">
                                          <p:stCondLst>
                                            <p:cond delay="0"/>
                                          </p:stCondLst>
                                        </p:cTn>
                                        <p:tgtEl>
                                          <p:spTgt spid="223235">
                                            <p:txEl>
                                              <p:pRg st="8" end="8"/>
                                            </p:txEl>
                                          </p:spTgt>
                                        </p:tgtEl>
                                        <p:attrNameLst>
                                          <p:attrName>style.visibility</p:attrName>
                                        </p:attrNameLst>
                                      </p:cBhvr>
                                      <p:to>
                                        <p:strVal val="visible"/>
                                      </p:to>
                                    </p:set>
                                    <p:animEffect transition="in" filter="wedge">
                                      <p:cBhvr>
                                        <p:cTn id="40" dur="1000"/>
                                        <p:tgtEl>
                                          <p:spTgt spid="2232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4" grpId="0" animBg="1"/>
      <p:bldP spid="223235" grpId="0"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برنج</a:t>
            </a:r>
            <a:endParaRPr lang="en-GB" smtClean="0">
              <a:cs typeface="Titr" pitchFamily="2" charset="-78"/>
            </a:endParaRPr>
          </a:p>
        </p:txBody>
      </p:sp>
      <p:sp>
        <p:nvSpPr>
          <p:cNvPr id="224259" name="Rectangle 3"/>
          <p:cNvSpPr>
            <a:spLocks noGrp="1" noChangeArrowheads="1"/>
          </p:cNvSpPr>
          <p:nvPr>
            <p:ph type="body" idx="1"/>
          </p:nvPr>
        </p:nvSpPr>
        <p:spPr>
          <a:xfrm>
            <a:off x="0" y="1828800"/>
            <a:ext cx="8991600" cy="4678363"/>
          </a:xfrm>
        </p:spPr>
        <p:txBody>
          <a:bodyPr/>
          <a:lstStyle/>
          <a:p>
            <a:pPr algn="r" rtl="1" eaLnBrk="1" hangingPunct="1">
              <a:lnSpc>
                <a:spcPct val="80000"/>
              </a:lnSpc>
            </a:pPr>
            <a:r>
              <a:rPr lang="fa-IR" sz="2800" smtClean="0">
                <a:solidFill>
                  <a:srgbClr val="003399"/>
                </a:solidFill>
                <a:latin typeface="Tahoma" pitchFamily="34" charset="0"/>
                <a:cs typeface="Tahoma" pitchFamily="34" charset="0"/>
                <a:sym typeface="Wingdings" pitchFamily="2" charset="2"/>
              </a:rPr>
              <a:t>تجاری برنجهای ایران</a:t>
            </a:r>
          </a:p>
          <a:p>
            <a:pPr algn="r" rtl="1" eaLnBrk="1" hangingPunct="1">
              <a:lnSpc>
                <a:spcPct val="80000"/>
              </a:lnSpc>
            </a:pPr>
            <a:r>
              <a:rPr lang="fa-IR" sz="2800" smtClean="0">
                <a:solidFill>
                  <a:srgbClr val="003399"/>
                </a:solidFill>
                <a:latin typeface="Tahoma" pitchFamily="34" charset="0"/>
                <a:cs typeface="Tahoma" pitchFamily="34" charset="0"/>
                <a:sym typeface="Wingdings" pitchFamily="2" charset="2"/>
              </a:rPr>
              <a:t>معیار خصوصیات دانه است نه زراعی</a:t>
            </a:r>
          </a:p>
          <a:p>
            <a:pPr algn="r" rtl="1" eaLnBrk="1" hangingPunct="1">
              <a:lnSpc>
                <a:spcPct val="80000"/>
              </a:lnSpc>
              <a:buFontTx/>
              <a:buNone/>
            </a:pPr>
            <a:endParaRPr lang="fa-IR" sz="2800" smtClean="0">
              <a:solidFill>
                <a:srgbClr val="003399"/>
              </a:solidFill>
              <a:latin typeface="Tahoma" pitchFamily="34" charset="0"/>
              <a:cs typeface="Tahoma" pitchFamily="34" charset="0"/>
              <a:sym typeface="Wingdings" pitchFamily="2" charset="2"/>
            </a:endParaRPr>
          </a:p>
          <a:p>
            <a:pPr algn="r" rtl="1" eaLnBrk="1" hangingPunct="1">
              <a:lnSpc>
                <a:spcPct val="80000"/>
              </a:lnSpc>
              <a:buFontTx/>
              <a:buNone/>
            </a:pPr>
            <a:r>
              <a:rPr lang="fa-IR" sz="2800" smtClean="0">
                <a:latin typeface="Tahoma" pitchFamily="34" charset="0"/>
                <a:cs typeface="2  Lotus" pitchFamily="2" charset="-78"/>
                <a:sym typeface="Wingdings" pitchFamily="2" charset="2"/>
              </a:rPr>
              <a:t>     2- برنج صدری</a:t>
            </a:r>
          </a:p>
          <a:p>
            <a:pPr algn="r" rtl="1" eaLnBrk="1" hangingPunct="1">
              <a:lnSpc>
                <a:spcPct val="80000"/>
              </a:lnSpc>
              <a:buFontTx/>
              <a:buNone/>
            </a:pPr>
            <a:r>
              <a:rPr lang="fa-IR" sz="2800" smtClean="0">
                <a:latin typeface="Tahoma" pitchFamily="34" charset="0"/>
                <a:cs typeface="2  Lotus" pitchFamily="2" charset="-78"/>
                <a:sym typeface="Wingdings" pitchFamily="2" charset="2"/>
              </a:rPr>
              <a:t>     مقطع شیشه ای – طول دانه زیاد – عملکرد از همه کمتر – مقاومت به ورس و کرم کم ولی کیفیت پخت زیاد که مربوط به طول و عرض و جرم حجمی دانه است.</a:t>
            </a:r>
          </a:p>
          <a:p>
            <a:pPr algn="r" rtl="1" eaLnBrk="1" hangingPunct="1">
              <a:lnSpc>
                <a:spcPct val="80000"/>
              </a:lnSpc>
              <a:buFontTx/>
              <a:buNone/>
            </a:pPr>
            <a:r>
              <a:rPr lang="fa-IR" sz="2800" smtClean="0">
                <a:latin typeface="Tahoma" pitchFamily="34" charset="0"/>
                <a:cs typeface="2  Lotus" pitchFamily="2" charset="-78"/>
                <a:sym typeface="Wingdings" pitchFamily="2" charset="2"/>
              </a:rPr>
              <a:t>رقم سالاری – ریشک دار – کرک روی گلوم </a:t>
            </a:r>
          </a:p>
          <a:p>
            <a:pPr algn="r" rtl="1" eaLnBrk="1" hangingPunct="1">
              <a:lnSpc>
                <a:spcPct val="80000"/>
              </a:lnSpc>
              <a:buFontTx/>
              <a:buNone/>
            </a:pPr>
            <a:r>
              <a:rPr lang="fa-IR" sz="2800" smtClean="0">
                <a:latin typeface="Tahoma" pitchFamily="34" charset="0"/>
                <a:cs typeface="2  Lotus" pitchFamily="2" charset="-78"/>
                <a:sym typeface="Wingdings" pitchFamily="2" charset="2"/>
              </a:rPr>
              <a:t>رقم صدری معمولی – ریشک سفید -  پوششهای دانه سفید</a:t>
            </a:r>
          </a:p>
          <a:p>
            <a:pPr algn="r" rtl="1" eaLnBrk="1" hangingPunct="1">
              <a:lnSpc>
                <a:spcPct val="80000"/>
              </a:lnSpc>
              <a:buFontTx/>
              <a:buNone/>
            </a:pPr>
            <a:r>
              <a:rPr lang="fa-IR" sz="2800" smtClean="0">
                <a:latin typeface="Tahoma" pitchFamily="34" charset="0"/>
                <a:cs typeface="2  Lotus" pitchFamily="2" charset="-78"/>
                <a:sym typeface="Wingdings" pitchFamily="2" charset="2"/>
              </a:rPr>
              <a:t>رقم صدری درجه یک – </a:t>
            </a:r>
          </a:p>
          <a:p>
            <a:pPr algn="r" rtl="1" eaLnBrk="1" hangingPunct="1">
              <a:lnSpc>
                <a:spcPct val="80000"/>
              </a:lnSpc>
              <a:buFontTx/>
              <a:buNone/>
            </a:pPr>
            <a:r>
              <a:rPr lang="fa-IR" sz="2800" smtClean="0">
                <a:latin typeface="Tahoma" pitchFamily="34" charset="0"/>
                <a:cs typeface="2  Lotus" pitchFamily="2" charset="-78"/>
                <a:sym typeface="Wingdings" pitchFamily="2" charset="2"/>
              </a:rPr>
              <a:t>رقم دمسیاه – ریشک سیاه و جزء بهترین برنجهای این گروه است.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4258"/>
                                        </p:tgtEl>
                                        <p:attrNameLst>
                                          <p:attrName>style.visibility</p:attrName>
                                        </p:attrNameLst>
                                      </p:cBhvr>
                                      <p:to>
                                        <p:strVal val="visible"/>
                                      </p:to>
                                    </p:set>
                                    <p:anim calcmode="lin" valueType="num">
                                      <p:cBhvr additive="base">
                                        <p:cTn id="7" dur="2000" fill="hold"/>
                                        <p:tgtEl>
                                          <p:spTgt spid="224258"/>
                                        </p:tgtEl>
                                        <p:attrNameLst>
                                          <p:attrName>ppt_x</p:attrName>
                                        </p:attrNameLst>
                                      </p:cBhvr>
                                      <p:tavLst>
                                        <p:tav tm="0">
                                          <p:val>
                                            <p:strVal val="#ppt_x"/>
                                          </p:val>
                                        </p:tav>
                                        <p:tav tm="100000">
                                          <p:val>
                                            <p:strVal val="#ppt_x"/>
                                          </p:val>
                                        </p:tav>
                                      </p:tavLst>
                                    </p:anim>
                                    <p:anim calcmode="lin" valueType="num">
                                      <p:cBhvr additive="base">
                                        <p:cTn id="8" dur="2000" fill="hold"/>
                                        <p:tgtEl>
                                          <p:spTgt spid="22425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24259">
                                            <p:txEl>
                                              <p:pRg st="0" end="0"/>
                                            </p:txEl>
                                          </p:spTgt>
                                        </p:tgtEl>
                                        <p:attrNameLst>
                                          <p:attrName>style.visibility</p:attrName>
                                        </p:attrNameLst>
                                      </p:cBhvr>
                                      <p:to>
                                        <p:strVal val="visible"/>
                                      </p:to>
                                    </p:set>
                                    <p:animEffect transition="in" filter="wedge">
                                      <p:cBhvr>
                                        <p:cTn id="12" dur="1000"/>
                                        <p:tgtEl>
                                          <p:spTgt spid="224259">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24259">
                                            <p:txEl>
                                              <p:pRg st="1" end="1"/>
                                            </p:txEl>
                                          </p:spTgt>
                                        </p:tgtEl>
                                        <p:attrNameLst>
                                          <p:attrName>style.visibility</p:attrName>
                                        </p:attrNameLst>
                                      </p:cBhvr>
                                      <p:to>
                                        <p:strVal val="visible"/>
                                      </p:to>
                                    </p:set>
                                    <p:animEffect transition="in" filter="wedge">
                                      <p:cBhvr>
                                        <p:cTn id="16" dur="1000"/>
                                        <p:tgtEl>
                                          <p:spTgt spid="224259">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24259">
                                            <p:txEl>
                                              <p:pRg st="3" end="3"/>
                                            </p:txEl>
                                          </p:spTgt>
                                        </p:tgtEl>
                                        <p:attrNameLst>
                                          <p:attrName>style.visibility</p:attrName>
                                        </p:attrNameLst>
                                      </p:cBhvr>
                                      <p:to>
                                        <p:strVal val="visible"/>
                                      </p:to>
                                    </p:set>
                                    <p:animEffect transition="in" filter="wedge">
                                      <p:cBhvr>
                                        <p:cTn id="20" dur="1000"/>
                                        <p:tgtEl>
                                          <p:spTgt spid="224259">
                                            <p:txEl>
                                              <p:pRg st="3" end="3"/>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24259">
                                            <p:txEl>
                                              <p:pRg st="4" end="4"/>
                                            </p:txEl>
                                          </p:spTgt>
                                        </p:tgtEl>
                                        <p:attrNameLst>
                                          <p:attrName>style.visibility</p:attrName>
                                        </p:attrNameLst>
                                      </p:cBhvr>
                                      <p:to>
                                        <p:strVal val="visible"/>
                                      </p:to>
                                    </p:set>
                                    <p:animEffect transition="in" filter="wedge">
                                      <p:cBhvr>
                                        <p:cTn id="24" dur="1000"/>
                                        <p:tgtEl>
                                          <p:spTgt spid="224259">
                                            <p:txEl>
                                              <p:pRg st="4" end="4"/>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24259">
                                            <p:txEl>
                                              <p:pRg st="5" end="5"/>
                                            </p:txEl>
                                          </p:spTgt>
                                        </p:tgtEl>
                                        <p:attrNameLst>
                                          <p:attrName>style.visibility</p:attrName>
                                        </p:attrNameLst>
                                      </p:cBhvr>
                                      <p:to>
                                        <p:strVal val="visible"/>
                                      </p:to>
                                    </p:set>
                                    <p:animEffect transition="in" filter="wedge">
                                      <p:cBhvr>
                                        <p:cTn id="28" dur="1000"/>
                                        <p:tgtEl>
                                          <p:spTgt spid="224259">
                                            <p:txEl>
                                              <p:pRg st="5" end="5"/>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24259">
                                            <p:txEl>
                                              <p:pRg st="6" end="6"/>
                                            </p:txEl>
                                          </p:spTgt>
                                        </p:tgtEl>
                                        <p:attrNameLst>
                                          <p:attrName>style.visibility</p:attrName>
                                        </p:attrNameLst>
                                      </p:cBhvr>
                                      <p:to>
                                        <p:strVal val="visible"/>
                                      </p:to>
                                    </p:set>
                                    <p:animEffect transition="in" filter="wedge">
                                      <p:cBhvr>
                                        <p:cTn id="32" dur="1000"/>
                                        <p:tgtEl>
                                          <p:spTgt spid="224259">
                                            <p:txEl>
                                              <p:pRg st="6" end="6"/>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224259">
                                            <p:txEl>
                                              <p:pRg st="7" end="7"/>
                                            </p:txEl>
                                          </p:spTgt>
                                        </p:tgtEl>
                                        <p:attrNameLst>
                                          <p:attrName>style.visibility</p:attrName>
                                        </p:attrNameLst>
                                      </p:cBhvr>
                                      <p:to>
                                        <p:strVal val="visible"/>
                                      </p:to>
                                    </p:set>
                                    <p:animEffect transition="in" filter="wedge">
                                      <p:cBhvr>
                                        <p:cTn id="36" dur="1000"/>
                                        <p:tgtEl>
                                          <p:spTgt spid="224259">
                                            <p:txEl>
                                              <p:pRg st="7" end="7"/>
                                            </p:txEl>
                                          </p:spTgt>
                                        </p:tgtEl>
                                      </p:cBhvr>
                                    </p:animEffect>
                                  </p:childTnLst>
                                </p:cTn>
                              </p:par>
                            </p:childTnLst>
                          </p:cTn>
                        </p:par>
                        <p:par>
                          <p:cTn id="37" fill="hold">
                            <p:stCondLst>
                              <p:cond delay="9000"/>
                            </p:stCondLst>
                            <p:childTnLst>
                              <p:par>
                                <p:cTn id="38" presetID="20" presetClass="entr" presetSubtype="0" fill="hold" grpId="0" nodeType="afterEffect">
                                  <p:stCondLst>
                                    <p:cond delay="0"/>
                                  </p:stCondLst>
                                  <p:childTnLst>
                                    <p:set>
                                      <p:cBhvr>
                                        <p:cTn id="39" dur="1" fill="hold">
                                          <p:stCondLst>
                                            <p:cond delay="0"/>
                                          </p:stCondLst>
                                        </p:cTn>
                                        <p:tgtEl>
                                          <p:spTgt spid="224259">
                                            <p:txEl>
                                              <p:pRg st="8" end="8"/>
                                            </p:txEl>
                                          </p:spTgt>
                                        </p:tgtEl>
                                        <p:attrNameLst>
                                          <p:attrName>style.visibility</p:attrName>
                                        </p:attrNameLst>
                                      </p:cBhvr>
                                      <p:to>
                                        <p:strVal val="visible"/>
                                      </p:to>
                                    </p:set>
                                    <p:animEffect transition="in" filter="wedge">
                                      <p:cBhvr>
                                        <p:cTn id="40" dur="1000"/>
                                        <p:tgtEl>
                                          <p:spTgt spid="2242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8" grpId="0" animBg="1"/>
      <p:bldP spid="224259"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برنج</a:t>
            </a:r>
            <a:endParaRPr lang="en-GB" smtClean="0">
              <a:cs typeface="Titr" pitchFamily="2" charset="-78"/>
            </a:endParaRPr>
          </a:p>
        </p:txBody>
      </p:sp>
      <p:sp>
        <p:nvSpPr>
          <p:cNvPr id="225283" name="Rectangle 3"/>
          <p:cNvSpPr>
            <a:spLocks noGrp="1" noChangeArrowheads="1"/>
          </p:cNvSpPr>
          <p:nvPr>
            <p:ph type="body" idx="1"/>
          </p:nvPr>
        </p:nvSpPr>
        <p:spPr>
          <a:xfrm>
            <a:off x="0" y="1828800"/>
            <a:ext cx="8991600" cy="4678363"/>
          </a:xfrm>
        </p:spPr>
        <p:txBody>
          <a:bodyPr/>
          <a:lstStyle/>
          <a:p>
            <a:pPr algn="r" rtl="1" eaLnBrk="1" hangingPunct="1"/>
            <a:r>
              <a:rPr lang="fa-IR" smtClean="0">
                <a:solidFill>
                  <a:srgbClr val="003399"/>
                </a:solidFill>
                <a:latin typeface="Tahoma" pitchFamily="34" charset="0"/>
                <a:cs typeface="Tahoma" pitchFamily="34" charset="0"/>
                <a:sym typeface="Wingdings" pitchFamily="2" charset="2"/>
              </a:rPr>
              <a:t>تجاری برنجهای ایران</a:t>
            </a:r>
          </a:p>
          <a:p>
            <a:pPr algn="r" rtl="1" eaLnBrk="1" hangingPunct="1"/>
            <a:r>
              <a:rPr lang="fa-IR" smtClean="0">
                <a:solidFill>
                  <a:srgbClr val="003399"/>
                </a:solidFill>
                <a:latin typeface="Tahoma" pitchFamily="34" charset="0"/>
                <a:cs typeface="Tahoma" pitchFamily="34" charset="0"/>
                <a:sym typeface="Wingdings" pitchFamily="2" charset="2"/>
              </a:rPr>
              <a:t>معیار خصوصیات دانه است نه زراعی</a:t>
            </a:r>
          </a:p>
          <a:p>
            <a:pPr algn="r" rtl="1" eaLnBrk="1" hangingPunct="1">
              <a:buFontTx/>
              <a:buNone/>
            </a:pPr>
            <a:endParaRPr lang="fa-IR" smtClean="0">
              <a:solidFill>
                <a:srgbClr val="003399"/>
              </a:solidFill>
              <a:latin typeface="Tahoma" pitchFamily="34" charset="0"/>
              <a:cs typeface="Tahoma" pitchFamily="34" charset="0"/>
              <a:sym typeface="Wingdings" pitchFamily="2" charset="2"/>
            </a:endParaRPr>
          </a:p>
          <a:p>
            <a:pPr algn="r" rtl="1" eaLnBrk="1" hangingPunct="1">
              <a:buFontTx/>
              <a:buNone/>
            </a:pPr>
            <a:r>
              <a:rPr lang="fa-IR" smtClean="0">
                <a:latin typeface="Tahoma" pitchFamily="34" charset="0"/>
                <a:cs typeface="2  Lotus" pitchFamily="2" charset="-78"/>
                <a:sym typeface="Wingdings" pitchFamily="2" charset="2"/>
              </a:rPr>
              <a:t>     3- برنج چمپا</a:t>
            </a:r>
          </a:p>
          <a:p>
            <a:pPr algn="r" rtl="1" eaLnBrk="1" hangingPunct="1">
              <a:buFontTx/>
              <a:buNone/>
            </a:pPr>
            <a:r>
              <a:rPr lang="fa-IR" smtClean="0">
                <a:latin typeface="Tahoma" pitchFamily="34" charset="0"/>
                <a:cs typeface="2  Lotus" pitchFamily="2" charset="-78"/>
                <a:sym typeface="Wingdings" pitchFamily="2" charset="2"/>
              </a:rPr>
              <a:t>     حد واسط دو گروه قبلی است</a:t>
            </a:r>
          </a:p>
          <a:p>
            <a:pPr algn="r" rtl="1" eaLnBrk="1" hangingPunct="1">
              <a:buFontTx/>
              <a:buNone/>
            </a:pPr>
            <a:r>
              <a:rPr lang="fa-IR" smtClean="0">
                <a:latin typeface="Tahoma" pitchFamily="34" charset="0"/>
                <a:cs typeface="2  Lotus" pitchFamily="2" charset="-78"/>
                <a:sym typeface="Wingdings" pitchFamily="2" charset="2"/>
              </a:rPr>
              <a:t>رقم چمپای سیاه – ریشک دار – رنگ شلتوک بنفش تا سیاه </a:t>
            </a:r>
          </a:p>
          <a:p>
            <a:pPr algn="r" rtl="1" eaLnBrk="1" hangingPunct="1">
              <a:buFontTx/>
              <a:buNone/>
            </a:pPr>
            <a:r>
              <a:rPr lang="fa-IR" smtClean="0">
                <a:latin typeface="Tahoma" pitchFamily="34" charset="0"/>
                <a:cs typeface="2  Lotus" pitchFamily="2" charset="-78"/>
                <a:sym typeface="Wingdings" pitchFamily="2" charset="2"/>
              </a:rPr>
              <a:t>رقم بینام – رنگ دانه سفید – مقطع شیشه ای – بهترین نوع چمپا</a:t>
            </a:r>
          </a:p>
          <a:p>
            <a:pPr algn="r" rtl="1" eaLnBrk="1" hangingPunct="1">
              <a:buFontTx/>
              <a:buNone/>
            </a:pPr>
            <a:r>
              <a:rPr lang="fa-IR" smtClean="0">
                <a:latin typeface="Tahoma" pitchFamily="34" charset="0"/>
                <a:cs typeface="2  Lotus" pitchFamily="2" charset="-78"/>
                <a:sym typeface="Wingdings" pitchFamily="2" charset="2"/>
              </a:rPr>
              <a:t>رقم چمپای سفید – معروف به آکوله – رنگ ردشک و شلتوک سفید </a:t>
            </a:r>
          </a:p>
          <a:p>
            <a:pPr algn="r" rtl="1" eaLnBrk="1" hangingPunct="1">
              <a:buFontTx/>
              <a:buNone/>
            </a:pPr>
            <a:endParaRPr lang="fa-IR"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5282"/>
                                        </p:tgtEl>
                                        <p:attrNameLst>
                                          <p:attrName>style.visibility</p:attrName>
                                        </p:attrNameLst>
                                      </p:cBhvr>
                                      <p:to>
                                        <p:strVal val="visible"/>
                                      </p:to>
                                    </p:set>
                                    <p:anim calcmode="lin" valueType="num">
                                      <p:cBhvr additive="base">
                                        <p:cTn id="7" dur="2000" fill="hold"/>
                                        <p:tgtEl>
                                          <p:spTgt spid="225282"/>
                                        </p:tgtEl>
                                        <p:attrNameLst>
                                          <p:attrName>ppt_x</p:attrName>
                                        </p:attrNameLst>
                                      </p:cBhvr>
                                      <p:tavLst>
                                        <p:tav tm="0">
                                          <p:val>
                                            <p:strVal val="#ppt_x"/>
                                          </p:val>
                                        </p:tav>
                                        <p:tav tm="100000">
                                          <p:val>
                                            <p:strVal val="#ppt_x"/>
                                          </p:val>
                                        </p:tav>
                                      </p:tavLst>
                                    </p:anim>
                                    <p:anim calcmode="lin" valueType="num">
                                      <p:cBhvr additive="base">
                                        <p:cTn id="8" dur="2000" fill="hold"/>
                                        <p:tgtEl>
                                          <p:spTgt spid="22528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25283">
                                            <p:txEl>
                                              <p:pRg st="0" end="0"/>
                                            </p:txEl>
                                          </p:spTgt>
                                        </p:tgtEl>
                                        <p:attrNameLst>
                                          <p:attrName>style.visibility</p:attrName>
                                        </p:attrNameLst>
                                      </p:cBhvr>
                                      <p:to>
                                        <p:strVal val="visible"/>
                                      </p:to>
                                    </p:set>
                                    <p:animEffect transition="in" filter="wedge">
                                      <p:cBhvr>
                                        <p:cTn id="12" dur="1000"/>
                                        <p:tgtEl>
                                          <p:spTgt spid="225283">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25283">
                                            <p:txEl>
                                              <p:pRg st="1" end="1"/>
                                            </p:txEl>
                                          </p:spTgt>
                                        </p:tgtEl>
                                        <p:attrNameLst>
                                          <p:attrName>style.visibility</p:attrName>
                                        </p:attrNameLst>
                                      </p:cBhvr>
                                      <p:to>
                                        <p:strVal val="visible"/>
                                      </p:to>
                                    </p:set>
                                    <p:animEffect transition="in" filter="wedge">
                                      <p:cBhvr>
                                        <p:cTn id="16" dur="1000"/>
                                        <p:tgtEl>
                                          <p:spTgt spid="225283">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25283">
                                            <p:txEl>
                                              <p:pRg st="3" end="3"/>
                                            </p:txEl>
                                          </p:spTgt>
                                        </p:tgtEl>
                                        <p:attrNameLst>
                                          <p:attrName>style.visibility</p:attrName>
                                        </p:attrNameLst>
                                      </p:cBhvr>
                                      <p:to>
                                        <p:strVal val="visible"/>
                                      </p:to>
                                    </p:set>
                                    <p:animEffect transition="in" filter="wedge">
                                      <p:cBhvr>
                                        <p:cTn id="20" dur="1000"/>
                                        <p:tgtEl>
                                          <p:spTgt spid="225283">
                                            <p:txEl>
                                              <p:pRg st="3" end="3"/>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25283">
                                            <p:txEl>
                                              <p:pRg st="4" end="4"/>
                                            </p:txEl>
                                          </p:spTgt>
                                        </p:tgtEl>
                                        <p:attrNameLst>
                                          <p:attrName>style.visibility</p:attrName>
                                        </p:attrNameLst>
                                      </p:cBhvr>
                                      <p:to>
                                        <p:strVal val="visible"/>
                                      </p:to>
                                    </p:set>
                                    <p:animEffect transition="in" filter="wedge">
                                      <p:cBhvr>
                                        <p:cTn id="24" dur="1000"/>
                                        <p:tgtEl>
                                          <p:spTgt spid="225283">
                                            <p:txEl>
                                              <p:pRg st="4" end="4"/>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25283">
                                            <p:txEl>
                                              <p:pRg st="5" end="5"/>
                                            </p:txEl>
                                          </p:spTgt>
                                        </p:tgtEl>
                                        <p:attrNameLst>
                                          <p:attrName>style.visibility</p:attrName>
                                        </p:attrNameLst>
                                      </p:cBhvr>
                                      <p:to>
                                        <p:strVal val="visible"/>
                                      </p:to>
                                    </p:set>
                                    <p:animEffect transition="in" filter="wedge">
                                      <p:cBhvr>
                                        <p:cTn id="28" dur="1000"/>
                                        <p:tgtEl>
                                          <p:spTgt spid="225283">
                                            <p:txEl>
                                              <p:pRg st="5" end="5"/>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25283">
                                            <p:txEl>
                                              <p:pRg st="6" end="6"/>
                                            </p:txEl>
                                          </p:spTgt>
                                        </p:tgtEl>
                                        <p:attrNameLst>
                                          <p:attrName>style.visibility</p:attrName>
                                        </p:attrNameLst>
                                      </p:cBhvr>
                                      <p:to>
                                        <p:strVal val="visible"/>
                                      </p:to>
                                    </p:set>
                                    <p:animEffect transition="in" filter="wedge">
                                      <p:cBhvr>
                                        <p:cTn id="32" dur="1000"/>
                                        <p:tgtEl>
                                          <p:spTgt spid="225283">
                                            <p:txEl>
                                              <p:pRg st="6" end="6"/>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225283">
                                            <p:txEl>
                                              <p:pRg st="7" end="7"/>
                                            </p:txEl>
                                          </p:spTgt>
                                        </p:tgtEl>
                                        <p:attrNameLst>
                                          <p:attrName>style.visibility</p:attrName>
                                        </p:attrNameLst>
                                      </p:cBhvr>
                                      <p:to>
                                        <p:strVal val="visible"/>
                                      </p:to>
                                    </p:set>
                                    <p:animEffect transition="in" filter="wedge">
                                      <p:cBhvr>
                                        <p:cTn id="36" dur="1000"/>
                                        <p:tgtEl>
                                          <p:spTgt spid="2252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animBg="1"/>
      <p:bldP spid="225283"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برنج</a:t>
            </a:r>
            <a:endParaRPr lang="en-GB" smtClean="0">
              <a:cs typeface="Titr" pitchFamily="2" charset="-78"/>
            </a:endParaRPr>
          </a:p>
        </p:txBody>
      </p:sp>
      <p:sp>
        <p:nvSpPr>
          <p:cNvPr id="226307" name="Rectangle 3"/>
          <p:cNvSpPr>
            <a:spLocks noGrp="1" noChangeArrowheads="1"/>
          </p:cNvSpPr>
          <p:nvPr>
            <p:ph type="body" idx="1"/>
          </p:nvPr>
        </p:nvSpPr>
        <p:spPr>
          <a:xfrm>
            <a:off x="0" y="1828800"/>
            <a:ext cx="8991600" cy="4678363"/>
          </a:xfrm>
        </p:spPr>
        <p:txBody>
          <a:bodyPr/>
          <a:lstStyle/>
          <a:p>
            <a:pPr algn="r" rtl="1" eaLnBrk="1" hangingPunct="1"/>
            <a:r>
              <a:rPr lang="fa-IR" smtClean="0">
                <a:solidFill>
                  <a:srgbClr val="003399"/>
                </a:solidFill>
                <a:latin typeface="Tahoma" pitchFamily="34" charset="0"/>
                <a:cs typeface="Tahoma" pitchFamily="34" charset="0"/>
                <a:sym typeface="Wingdings" pitchFamily="2" charset="2"/>
              </a:rPr>
              <a:t>طبقه بندی جدید</a:t>
            </a:r>
          </a:p>
          <a:p>
            <a:pPr algn="ctr" rtl="1" eaLnBrk="1" hangingPunct="1">
              <a:buFontTx/>
              <a:buNone/>
            </a:pPr>
            <a:r>
              <a:rPr lang="fa-IR" smtClean="0">
                <a:solidFill>
                  <a:srgbClr val="003399"/>
                </a:solidFill>
                <a:latin typeface="Tahoma" pitchFamily="34" charset="0"/>
                <a:cs typeface="Tahoma" pitchFamily="34" charset="0"/>
                <a:sym typeface="Wingdings" pitchFamily="2" charset="2"/>
              </a:rPr>
              <a:t>گروه اول</a:t>
            </a:r>
          </a:p>
          <a:p>
            <a:pPr algn="ctr" rtl="1" eaLnBrk="1" hangingPunct="1">
              <a:buFontTx/>
              <a:buNone/>
            </a:pPr>
            <a:endParaRPr lang="fa-IR" smtClean="0">
              <a:latin typeface="Tahoma" pitchFamily="34" charset="0"/>
              <a:cs typeface="2  Lotus" pitchFamily="2" charset="-78"/>
              <a:sym typeface="Wingdings" pitchFamily="2" charset="2"/>
            </a:endParaRPr>
          </a:p>
          <a:p>
            <a:pPr algn="r" rtl="1" eaLnBrk="1" hangingPunct="1">
              <a:buFontTx/>
              <a:buNone/>
            </a:pPr>
            <a:r>
              <a:rPr lang="fa-IR" smtClean="0">
                <a:latin typeface="Tahoma" pitchFamily="34" charset="0"/>
                <a:cs typeface="2  Lotus" pitchFamily="2" charset="-78"/>
                <a:sym typeface="Wingdings" pitchFamily="2" charset="2"/>
              </a:rPr>
              <a:t> 1- گروه </a:t>
            </a:r>
            <a:r>
              <a:rPr lang="en-US" smtClean="0">
                <a:latin typeface="Tahoma" pitchFamily="34" charset="0"/>
                <a:cs typeface="2  Lotus" pitchFamily="2" charset="-78"/>
                <a:sym typeface="Wingdings" pitchFamily="2" charset="2"/>
              </a:rPr>
              <a:t>Kontinental</a:t>
            </a:r>
            <a:r>
              <a:rPr lang="fa-IR" smtClean="0">
                <a:latin typeface="Tahoma" pitchFamily="34" charset="0"/>
                <a:cs typeface="2  Lotus" pitchFamily="2" charset="-78"/>
                <a:sym typeface="Wingdings" pitchFamily="2" charset="2"/>
              </a:rPr>
              <a:t> مشابه برنج هندی</a:t>
            </a:r>
          </a:p>
          <a:p>
            <a:pPr algn="r" rtl="1" eaLnBrk="1" hangingPunct="1">
              <a:buFontTx/>
              <a:buNone/>
            </a:pPr>
            <a:r>
              <a:rPr lang="fa-IR" smtClean="0">
                <a:latin typeface="Tahoma" pitchFamily="34" charset="0"/>
                <a:cs typeface="2  Lotus" pitchFamily="2" charset="-78"/>
                <a:sym typeface="Wingdings" pitchFamily="2" charset="2"/>
              </a:rPr>
              <a:t> 2- گروه </a:t>
            </a:r>
            <a:r>
              <a:rPr lang="en-US" smtClean="0">
                <a:latin typeface="Tahoma" pitchFamily="34" charset="0"/>
                <a:cs typeface="2  Lotus" pitchFamily="2" charset="-78"/>
                <a:sym typeface="Wingdings" pitchFamily="2" charset="2"/>
              </a:rPr>
              <a:t>Insular</a:t>
            </a:r>
            <a:r>
              <a:rPr lang="fa-IR" smtClean="0">
                <a:latin typeface="Tahoma" pitchFamily="34" charset="0"/>
                <a:cs typeface="2  Lotus" pitchFamily="2" charset="-78"/>
                <a:sym typeface="Wingdings" pitchFamily="2" charset="2"/>
              </a:rPr>
              <a:t> معتدله</a:t>
            </a:r>
          </a:p>
          <a:p>
            <a:pPr algn="r" rtl="1" eaLnBrk="1" hangingPunct="1">
              <a:buFontTx/>
              <a:buNone/>
            </a:pPr>
            <a:r>
              <a:rPr lang="fa-IR" smtClean="0">
                <a:latin typeface="Tahoma" pitchFamily="34" charset="0"/>
                <a:cs typeface="2  Lotus" pitchFamily="2" charset="-78"/>
                <a:sym typeface="Wingdings" pitchFamily="2" charset="2"/>
              </a:rPr>
              <a:t> 3- گروه </a:t>
            </a:r>
            <a:r>
              <a:rPr lang="en-US" smtClean="0">
                <a:latin typeface="Tahoma" pitchFamily="34" charset="0"/>
                <a:cs typeface="2  Lotus" pitchFamily="2" charset="-78"/>
                <a:sym typeface="Wingdings" pitchFamily="2" charset="2"/>
              </a:rPr>
              <a:t>Insular  </a:t>
            </a:r>
            <a:r>
              <a:rPr lang="fa-IR" smtClean="0">
                <a:latin typeface="Tahoma" pitchFamily="34" charset="0"/>
                <a:cs typeface="2  Lotus" pitchFamily="2" charset="-78"/>
                <a:sym typeface="Wingdings" pitchFamily="2" charset="2"/>
              </a:rPr>
              <a:t> گرمسیری</a:t>
            </a:r>
          </a:p>
          <a:p>
            <a:pPr algn="r" rtl="1" eaLnBrk="1" hangingPunct="1">
              <a:buFontTx/>
              <a:buNone/>
            </a:pPr>
            <a:r>
              <a:rPr lang="fa-IR" smtClean="0">
                <a:latin typeface="Tahoma" pitchFamily="34" charset="0"/>
                <a:cs typeface="2  Lotus" pitchFamily="2" charset="-78"/>
                <a:sym typeface="Wingdings" pitchFamily="2" charset="2"/>
              </a:rPr>
              <a:t>4- گروه </a:t>
            </a:r>
            <a:r>
              <a:rPr lang="en-US" smtClean="0">
                <a:latin typeface="Tahoma" pitchFamily="34" charset="0"/>
                <a:cs typeface="2  Lotus" pitchFamily="2" charset="-78"/>
                <a:sym typeface="Wingdings" pitchFamily="2" charset="2"/>
              </a:rPr>
              <a:t>Intermediate</a:t>
            </a:r>
            <a:r>
              <a:rPr lang="fa-IR" smtClean="0">
                <a:latin typeface="Tahoma" pitchFamily="34" charset="0"/>
                <a:cs typeface="2  Lotus" pitchFamily="2" charset="-78"/>
                <a:sym typeface="Wingdings" pitchFamily="2" charset="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6306"/>
                                        </p:tgtEl>
                                        <p:attrNameLst>
                                          <p:attrName>style.visibility</p:attrName>
                                        </p:attrNameLst>
                                      </p:cBhvr>
                                      <p:to>
                                        <p:strVal val="visible"/>
                                      </p:to>
                                    </p:set>
                                    <p:anim calcmode="lin" valueType="num">
                                      <p:cBhvr additive="base">
                                        <p:cTn id="7" dur="2000" fill="hold"/>
                                        <p:tgtEl>
                                          <p:spTgt spid="226306"/>
                                        </p:tgtEl>
                                        <p:attrNameLst>
                                          <p:attrName>ppt_x</p:attrName>
                                        </p:attrNameLst>
                                      </p:cBhvr>
                                      <p:tavLst>
                                        <p:tav tm="0">
                                          <p:val>
                                            <p:strVal val="#ppt_x"/>
                                          </p:val>
                                        </p:tav>
                                        <p:tav tm="100000">
                                          <p:val>
                                            <p:strVal val="#ppt_x"/>
                                          </p:val>
                                        </p:tav>
                                      </p:tavLst>
                                    </p:anim>
                                    <p:anim calcmode="lin" valueType="num">
                                      <p:cBhvr additive="base">
                                        <p:cTn id="8" dur="2000" fill="hold"/>
                                        <p:tgtEl>
                                          <p:spTgt spid="22630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26307">
                                            <p:txEl>
                                              <p:pRg st="0" end="0"/>
                                            </p:txEl>
                                          </p:spTgt>
                                        </p:tgtEl>
                                        <p:attrNameLst>
                                          <p:attrName>style.visibility</p:attrName>
                                        </p:attrNameLst>
                                      </p:cBhvr>
                                      <p:to>
                                        <p:strVal val="visible"/>
                                      </p:to>
                                    </p:set>
                                    <p:animEffect transition="in" filter="wedge">
                                      <p:cBhvr>
                                        <p:cTn id="12" dur="1000"/>
                                        <p:tgtEl>
                                          <p:spTgt spid="226307">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26307">
                                            <p:txEl>
                                              <p:pRg st="1" end="1"/>
                                            </p:txEl>
                                          </p:spTgt>
                                        </p:tgtEl>
                                        <p:attrNameLst>
                                          <p:attrName>style.visibility</p:attrName>
                                        </p:attrNameLst>
                                      </p:cBhvr>
                                      <p:to>
                                        <p:strVal val="visible"/>
                                      </p:to>
                                    </p:set>
                                    <p:animEffect transition="in" filter="wedge">
                                      <p:cBhvr>
                                        <p:cTn id="16" dur="1000"/>
                                        <p:tgtEl>
                                          <p:spTgt spid="226307">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26307">
                                            <p:txEl>
                                              <p:pRg st="3" end="3"/>
                                            </p:txEl>
                                          </p:spTgt>
                                        </p:tgtEl>
                                        <p:attrNameLst>
                                          <p:attrName>style.visibility</p:attrName>
                                        </p:attrNameLst>
                                      </p:cBhvr>
                                      <p:to>
                                        <p:strVal val="visible"/>
                                      </p:to>
                                    </p:set>
                                    <p:animEffect transition="in" filter="wedge">
                                      <p:cBhvr>
                                        <p:cTn id="20" dur="1000"/>
                                        <p:tgtEl>
                                          <p:spTgt spid="226307">
                                            <p:txEl>
                                              <p:pRg st="3" end="3"/>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26307">
                                            <p:txEl>
                                              <p:pRg st="4" end="4"/>
                                            </p:txEl>
                                          </p:spTgt>
                                        </p:tgtEl>
                                        <p:attrNameLst>
                                          <p:attrName>style.visibility</p:attrName>
                                        </p:attrNameLst>
                                      </p:cBhvr>
                                      <p:to>
                                        <p:strVal val="visible"/>
                                      </p:to>
                                    </p:set>
                                    <p:animEffect transition="in" filter="wedge">
                                      <p:cBhvr>
                                        <p:cTn id="24" dur="1000"/>
                                        <p:tgtEl>
                                          <p:spTgt spid="226307">
                                            <p:txEl>
                                              <p:pRg st="4" end="4"/>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26307">
                                            <p:txEl>
                                              <p:pRg st="5" end="5"/>
                                            </p:txEl>
                                          </p:spTgt>
                                        </p:tgtEl>
                                        <p:attrNameLst>
                                          <p:attrName>style.visibility</p:attrName>
                                        </p:attrNameLst>
                                      </p:cBhvr>
                                      <p:to>
                                        <p:strVal val="visible"/>
                                      </p:to>
                                    </p:set>
                                    <p:animEffect transition="in" filter="wedge">
                                      <p:cBhvr>
                                        <p:cTn id="28" dur="1000"/>
                                        <p:tgtEl>
                                          <p:spTgt spid="226307">
                                            <p:txEl>
                                              <p:pRg st="5" end="5"/>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26307">
                                            <p:txEl>
                                              <p:pRg st="6" end="6"/>
                                            </p:txEl>
                                          </p:spTgt>
                                        </p:tgtEl>
                                        <p:attrNameLst>
                                          <p:attrName>style.visibility</p:attrName>
                                        </p:attrNameLst>
                                      </p:cBhvr>
                                      <p:to>
                                        <p:strVal val="visible"/>
                                      </p:to>
                                    </p:set>
                                    <p:animEffect transition="in" filter="wedge">
                                      <p:cBhvr>
                                        <p:cTn id="32" dur="1000"/>
                                        <p:tgtEl>
                                          <p:spTgt spid="2263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6" grpId="0" animBg="1"/>
      <p:bldP spid="226307"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برنج</a:t>
            </a:r>
            <a:endParaRPr lang="en-GB" smtClean="0">
              <a:cs typeface="Titr" pitchFamily="2" charset="-78"/>
            </a:endParaRPr>
          </a:p>
        </p:txBody>
      </p:sp>
      <p:sp>
        <p:nvSpPr>
          <p:cNvPr id="228355" name="Rectangle 3"/>
          <p:cNvSpPr>
            <a:spLocks noGrp="1" noChangeArrowheads="1"/>
          </p:cNvSpPr>
          <p:nvPr>
            <p:ph type="body" idx="1"/>
          </p:nvPr>
        </p:nvSpPr>
        <p:spPr>
          <a:xfrm>
            <a:off x="0" y="1828800"/>
            <a:ext cx="8991600" cy="4678363"/>
          </a:xfrm>
        </p:spPr>
        <p:txBody>
          <a:bodyPr/>
          <a:lstStyle/>
          <a:p>
            <a:pPr algn="r" rtl="1" eaLnBrk="1" hangingPunct="1">
              <a:lnSpc>
                <a:spcPct val="90000"/>
              </a:lnSpc>
            </a:pPr>
            <a:r>
              <a:rPr lang="fa-IR" sz="2400" smtClean="0">
                <a:solidFill>
                  <a:srgbClr val="003399"/>
                </a:solidFill>
                <a:latin typeface="Tahoma" pitchFamily="34" charset="0"/>
                <a:cs typeface="Tahoma" pitchFamily="34" charset="0"/>
                <a:sym typeface="Wingdings" pitchFamily="2" charset="2"/>
              </a:rPr>
              <a:t>طبقه بندی جدید</a:t>
            </a:r>
          </a:p>
          <a:p>
            <a:pPr algn="ctr" rtl="1" eaLnBrk="1" hangingPunct="1">
              <a:lnSpc>
                <a:spcPct val="90000"/>
              </a:lnSpc>
              <a:buFontTx/>
              <a:buNone/>
            </a:pPr>
            <a:r>
              <a:rPr lang="fa-IR" sz="2400" smtClean="0">
                <a:solidFill>
                  <a:srgbClr val="003399"/>
                </a:solidFill>
                <a:latin typeface="Tahoma" pitchFamily="34" charset="0"/>
                <a:cs typeface="Tahoma" pitchFamily="34" charset="0"/>
                <a:sym typeface="Wingdings" pitchFamily="2" charset="2"/>
              </a:rPr>
              <a:t>گروه دوم</a:t>
            </a:r>
          </a:p>
          <a:p>
            <a:pPr algn="ctr" rtl="1" eaLnBrk="1" hangingPunct="1">
              <a:lnSpc>
                <a:spcPct val="90000"/>
              </a:lnSpc>
              <a:buFontTx/>
              <a:buNone/>
            </a:pPr>
            <a:endParaRPr lang="fa-IR" sz="2400" smtClean="0">
              <a:latin typeface="Tahoma" pitchFamily="34" charset="0"/>
              <a:cs typeface="2  Lotus" pitchFamily="2" charset="-78"/>
              <a:sym typeface="Wingdings" pitchFamily="2" charset="2"/>
            </a:endParaRPr>
          </a:p>
          <a:p>
            <a:pPr algn="r" rtl="1" eaLnBrk="1" hangingPunct="1">
              <a:lnSpc>
                <a:spcPct val="90000"/>
              </a:lnSpc>
              <a:buFontTx/>
              <a:buNone/>
            </a:pPr>
            <a:r>
              <a:rPr lang="fa-IR" sz="2400" smtClean="0">
                <a:latin typeface="Tahoma" pitchFamily="34" charset="0"/>
                <a:cs typeface="2  Lotus" pitchFamily="2" charset="-78"/>
                <a:sym typeface="Wingdings" pitchFamily="2" charset="2"/>
              </a:rPr>
              <a:t> 1- گونه </a:t>
            </a:r>
            <a:r>
              <a:rPr lang="en-US" sz="2400" smtClean="0">
                <a:latin typeface="Tahoma" pitchFamily="34" charset="0"/>
                <a:cs typeface="2  Lotus" pitchFamily="2" charset="-78"/>
                <a:sym typeface="Wingdings" pitchFamily="2" charset="2"/>
              </a:rPr>
              <a:t>O.sativa</a:t>
            </a:r>
            <a:r>
              <a:rPr lang="fa-IR" sz="2400" smtClean="0">
                <a:latin typeface="Tahoma" pitchFamily="34" charset="0"/>
                <a:cs typeface="2  Lotus" pitchFamily="2" charset="-78"/>
                <a:sym typeface="Wingdings" pitchFamily="2" charset="2"/>
              </a:rPr>
              <a:t>  که 4 نوع هستند.</a:t>
            </a:r>
          </a:p>
          <a:p>
            <a:pPr algn="r" rtl="1" eaLnBrk="1" hangingPunct="1">
              <a:lnSpc>
                <a:spcPct val="90000"/>
              </a:lnSpc>
              <a:buFontTx/>
              <a:buNone/>
            </a:pPr>
            <a:r>
              <a:rPr lang="fa-IR" sz="2400" smtClean="0">
                <a:latin typeface="Tahoma" pitchFamily="34" charset="0"/>
                <a:cs typeface="2  Lotus" pitchFamily="2" charset="-78"/>
                <a:sym typeface="Wingdings" pitchFamily="2" charset="2"/>
              </a:rPr>
              <a:t>   - </a:t>
            </a:r>
            <a:r>
              <a:rPr lang="en-US" sz="2400" smtClean="0">
                <a:latin typeface="Tahoma" pitchFamily="34" charset="0"/>
                <a:cs typeface="2  Lotus" pitchFamily="2" charset="-78"/>
                <a:sym typeface="Wingdings" pitchFamily="2" charset="2"/>
              </a:rPr>
              <a:t>Indica</a:t>
            </a:r>
            <a:endParaRPr lang="fa-IR" sz="2400" smtClean="0">
              <a:latin typeface="Tahoma" pitchFamily="34" charset="0"/>
              <a:cs typeface="2  Lotus" pitchFamily="2" charset="-78"/>
              <a:sym typeface="Wingdings" pitchFamily="2" charset="2"/>
            </a:endParaRPr>
          </a:p>
          <a:p>
            <a:pPr algn="r" rtl="1" eaLnBrk="1" hangingPunct="1">
              <a:lnSpc>
                <a:spcPct val="90000"/>
              </a:lnSpc>
              <a:buFontTx/>
              <a:buNone/>
            </a:pPr>
            <a:r>
              <a:rPr lang="fa-IR" sz="2400" smtClean="0">
                <a:latin typeface="Tahoma" pitchFamily="34" charset="0"/>
                <a:cs typeface="2  Lotus" pitchFamily="2" charset="-78"/>
                <a:sym typeface="Wingdings" pitchFamily="2" charset="2"/>
              </a:rPr>
              <a:t>  - </a:t>
            </a:r>
            <a:r>
              <a:rPr lang="en-US" sz="2400" smtClean="0">
                <a:latin typeface="Tahoma" pitchFamily="34" charset="0"/>
                <a:cs typeface="2  Lotus" pitchFamily="2" charset="-78"/>
                <a:sym typeface="Wingdings" pitchFamily="2" charset="2"/>
              </a:rPr>
              <a:t>Japonica</a:t>
            </a:r>
            <a:endParaRPr lang="fa-IR" sz="2400" smtClean="0">
              <a:latin typeface="Tahoma" pitchFamily="34" charset="0"/>
              <a:cs typeface="2  Lotus" pitchFamily="2" charset="-78"/>
              <a:sym typeface="Wingdings" pitchFamily="2" charset="2"/>
            </a:endParaRPr>
          </a:p>
          <a:p>
            <a:pPr algn="r" rtl="1" eaLnBrk="1" hangingPunct="1">
              <a:lnSpc>
                <a:spcPct val="90000"/>
              </a:lnSpc>
              <a:buFontTx/>
              <a:buNone/>
            </a:pPr>
            <a:r>
              <a:rPr lang="fa-IR" sz="2400" smtClean="0">
                <a:latin typeface="Tahoma" pitchFamily="34" charset="0"/>
                <a:cs typeface="2  Lotus" pitchFamily="2" charset="-78"/>
                <a:sym typeface="Wingdings" pitchFamily="2" charset="2"/>
              </a:rPr>
              <a:t>   - </a:t>
            </a:r>
            <a:r>
              <a:rPr lang="en-US" sz="2400" smtClean="0">
                <a:latin typeface="Tahoma" pitchFamily="34" charset="0"/>
                <a:cs typeface="2  Lotus" pitchFamily="2" charset="-78"/>
                <a:sym typeface="Wingdings" pitchFamily="2" charset="2"/>
              </a:rPr>
              <a:t>Bervi – Indica</a:t>
            </a:r>
            <a:endParaRPr lang="fa-IR" sz="2400" smtClean="0">
              <a:latin typeface="Tahoma" pitchFamily="34" charset="0"/>
              <a:cs typeface="2  Lotus" pitchFamily="2" charset="-78"/>
              <a:sym typeface="Wingdings" pitchFamily="2" charset="2"/>
            </a:endParaRPr>
          </a:p>
          <a:p>
            <a:pPr algn="r" rtl="1" eaLnBrk="1" hangingPunct="1">
              <a:lnSpc>
                <a:spcPct val="90000"/>
              </a:lnSpc>
              <a:buFontTx/>
              <a:buNone/>
            </a:pPr>
            <a:r>
              <a:rPr lang="fa-IR" sz="2400" smtClean="0">
                <a:latin typeface="Tahoma" pitchFamily="34" charset="0"/>
                <a:cs typeface="2  Lotus" pitchFamily="2" charset="-78"/>
                <a:sym typeface="Wingdings" pitchFamily="2" charset="2"/>
              </a:rPr>
              <a:t>  - </a:t>
            </a:r>
            <a:r>
              <a:rPr lang="en-US" sz="2400" smtClean="0">
                <a:latin typeface="Tahoma" pitchFamily="34" charset="0"/>
                <a:cs typeface="2  Lotus" pitchFamily="2" charset="-78"/>
                <a:sym typeface="Wingdings" pitchFamily="2" charset="2"/>
              </a:rPr>
              <a:t>Brushi</a:t>
            </a:r>
            <a:r>
              <a:rPr lang="fa-IR" sz="2400" smtClean="0">
                <a:latin typeface="Tahoma" pitchFamily="34" charset="0"/>
                <a:cs typeface="2  Lotus" pitchFamily="2" charset="-78"/>
                <a:sym typeface="Wingdings" pitchFamily="2" charset="2"/>
              </a:rPr>
              <a:t> </a:t>
            </a:r>
          </a:p>
          <a:p>
            <a:pPr algn="r" rtl="1" eaLnBrk="1" hangingPunct="1">
              <a:lnSpc>
                <a:spcPct val="90000"/>
              </a:lnSpc>
              <a:buFontTx/>
              <a:buNone/>
            </a:pPr>
            <a:r>
              <a:rPr lang="fa-IR" sz="2400" smtClean="0">
                <a:latin typeface="Tahoma" pitchFamily="34" charset="0"/>
                <a:cs typeface="2  Lotus" pitchFamily="2" charset="-78"/>
                <a:sym typeface="Wingdings" pitchFamily="2" charset="2"/>
              </a:rPr>
              <a:t> 2- گونه </a:t>
            </a:r>
            <a:r>
              <a:rPr lang="en-US" sz="2400" smtClean="0">
                <a:latin typeface="Tahoma" pitchFamily="34" charset="0"/>
                <a:cs typeface="2  Lotus" pitchFamily="2" charset="-78"/>
                <a:sym typeface="Wingdings" pitchFamily="2" charset="2"/>
              </a:rPr>
              <a:t>O.glutinosa</a:t>
            </a:r>
            <a:r>
              <a:rPr lang="fa-IR" sz="2400" smtClean="0">
                <a:latin typeface="Tahoma" pitchFamily="34" charset="0"/>
                <a:cs typeface="2  Lotus" pitchFamily="2" charset="-78"/>
                <a:sym typeface="Wingdings" pitchFamily="2" charset="2"/>
              </a:rPr>
              <a:t> برنج لعاب دار – چسبندگی در پخت</a:t>
            </a:r>
          </a:p>
          <a:p>
            <a:pPr algn="r" rtl="1" eaLnBrk="1" hangingPunct="1">
              <a:lnSpc>
                <a:spcPct val="90000"/>
              </a:lnSpc>
              <a:buFontTx/>
              <a:buNone/>
            </a:pPr>
            <a:r>
              <a:rPr lang="fa-IR" sz="2400" smtClean="0">
                <a:latin typeface="Tahoma" pitchFamily="34" charset="0"/>
                <a:cs typeface="2  Lotus" pitchFamily="2" charset="-78"/>
                <a:sym typeface="Wingdings" pitchFamily="2" charset="2"/>
              </a:rPr>
              <a:t> 3- گونه </a:t>
            </a:r>
            <a:r>
              <a:rPr lang="en-US" sz="2400" smtClean="0">
                <a:latin typeface="Tahoma" pitchFamily="34" charset="0"/>
                <a:cs typeface="2  Lotus" pitchFamily="2" charset="-78"/>
                <a:sym typeface="Wingdings" pitchFamily="2" charset="2"/>
              </a:rPr>
              <a:t>O.Montana</a:t>
            </a:r>
            <a:r>
              <a:rPr lang="fa-IR" sz="2400" smtClean="0">
                <a:latin typeface="Tahoma" pitchFamily="34" charset="0"/>
                <a:cs typeface="2  Lotus" pitchFamily="2" charset="-78"/>
                <a:sym typeface="Wingdings" pitchFamily="2" charset="2"/>
              </a:rPr>
              <a:t> برنج دیم – مخصوص مناطق مرتفع با بارش 750 تا 900</a:t>
            </a:r>
          </a:p>
          <a:p>
            <a:pPr algn="r" rtl="1" eaLnBrk="1" hangingPunct="1">
              <a:lnSpc>
                <a:spcPct val="90000"/>
              </a:lnSpc>
              <a:buFontTx/>
              <a:buNone/>
            </a:pPr>
            <a:r>
              <a:rPr lang="fa-IR" sz="2400" smtClean="0">
                <a:latin typeface="Tahoma" pitchFamily="34" charset="0"/>
                <a:cs typeface="2  Lotus" pitchFamily="2" charset="-78"/>
                <a:sym typeface="Wingdings" pitchFamily="2" charset="2"/>
              </a:rPr>
              <a:t>4- گونه </a:t>
            </a:r>
            <a:r>
              <a:rPr lang="en-US" sz="2400" smtClean="0">
                <a:latin typeface="Tahoma" pitchFamily="34" charset="0"/>
                <a:cs typeface="2  Lotus" pitchFamily="2" charset="-78"/>
                <a:sym typeface="Wingdings" pitchFamily="2" charset="2"/>
              </a:rPr>
              <a:t>O.Fluitance</a:t>
            </a:r>
            <a:r>
              <a:rPr lang="fa-IR" sz="2400" smtClean="0">
                <a:latin typeface="Tahoma" pitchFamily="34" charset="0"/>
                <a:cs typeface="2  Lotus" pitchFamily="2" charset="-78"/>
                <a:sym typeface="Wingdings" pitchFamily="2" charset="2"/>
              </a:rPr>
              <a:t> برنج باتلاقی مشابه </a:t>
            </a:r>
            <a:r>
              <a:rPr lang="en-US" sz="2400" smtClean="0">
                <a:latin typeface="Tahoma" pitchFamily="34" charset="0"/>
                <a:cs typeface="2  Lotus" pitchFamily="2" charset="-78"/>
                <a:sym typeface="Wingdings" pitchFamily="2" charset="2"/>
              </a:rPr>
              <a:t>Sativa</a:t>
            </a:r>
            <a:endParaRPr lang="fa-IR" sz="2400"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8354"/>
                                        </p:tgtEl>
                                        <p:attrNameLst>
                                          <p:attrName>style.visibility</p:attrName>
                                        </p:attrNameLst>
                                      </p:cBhvr>
                                      <p:to>
                                        <p:strVal val="visible"/>
                                      </p:to>
                                    </p:set>
                                    <p:anim calcmode="lin" valueType="num">
                                      <p:cBhvr additive="base">
                                        <p:cTn id="7" dur="2000" fill="hold"/>
                                        <p:tgtEl>
                                          <p:spTgt spid="228354"/>
                                        </p:tgtEl>
                                        <p:attrNameLst>
                                          <p:attrName>ppt_x</p:attrName>
                                        </p:attrNameLst>
                                      </p:cBhvr>
                                      <p:tavLst>
                                        <p:tav tm="0">
                                          <p:val>
                                            <p:strVal val="#ppt_x"/>
                                          </p:val>
                                        </p:tav>
                                        <p:tav tm="100000">
                                          <p:val>
                                            <p:strVal val="#ppt_x"/>
                                          </p:val>
                                        </p:tav>
                                      </p:tavLst>
                                    </p:anim>
                                    <p:anim calcmode="lin" valueType="num">
                                      <p:cBhvr additive="base">
                                        <p:cTn id="8" dur="2000" fill="hold"/>
                                        <p:tgtEl>
                                          <p:spTgt spid="22835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28355">
                                            <p:txEl>
                                              <p:pRg st="0" end="0"/>
                                            </p:txEl>
                                          </p:spTgt>
                                        </p:tgtEl>
                                        <p:attrNameLst>
                                          <p:attrName>style.visibility</p:attrName>
                                        </p:attrNameLst>
                                      </p:cBhvr>
                                      <p:to>
                                        <p:strVal val="visible"/>
                                      </p:to>
                                    </p:set>
                                    <p:animEffect transition="in" filter="wedge">
                                      <p:cBhvr>
                                        <p:cTn id="12" dur="1000"/>
                                        <p:tgtEl>
                                          <p:spTgt spid="228355">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28355">
                                            <p:txEl>
                                              <p:pRg st="1" end="1"/>
                                            </p:txEl>
                                          </p:spTgt>
                                        </p:tgtEl>
                                        <p:attrNameLst>
                                          <p:attrName>style.visibility</p:attrName>
                                        </p:attrNameLst>
                                      </p:cBhvr>
                                      <p:to>
                                        <p:strVal val="visible"/>
                                      </p:to>
                                    </p:set>
                                    <p:animEffect transition="in" filter="wedge">
                                      <p:cBhvr>
                                        <p:cTn id="16" dur="1000"/>
                                        <p:tgtEl>
                                          <p:spTgt spid="228355">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28355">
                                            <p:txEl>
                                              <p:pRg st="3" end="3"/>
                                            </p:txEl>
                                          </p:spTgt>
                                        </p:tgtEl>
                                        <p:attrNameLst>
                                          <p:attrName>style.visibility</p:attrName>
                                        </p:attrNameLst>
                                      </p:cBhvr>
                                      <p:to>
                                        <p:strVal val="visible"/>
                                      </p:to>
                                    </p:set>
                                    <p:animEffect transition="in" filter="wedge">
                                      <p:cBhvr>
                                        <p:cTn id="20" dur="1000"/>
                                        <p:tgtEl>
                                          <p:spTgt spid="228355">
                                            <p:txEl>
                                              <p:pRg st="3" end="3"/>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28355">
                                            <p:txEl>
                                              <p:pRg st="4" end="4"/>
                                            </p:txEl>
                                          </p:spTgt>
                                        </p:tgtEl>
                                        <p:attrNameLst>
                                          <p:attrName>style.visibility</p:attrName>
                                        </p:attrNameLst>
                                      </p:cBhvr>
                                      <p:to>
                                        <p:strVal val="visible"/>
                                      </p:to>
                                    </p:set>
                                    <p:animEffect transition="in" filter="wedge">
                                      <p:cBhvr>
                                        <p:cTn id="24" dur="1000"/>
                                        <p:tgtEl>
                                          <p:spTgt spid="228355">
                                            <p:txEl>
                                              <p:pRg st="4" end="4"/>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28355">
                                            <p:txEl>
                                              <p:pRg st="5" end="5"/>
                                            </p:txEl>
                                          </p:spTgt>
                                        </p:tgtEl>
                                        <p:attrNameLst>
                                          <p:attrName>style.visibility</p:attrName>
                                        </p:attrNameLst>
                                      </p:cBhvr>
                                      <p:to>
                                        <p:strVal val="visible"/>
                                      </p:to>
                                    </p:set>
                                    <p:animEffect transition="in" filter="wedge">
                                      <p:cBhvr>
                                        <p:cTn id="28" dur="1000"/>
                                        <p:tgtEl>
                                          <p:spTgt spid="228355">
                                            <p:txEl>
                                              <p:pRg st="5" end="5"/>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28355">
                                            <p:txEl>
                                              <p:pRg st="6" end="6"/>
                                            </p:txEl>
                                          </p:spTgt>
                                        </p:tgtEl>
                                        <p:attrNameLst>
                                          <p:attrName>style.visibility</p:attrName>
                                        </p:attrNameLst>
                                      </p:cBhvr>
                                      <p:to>
                                        <p:strVal val="visible"/>
                                      </p:to>
                                    </p:set>
                                    <p:animEffect transition="in" filter="wedge">
                                      <p:cBhvr>
                                        <p:cTn id="32" dur="1000"/>
                                        <p:tgtEl>
                                          <p:spTgt spid="228355">
                                            <p:txEl>
                                              <p:pRg st="6" end="6"/>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228355">
                                            <p:txEl>
                                              <p:pRg st="7" end="7"/>
                                            </p:txEl>
                                          </p:spTgt>
                                        </p:tgtEl>
                                        <p:attrNameLst>
                                          <p:attrName>style.visibility</p:attrName>
                                        </p:attrNameLst>
                                      </p:cBhvr>
                                      <p:to>
                                        <p:strVal val="visible"/>
                                      </p:to>
                                    </p:set>
                                    <p:animEffect transition="in" filter="wedge">
                                      <p:cBhvr>
                                        <p:cTn id="36" dur="1000"/>
                                        <p:tgtEl>
                                          <p:spTgt spid="228355">
                                            <p:txEl>
                                              <p:pRg st="7" end="7"/>
                                            </p:txEl>
                                          </p:spTgt>
                                        </p:tgtEl>
                                      </p:cBhvr>
                                    </p:animEffect>
                                  </p:childTnLst>
                                </p:cTn>
                              </p:par>
                            </p:childTnLst>
                          </p:cTn>
                        </p:par>
                        <p:par>
                          <p:cTn id="37" fill="hold">
                            <p:stCondLst>
                              <p:cond delay="9000"/>
                            </p:stCondLst>
                            <p:childTnLst>
                              <p:par>
                                <p:cTn id="38" presetID="20" presetClass="entr" presetSubtype="0" fill="hold" grpId="0" nodeType="afterEffect">
                                  <p:stCondLst>
                                    <p:cond delay="0"/>
                                  </p:stCondLst>
                                  <p:childTnLst>
                                    <p:set>
                                      <p:cBhvr>
                                        <p:cTn id="39" dur="1" fill="hold">
                                          <p:stCondLst>
                                            <p:cond delay="0"/>
                                          </p:stCondLst>
                                        </p:cTn>
                                        <p:tgtEl>
                                          <p:spTgt spid="228355">
                                            <p:txEl>
                                              <p:pRg st="8" end="8"/>
                                            </p:txEl>
                                          </p:spTgt>
                                        </p:tgtEl>
                                        <p:attrNameLst>
                                          <p:attrName>style.visibility</p:attrName>
                                        </p:attrNameLst>
                                      </p:cBhvr>
                                      <p:to>
                                        <p:strVal val="visible"/>
                                      </p:to>
                                    </p:set>
                                    <p:animEffect transition="in" filter="wedge">
                                      <p:cBhvr>
                                        <p:cTn id="40" dur="1000"/>
                                        <p:tgtEl>
                                          <p:spTgt spid="228355">
                                            <p:txEl>
                                              <p:pRg st="8" end="8"/>
                                            </p:txEl>
                                          </p:spTgt>
                                        </p:tgtEl>
                                      </p:cBhvr>
                                    </p:animEffect>
                                  </p:childTnLst>
                                </p:cTn>
                              </p:par>
                            </p:childTnLst>
                          </p:cTn>
                        </p:par>
                        <p:par>
                          <p:cTn id="41" fill="hold">
                            <p:stCondLst>
                              <p:cond delay="10000"/>
                            </p:stCondLst>
                            <p:childTnLst>
                              <p:par>
                                <p:cTn id="42" presetID="20" presetClass="entr" presetSubtype="0" fill="hold" grpId="0" nodeType="afterEffect">
                                  <p:stCondLst>
                                    <p:cond delay="0"/>
                                  </p:stCondLst>
                                  <p:childTnLst>
                                    <p:set>
                                      <p:cBhvr>
                                        <p:cTn id="43" dur="1" fill="hold">
                                          <p:stCondLst>
                                            <p:cond delay="0"/>
                                          </p:stCondLst>
                                        </p:cTn>
                                        <p:tgtEl>
                                          <p:spTgt spid="228355">
                                            <p:txEl>
                                              <p:pRg st="9" end="9"/>
                                            </p:txEl>
                                          </p:spTgt>
                                        </p:tgtEl>
                                        <p:attrNameLst>
                                          <p:attrName>style.visibility</p:attrName>
                                        </p:attrNameLst>
                                      </p:cBhvr>
                                      <p:to>
                                        <p:strVal val="visible"/>
                                      </p:to>
                                    </p:set>
                                    <p:animEffect transition="in" filter="wedge">
                                      <p:cBhvr>
                                        <p:cTn id="44" dur="1000"/>
                                        <p:tgtEl>
                                          <p:spTgt spid="228355">
                                            <p:txEl>
                                              <p:pRg st="9" end="9"/>
                                            </p:txEl>
                                          </p:spTgt>
                                        </p:tgtEl>
                                      </p:cBhvr>
                                    </p:animEffect>
                                  </p:childTnLst>
                                </p:cTn>
                              </p:par>
                            </p:childTnLst>
                          </p:cTn>
                        </p:par>
                        <p:par>
                          <p:cTn id="45" fill="hold">
                            <p:stCondLst>
                              <p:cond delay="11000"/>
                            </p:stCondLst>
                            <p:childTnLst>
                              <p:par>
                                <p:cTn id="46" presetID="20" presetClass="entr" presetSubtype="0" fill="hold" grpId="0" nodeType="afterEffect">
                                  <p:stCondLst>
                                    <p:cond delay="0"/>
                                  </p:stCondLst>
                                  <p:childTnLst>
                                    <p:set>
                                      <p:cBhvr>
                                        <p:cTn id="47" dur="1" fill="hold">
                                          <p:stCondLst>
                                            <p:cond delay="0"/>
                                          </p:stCondLst>
                                        </p:cTn>
                                        <p:tgtEl>
                                          <p:spTgt spid="228355">
                                            <p:txEl>
                                              <p:pRg st="10" end="10"/>
                                            </p:txEl>
                                          </p:spTgt>
                                        </p:tgtEl>
                                        <p:attrNameLst>
                                          <p:attrName>style.visibility</p:attrName>
                                        </p:attrNameLst>
                                      </p:cBhvr>
                                      <p:to>
                                        <p:strVal val="visible"/>
                                      </p:to>
                                    </p:set>
                                    <p:animEffect transition="in" filter="wedge">
                                      <p:cBhvr>
                                        <p:cTn id="48" dur="1000"/>
                                        <p:tgtEl>
                                          <p:spTgt spid="2283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4" grpId="0" animBg="1"/>
      <p:bldP spid="228355"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برنج</a:t>
            </a:r>
            <a:endParaRPr lang="en-GB" smtClean="0">
              <a:cs typeface="Titr" pitchFamily="2" charset="-78"/>
            </a:endParaRPr>
          </a:p>
        </p:txBody>
      </p:sp>
      <p:sp>
        <p:nvSpPr>
          <p:cNvPr id="232451" name="Rectangle 3"/>
          <p:cNvSpPr>
            <a:spLocks noGrp="1" noChangeArrowheads="1"/>
          </p:cNvSpPr>
          <p:nvPr>
            <p:ph type="body" idx="1"/>
          </p:nvPr>
        </p:nvSpPr>
        <p:spPr>
          <a:xfrm>
            <a:off x="0" y="1828800"/>
            <a:ext cx="8991600" cy="4678363"/>
          </a:xfrm>
        </p:spPr>
        <p:txBody>
          <a:bodyPr/>
          <a:lstStyle/>
          <a:p>
            <a:pPr algn="r" rtl="1" eaLnBrk="1" hangingPunct="1"/>
            <a:r>
              <a:rPr lang="fa-IR" smtClean="0">
                <a:solidFill>
                  <a:srgbClr val="003399"/>
                </a:solidFill>
                <a:latin typeface="Tahoma" pitchFamily="34" charset="0"/>
                <a:cs typeface="Tahoma" pitchFamily="34" charset="0"/>
                <a:sym typeface="Wingdings" pitchFamily="2" charset="2"/>
              </a:rPr>
              <a:t>طول دوره رشد</a:t>
            </a:r>
          </a:p>
          <a:p>
            <a:pPr algn="r" rtl="1" eaLnBrk="1" hangingPunct="1">
              <a:buFontTx/>
              <a:buNone/>
            </a:pPr>
            <a:r>
              <a:rPr lang="fa-IR" smtClean="0">
                <a:latin typeface="Tahoma" pitchFamily="34" charset="0"/>
                <a:cs typeface="2  Lotus" pitchFamily="2" charset="-78"/>
                <a:sym typeface="Wingdings" pitchFamily="2" charset="2"/>
              </a:rPr>
              <a:t> 1- زودرس </a:t>
            </a:r>
          </a:p>
          <a:p>
            <a:pPr algn="r" rtl="1" eaLnBrk="1" hangingPunct="1">
              <a:buFontTx/>
              <a:buNone/>
            </a:pPr>
            <a:r>
              <a:rPr lang="fa-IR" smtClean="0">
                <a:latin typeface="Tahoma" pitchFamily="34" charset="0"/>
                <a:cs typeface="2  Lotus" pitchFamily="2" charset="-78"/>
                <a:sym typeface="Wingdings" pitchFamily="2" charset="2"/>
              </a:rPr>
              <a:t>      120 تا 140 روز – رقم غریب</a:t>
            </a:r>
          </a:p>
          <a:p>
            <a:pPr algn="r" rtl="1" eaLnBrk="1" hangingPunct="1">
              <a:buFontTx/>
              <a:buNone/>
            </a:pPr>
            <a:r>
              <a:rPr lang="fa-IR" smtClean="0">
                <a:latin typeface="Tahoma" pitchFamily="34" charset="0"/>
                <a:cs typeface="2  Lotus" pitchFamily="2" charset="-78"/>
                <a:sym typeface="Wingdings" pitchFamily="2" charset="2"/>
              </a:rPr>
              <a:t>2- متوسط رس یا نیمه زودرس </a:t>
            </a:r>
          </a:p>
          <a:p>
            <a:pPr algn="r" rtl="1" eaLnBrk="1" hangingPunct="1">
              <a:buFontTx/>
              <a:buNone/>
            </a:pPr>
            <a:r>
              <a:rPr lang="fa-IR" smtClean="0">
                <a:latin typeface="Tahoma" pitchFamily="34" charset="0"/>
                <a:cs typeface="2  Lotus" pitchFamily="2" charset="-78"/>
                <a:sym typeface="Wingdings" pitchFamily="2" charset="2"/>
              </a:rPr>
              <a:t>       140 تا 160 روز – سرد چمپا</a:t>
            </a:r>
          </a:p>
          <a:p>
            <a:pPr algn="r" rtl="1" eaLnBrk="1" hangingPunct="1">
              <a:buFontTx/>
              <a:buNone/>
            </a:pPr>
            <a:r>
              <a:rPr lang="fa-IR" smtClean="0">
                <a:latin typeface="Tahoma" pitchFamily="34" charset="0"/>
                <a:cs typeface="2  Lotus" pitchFamily="2" charset="-78"/>
                <a:sym typeface="Wingdings" pitchFamily="2" charset="2"/>
              </a:rPr>
              <a:t>  3- دیررس </a:t>
            </a:r>
          </a:p>
          <a:p>
            <a:pPr algn="r" rtl="1" eaLnBrk="1" hangingPunct="1">
              <a:buFontTx/>
              <a:buNone/>
            </a:pPr>
            <a:r>
              <a:rPr lang="fa-IR" smtClean="0">
                <a:latin typeface="Tahoma" pitchFamily="34" charset="0"/>
                <a:cs typeface="2  Lotus" pitchFamily="2" charset="-78"/>
                <a:sym typeface="Wingdings" pitchFamily="2" charset="2"/>
              </a:rPr>
              <a:t>      بیش از 160 روز – دمسیاه – موسی طارم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2450"/>
                                        </p:tgtEl>
                                        <p:attrNameLst>
                                          <p:attrName>style.visibility</p:attrName>
                                        </p:attrNameLst>
                                      </p:cBhvr>
                                      <p:to>
                                        <p:strVal val="visible"/>
                                      </p:to>
                                    </p:set>
                                    <p:anim calcmode="lin" valueType="num">
                                      <p:cBhvr additive="base">
                                        <p:cTn id="7" dur="2000" fill="hold"/>
                                        <p:tgtEl>
                                          <p:spTgt spid="232450"/>
                                        </p:tgtEl>
                                        <p:attrNameLst>
                                          <p:attrName>ppt_x</p:attrName>
                                        </p:attrNameLst>
                                      </p:cBhvr>
                                      <p:tavLst>
                                        <p:tav tm="0">
                                          <p:val>
                                            <p:strVal val="#ppt_x"/>
                                          </p:val>
                                        </p:tav>
                                        <p:tav tm="100000">
                                          <p:val>
                                            <p:strVal val="#ppt_x"/>
                                          </p:val>
                                        </p:tav>
                                      </p:tavLst>
                                    </p:anim>
                                    <p:anim calcmode="lin" valueType="num">
                                      <p:cBhvr additive="base">
                                        <p:cTn id="8" dur="2000" fill="hold"/>
                                        <p:tgtEl>
                                          <p:spTgt spid="23245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32451">
                                            <p:txEl>
                                              <p:pRg st="0" end="0"/>
                                            </p:txEl>
                                          </p:spTgt>
                                        </p:tgtEl>
                                        <p:attrNameLst>
                                          <p:attrName>style.visibility</p:attrName>
                                        </p:attrNameLst>
                                      </p:cBhvr>
                                      <p:to>
                                        <p:strVal val="visible"/>
                                      </p:to>
                                    </p:set>
                                    <p:animEffect transition="in" filter="wedge">
                                      <p:cBhvr>
                                        <p:cTn id="12" dur="1000"/>
                                        <p:tgtEl>
                                          <p:spTgt spid="232451">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32451">
                                            <p:txEl>
                                              <p:pRg st="1" end="1"/>
                                            </p:txEl>
                                          </p:spTgt>
                                        </p:tgtEl>
                                        <p:attrNameLst>
                                          <p:attrName>style.visibility</p:attrName>
                                        </p:attrNameLst>
                                      </p:cBhvr>
                                      <p:to>
                                        <p:strVal val="visible"/>
                                      </p:to>
                                    </p:set>
                                    <p:animEffect transition="in" filter="wedge">
                                      <p:cBhvr>
                                        <p:cTn id="16" dur="1000"/>
                                        <p:tgtEl>
                                          <p:spTgt spid="232451">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32451">
                                            <p:txEl>
                                              <p:pRg st="2" end="2"/>
                                            </p:txEl>
                                          </p:spTgt>
                                        </p:tgtEl>
                                        <p:attrNameLst>
                                          <p:attrName>style.visibility</p:attrName>
                                        </p:attrNameLst>
                                      </p:cBhvr>
                                      <p:to>
                                        <p:strVal val="visible"/>
                                      </p:to>
                                    </p:set>
                                    <p:animEffect transition="in" filter="wedge">
                                      <p:cBhvr>
                                        <p:cTn id="20" dur="1000"/>
                                        <p:tgtEl>
                                          <p:spTgt spid="232451">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32451">
                                            <p:txEl>
                                              <p:pRg st="3" end="3"/>
                                            </p:txEl>
                                          </p:spTgt>
                                        </p:tgtEl>
                                        <p:attrNameLst>
                                          <p:attrName>style.visibility</p:attrName>
                                        </p:attrNameLst>
                                      </p:cBhvr>
                                      <p:to>
                                        <p:strVal val="visible"/>
                                      </p:to>
                                    </p:set>
                                    <p:animEffect transition="in" filter="wedge">
                                      <p:cBhvr>
                                        <p:cTn id="24" dur="1000"/>
                                        <p:tgtEl>
                                          <p:spTgt spid="232451">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32451">
                                            <p:txEl>
                                              <p:pRg st="4" end="4"/>
                                            </p:txEl>
                                          </p:spTgt>
                                        </p:tgtEl>
                                        <p:attrNameLst>
                                          <p:attrName>style.visibility</p:attrName>
                                        </p:attrNameLst>
                                      </p:cBhvr>
                                      <p:to>
                                        <p:strVal val="visible"/>
                                      </p:to>
                                    </p:set>
                                    <p:animEffect transition="in" filter="wedge">
                                      <p:cBhvr>
                                        <p:cTn id="28" dur="1000"/>
                                        <p:tgtEl>
                                          <p:spTgt spid="232451">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32451">
                                            <p:txEl>
                                              <p:pRg st="5" end="5"/>
                                            </p:txEl>
                                          </p:spTgt>
                                        </p:tgtEl>
                                        <p:attrNameLst>
                                          <p:attrName>style.visibility</p:attrName>
                                        </p:attrNameLst>
                                      </p:cBhvr>
                                      <p:to>
                                        <p:strVal val="visible"/>
                                      </p:to>
                                    </p:set>
                                    <p:animEffect transition="in" filter="wedge">
                                      <p:cBhvr>
                                        <p:cTn id="32" dur="1000"/>
                                        <p:tgtEl>
                                          <p:spTgt spid="232451">
                                            <p:txEl>
                                              <p:pRg st="5" end="5"/>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232451">
                                            <p:txEl>
                                              <p:pRg st="6" end="6"/>
                                            </p:txEl>
                                          </p:spTgt>
                                        </p:tgtEl>
                                        <p:attrNameLst>
                                          <p:attrName>style.visibility</p:attrName>
                                        </p:attrNameLst>
                                      </p:cBhvr>
                                      <p:to>
                                        <p:strVal val="visible"/>
                                      </p:to>
                                    </p:set>
                                    <p:animEffect transition="in" filter="wedge">
                                      <p:cBhvr>
                                        <p:cTn id="36" dur="1000"/>
                                        <p:tgtEl>
                                          <p:spTgt spid="2324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animBg="1"/>
      <p:bldP spid="232451"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برنج</a:t>
            </a:r>
            <a:endParaRPr lang="en-GB" smtClean="0">
              <a:cs typeface="Titr" pitchFamily="2" charset="-78"/>
            </a:endParaRPr>
          </a:p>
        </p:txBody>
      </p:sp>
      <p:sp>
        <p:nvSpPr>
          <p:cNvPr id="234499" name="Rectangle 3"/>
          <p:cNvSpPr>
            <a:spLocks noGrp="1" noChangeArrowheads="1"/>
          </p:cNvSpPr>
          <p:nvPr>
            <p:ph type="body" idx="1"/>
          </p:nvPr>
        </p:nvSpPr>
        <p:spPr>
          <a:xfrm>
            <a:off x="0" y="1828800"/>
            <a:ext cx="8991600" cy="4678363"/>
          </a:xfrm>
        </p:spPr>
        <p:txBody>
          <a:bodyPr/>
          <a:lstStyle/>
          <a:p>
            <a:pPr algn="r" rtl="1" eaLnBrk="1" hangingPunct="1"/>
            <a:r>
              <a:rPr lang="fa-IR" smtClean="0">
                <a:solidFill>
                  <a:srgbClr val="003399"/>
                </a:solidFill>
                <a:latin typeface="Tahoma" pitchFamily="34" charset="0"/>
                <a:cs typeface="Tahoma" pitchFamily="34" charset="0"/>
                <a:sym typeface="Wingdings" pitchFamily="2" charset="2"/>
              </a:rPr>
              <a:t>سختی و نرمی دانه</a:t>
            </a:r>
          </a:p>
          <a:p>
            <a:pPr algn="r" rtl="1" eaLnBrk="1" hangingPunct="1">
              <a:buFontTx/>
              <a:buNone/>
            </a:pPr>
            <a:r>
              <a:rPr lang="fa-IR" smtClean="0">
                <a:latin typeface="Tahoma" pitchFamily="34" charset="0"/>
                <a:cs typeface="2  Lotus" pitchFamily="2" charset="-78"/>
                <a:sym typeface="Wingdings" pitchFamily="2" charset="2"/>
              </a:rPr>
              <a:t> 1- سخت </a:t>
            </a:r>
          </a:p>
          <a:p>
            <a:pPr algn="r" rtl="1" eaLnBrk="1" hangingPunct="1">
              <a:buFontTx/>
              <a:buNone/>
            </a:pPr>
            <a:r>
              <a:rPr lang="fa-IR" smtClean="0">
                <a:latin typeface="Tahoma" pitchFamily="34" charset="0"/>
                <a:cs typeface="2  Lotus" pitchFamily="2" charset="-78"/>
                <a:sym typeface="Wingdings" pitchFamily="2" charset="2"/>
              </a:rPr>
              <a:t>      مقطع شیشه ای – مقاوم به ورس – بهترین برنج در تجارت</a:t>
            </a:r>
          </a:p>
          <a:p>
            <a:pPr algn="r" rtl="1" eaLnBrk="1" hangingPunct="1">
              <a:buFontTx/>
              <a:buNone/>
            </a:pPr>
            <a:r>
              <a:rPr lang="fa-IR" smtClean="0">
                <a:latin typeface="Tahoma" pitchFamily="34" charset="0"/>
                <a:cs typeface="2  Lotus" pitchFamily="2" charset="-78"/>
                <a:sym typeface="Wingdings" pitchFamily="2" charset="2"/>
              </a:rPr>
              <a:t>2- نیمه سخت </a:t>
            </a:r>
          </a:p>
          <a:p>
            <a:pPr algn="r" rtl="1" eaLnBrk="1" hangingPunct="1">
              <a:buFontTx/>
              <a:buNone/>
            </a:pPr>
            <a:r>
              <a:rPr lang="fa-IR" smtClean="0">
                <a:latin typeface="Tahoma" pitchFamily="34" charset="0"/>
                <a:cs typeface="2  Lotus" pitchFamily="2" charset="-78"/>
                <a:sym typeface="Wingdings" pitchFamily="2" charset="2"/>
              </a:rPr>
              <a:t>       نشاسته زیاد – مقطع کدروگرفته – شناسایی با ید</a:t>
            </a:r>
          </a:p>
          <a:p>
            <a:pPr algn="r" rtl="1" eaLnBrk="1" hangingPunct="1">
              <a:buFontTx/>
              <a:buNone/>
            </a:pPr>
            <a:r>
              <a:rPr lang="fa-IR" smtClean="0">
                <a:latin typeface="Tahoma" pitchFamily="34" charset="0"/>
                <a:cs typeface="2  Lotus" pitchFamily="2" charset="-78"/>
                <a:sym typeface="Wingdings" pitchFamily="2" charset="2"/>
              </a:rPr>
              <a:t>  3- نرم </a:t>
            </a:r>
          </a:p>
          <a:p>
            <a:pPr algn="r" rtl="1" eaLnBrk="1" hangingPunct="1">
              <a:buFontTx/>
              <a:buNone/>
            </a:pPr>
            <a:r>
              <a:rPr lang="fa-IR" smtClean="0">
                <a:latin typeface="Tahoma" pitchFamily="34" charset="0"/>
                <a:cs typeface="2  Lotus" pitchFamily="2" charset="-78"/>
                <a:sym typeface="Wingdings" pitchFamily="2" charset="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4498"/>
                                        </p:tgtEl>
                                        <p:attrNameLst>
                                          <p:attrName>style.visibility</p:attrName>
                                        </p:attrNameLst>
                                      </p:cBhvr>
                                      <p:to>
                                        <p:strVal val="visible"/>
                                      </p:to>
                                    </p:set>
                                    <p:anim calcmode="lin" valueType="num">
                                      <p:cBhvr additive="base">
                                        <p:cTn id="7" dur="2000" fill="hold"/>
                                        <p:tgtEl>
                                          <p:spTgt spid="234498"/>
                                        </p:tgtEl>
                                        <p:attrNameLst>
                                          <p:attrName>ppt_x</p:attrName>
                                        </p:attrNameLst>
                                      </p:cBhvr>
                                      <p:tavLst>
                                        <p:tav tm="0">
                                          <p:val>
                                            <p:strVal val="#ppt_x"/>
                                          </p:val>
                                        </p:tav>
                                        <p:tav tm="100000">
                                          <p:val>
                                            <p:strVal val="#ppt_x"/>
                                          </p:val>
                                        </p:tav>
                                      </p:tavLst>
                                    </p:anim>
                                    <p:anim calcmode="lin" valueType="num">
                                      <p:cBhvr additive="base">
                                        <p:cTn id="8" dur="2000" fill="hold"/>
                                        <p:tgtEl>
                                          <p:spTgt spid="23449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34499">
                                            <p:txEl>
                                              <p:pRg st="0" end="0"/>
                                            </p:txEl>
                                          </p:spTgt>
                                        </p:tgtEl>
                                        <p:attrNameLst>
                                          <p:attrName>style.visibility</p:attrName>
                                        </p:attrNameLst>
                                      </p:cBhvr>
                                      <p:to>
                                        <p:strVal val="visible"/>
                                      </p:to>
                                    </p:set>
                                    <p:animEffect transition="in" filter="wedge">
                                      <p:cBhvr>
                                        <p:cTn id="12" dur="1000"/>
                                        <p:tgtEl>
                                          <p:spTgt spid="234499">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34499">
                                            <p:txEl>
                                              <p:pRg st="1" end="1"/>
                                            </p:txEl>
                                          </p:spTgt>
                                        </p:tgtEl>
                                        <p:attrNameLst>
                                          <p:attrName>style.visibility</p:attrName>
                                        </p:attrNameLst>
                                      </p:cBhvr>
                                      <p:to>
                                        <p:strVal val="visible"/>
                                      </p:to>
                                    </p:set>
                                    <p:animEffect transition="in" filter="wedge">
                                      <p:cBhvr>
                                        <p:cTn id="16" dur="1000"/>
                                        <p:tgtEl>
                                          <p:spTgt spid="234499">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34499">
                                            <p:txEl>
                                              <p:pRg st="2" end="2"/>
                                            </p:txEl>
                                          </p:spTgt>
                                        </p:tgtEl>
                                        <p:attrNameLst>
                                          <p:attrName>style.visibility</p:attrName>
                                        </p:attrNameLst>
                                      </p:cBhvr>
                                      <p:to>
                                        <p:strVal val="visible"/>
                                      </p:to>
                                    </p:set>
                                    <p:animEffect transition="in" filter="wedge">
                                      <p:cBhvr>
                                        <p:cTn id="20" dur="1000"/>
                                        <p:tgtEl>
                                          <p:spTgt spid="234499">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34499">
                                            <p:txEl>
                                              <p:pRg st="3" end="3"/>
                                            </p:txEl>
                                          </p:spTgt>
                                        </p:tgtEl>
                                        <p:attrNameLst>
                                          <p:attrName>style.visibility</p:attrName>
                                        </p:attrNameLst>
                                      </p:cBhvr>
                                      <p:to>
                                        <p:strVal val="visible"/>
                                      </p:to>
                                    </p:set>
                                    <p:animEffect transition="in" filter="wedge">
                                      <p:cBhvr>
                                        <p:cTn id="24" dur="1000"/>
                                        <p:tgtEl>
                                          <p:spTgt spid="234499">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34499">
                                            <p:txEl>
                                              <p:pRg st="4" end="4"/>
                                            </p:txEl>
                                          </p:spTgt>
                                        </p:tgtEl>
                                        <p:attrNameLst>
                                          <p:attrName>style.visibility</p:attrName>
                                        </p:attrNameLst>
                                      </p:cBhvr>
                                      <p:to>
                                        <p:strVal val="visible"/>
                                      </p:to>
                                    </p:set>
                                    <p:animEffect transition="in" filter="wedge">
                                      <p:cBhvr>
                                        <p:cTn id="28" dur="1000"/>
                                        <p:tgtEl>
                                          <p:spTgt spid="234499">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34499">
                                            <p:txEl>
                                              <p:pRg st="5" end="5"/>
                                            </p:txEl>
                                          </p:spTgt>
                                        </p:tgtEl>
                                        <p:attrNameLst>
                                          <p:attrName>style.visibility</p:attrName>
                                        </p:attrNameLst>
                                      </p:cBhvr>
                                      <p:to>
                                        <p:strVal val="visible"/>
                                      </p:to>
                                    </p:set>
                                    <p:animEffect transition="in" filter="wedge">
                                      <p:cBhvr>
                                        <p:cTn id="32" dur="1000"/>
                                        <p:tgtEl>
                                          <p:spTgt spid="234499">
                                            <p:txEl>
                                              <p:pRg st="5" end="5"/>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234499">
                                            <p:txEl>
                                              <p:pRg st="6" end="6"/>
                                            </p:txEl>
                                          </p:spTgt>
                                        </p:tgtEl>
                                        <p:attrNameLst>
                                          <p:attrName>style.visibility</p:attrName>
                                        </p:attrNameLst>
                                      </p:cBhvr>
                                      <p:to>
                                        <p:strVal val="visible"/>
                                      </p:to>
                                    </p:set>
                                    <p:animEffect transition="in" filter="wedge">
                                      <p:cBhvr>
                                        <p:cTn id="36" dur="1000"/>
                                        <p:tgtEl>
                                          <p:spTgt spid="2344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8" grpId="0" animBg="1"/>
      <p:bldP spid="234499"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برنج</a:t>
            </a:r>
            <a:endParaRPr lang="en-GB" smtClean="0">
              <a:cs typeface="Titr" pitchFamily="2" charset="-78"/>
            </a:endParaRPr>
          </a:p>
        </p:txBody>
      </p:sp>
      <p:sp>
        <p:nvSpPr>
          <p:cNvPr id="235523" name="Rectangle 3"/>
          <p:cNvSpPr>
            <a:spLocks noGrp="1" noChangeArrowheads="1"/>
          </p:cNvSpPr>
          <p:nvPr>
            <p:ph type="body" idx="1"/>
          </p:nvPr>
        </p:nvSpPr>
        <p:spPr>
          <a:xfrm>
            <a:off x="0" y="1828800"/>
            <a:ext cx="8991600" cy="4678363"/>
          </a:xfrm>
        </p:spPr>
        <p:txBody>
          <a:bodyPr/>
          <a:lstStyle/>
          <a:p>
            <a:pPr algn="r" rtl="1" eaLnBrk="1" hangingPunct="1"/>
            <a:r>
              <a:rPr lang="fa-IR" smtClean="0">
                <a:solidFill>
                  <a:srgbClr val="003399"/>
                </a:solidFill>
                <a:latin typeface="Tahoma" pitchFamily="34" charset="0"/>
                <a:cs typeface="Tahoma" pitchFamily="34" charset="0"/>
                <a:sym typeface="Wingdings" pitchFamily="2" charset="2"/>
              </a:rPr>
              <a:t>طبقه بندی </a:t>
            </a:r>
            <a:r>
              <a:rPr lang="en-US" smtClean="0">
                <a:solidFill>
                  <a:srgbClr val="003399"/>
                </a:solidFill>
                <a:latin typeface="Tahoma" pitchFamily="34" charset="0"/>
                <a:cs typeface="Tahoma" pitchFamily="34" charset="0"/>
                <a:sym typeface="Wingdings" pitchFamily="2" charset="2"/>
              </a:rPr>
              <a:t>FAO</a:t>
            </a:r>
            <a:r>
              <a:rPr lang="fa-IR" smtClean="0">
                <a:solidFill>
                  <a:srgbClr val="003399"/>
                </a:solidFill>
                <a:latin typeface="Tahoma" pitchFamily="34" charset="0"/>
                <a:cs typeface="Tahoma" pitchFamily="34" charset="0"/>
                <a:sym typeface="Wingdings" pitchFamily="2" charset="2"/>
              </a:rPr>
              <a:t> </a:t>
            </a:r>
          </a:p>
          <a:p>
            <a:pPr algn="r" rtl="1" eaLnBrk="1" hangingPunct="1">
              <a:buFontTx/>
              <a:buNone/>
            </a:pPr>
            <a:r>
              <a:rPr lang="fa-IR" smtClean="0">
                <a:latin typeface="Tahoma" pitchFamily="34" charset="0"/>
                <a:cs typeface="2  Lotus" pitchFamily="2" charset="-78"/>
                <a:sym typeface="Wingdings" pitchFamily="2" charset="2"/>
              </a:rPr>
              <a:t>  در این طبقه بندی 4 زیر گروه وجود دارد.</a:t>
            </a:r>
          </a:p>
          <a:p>
            <a:pPr algn="r" rtl="1" eaLnBrk="1" hangingPunct="1">
              <a:buFontTx/>
              <a:buNone/>
            </a:pPr>
            <a:r>
              <a:rPr lang="fa-IR" smtClean="0">
                <a:latin typeface="Tahoma" pitchFamily="34" charset="0"/>
                <a:cs typeface="2  Lotus" pitchFamily="2" charset="-78"/>
                <a:sym typeface="Wingdings" pitchFamily="2" charset="2"/>
              </a:rPr>
              <a:t>  1- نسبت طول دانه به قطر</a:t>
            </a:r>
          </a:p>
          <a:p>
            <a:pPr algn="r" rtl="1" eaLnBrk="1" hangingPunct="1">
              <a:buFontTx/>
              <a:buNone/>
            </a:pPr>
            <a:r>
              <a:rPr lang="fa-IR" smtClean="0">
                <a:latin typeface="Tahoma" pitchFamily="34" charset="0"/>
                <a:cs typeface="2  Lotus" pitchFamily="2" charset="-78"/>
                <a:sym typeface="Wingdings" pitchFamily="2" charset="2"/>
              </a:rPr>
              <a:t>  1-1- برنجهای باریک یا نازک</a:t>
            </a:r>
          </a:p>
          <a:p>
            <a:pPr algn="r" rtl="1" eaLnBrk="1" hangingPunct="1">
              <a:buFontTx/>
              <a:buNone/>
            </a:pPr>
            <a:r>
              <a:rPr lang="fa-IR" smtClean="0">
                <a:latin typeface="Tahoma" pitchFamily="34" charset="0"/>
                <a:cs typeface="2  Lotus" pitchFamily="2" charset="-78"/>
                <a:sym typeface="Wingdings" pitchFamily="2" charset="2"/>
              </a:rPr>
              <a:t>  1-2- برنجهای متوسط</a:t>
            </a:r>
          </a:p>
          <a:p>
            <a:pPr algn="r" rtl="1" eaLnBrk="1" hangingPunct="1">
              <a:buFontTx/>
              <a:buNone/>
            </a:pPr>
            <a:r>
              <a:rPr lang="fa-IR" smtClean="0">
                <a:latin typeface="Tahoma" pitchFamily="34" charset="0"/>
                <a:cs typeface="2  Lotus" pitchFamily="2" charset="-78"/>
                <a:sym typeface="Wingdings" pitchFamily="2" charset="2"/>
              </a:rPr>
              <a:t> 1-3- برنجهای پهن یا چاق</a:t>
            </a:r>
          </a:p>
          <a:p>
            <a:pPr algn="r" rtl="1" eaLnBrk="1" hangingPunct="1">
              <a:buFontTx/>
              <a:buNone/>
            </a:pPr>
            <a:r>
              <a:rPr lang="fa-IR" smtClean="0">
                <a:latin typeface="Tahoma" pitchFamily="34" charset="0"/>
                <a:cs typeface="2  Lotus" pitchFamily="2" charset="-78"/>
                <a:sym typeface="Wingdings" pitchFamily="2" charset="2"/>
              </a:rPr>
              <a:t> 1-4- برنجهای گرد یا کوتاه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5522"/>
                                        </p:tgtEl>
                                        <p:attrNameLst>
                                          <p:attrName>style.visibility</p:attrName>
                                        </p:attrNameLst>
                                      </p:cBhvr>
                                      <p:to>
                                        <p:strVal val="visible"/>
                                      </p:to>
                                    </p:set>
                                    <p:anim calcmode="lin" valueType="num">
                                      <p:cBhvr additive="base">
                                        <p:cTn id="7" dur="2000" fill="hold"/>
                                        <p:tgtEl>
                                          <p:spTgt spid="235522"/>
                                        </p:tgtEl>
                                        <p:attrNameLst>
                                          <p:attrName>ppt_x</p:attrName>
                                        </p:attrNameLst>
                                      </p:cBhvr>
                                      <p:tavLst>
                                        <p:tav tm="0">
                                          <p:val>
                                            <p:strVal val="#ppt_x"/>
                                          </p:val>
                                        </p:tav>
                                        <p:tav tm="100000">
                                          <p:val>
                                            <p:strVal val="#ppt_x"/>
                                          </p:val>
                                        </p:tav>
                                      </p:tavLst>
                                    </p:anim>
                                    <p:anim calcmode="lin" valueType="num">
                                      <p:cBhvr additive="base">
                                        <p:cTn id="8" dur="2000" fill="hold"/>
                                        <p:tgtEl>
                                          <p:spTgt spid="23552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35523">
                                            <p:txEl>
                                              <p:pRg st="0" end="0"/>
                                            </p:txEl>
                                          </p:spTgt>
                                        </p:tgtEl>
                                        <p:attrNameLst>
                                          <p:attrName>style.visibility</p:attrName>
                                        </p:attrNameLst>
                                      </p:cBhvr>
                                      <p:to>
                                        <p:strVal val="visible"/>
                                      </p:to>
                                    </p:set>
                                    <p:animEffect transition="in" filter="wedge">
                                      <p:cBhvr>
                                        <p:cTn id="12" dur="1000"/>
                                        <p:tgtEl>
                                          <p:spTgt spid="235523">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35523">
                                            <p:txEl>
                                              <p:pRg st="1" end="1"/>
                                            </p:txEl>
                                          </p:spTgt>
                                        </p:tgtEl>
                                        <p:attrNameLst>
                                          <p:attrName>style.visibility</p:attrName>
                                        </p:attrNameLst>
                                      </p:cBhvr>
                                      <p:to>
                                        <p:strVal val="visible"/>
                                      </p:to>
                                    </p:set>
                                    <p:animEffect transition="in" filter="wedge">
                                      <p:cBhvr>
                                        <p:cTn id="16" dur="1000"/>
                                        <p:tgtEl>
                                          <p:spTgt spid="235523">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35523">
                                            <p:txEl>
                                              <p:pRg st="2" end="2"/>
                                            </p:txEl>
                                          </p:spTgt>
                                        </p:tgtEl>
                                        <p:attrNameLst>
                                          <p:attrName>style.visibility</p:attrName>
                                        </p:attrNameLst>
                                      </p:cBhvr>
                                      <p:to>
                                        <p:strVal val="visible"/>
                                      </p:to>
                                    </p:set>
                                    <p:animEffect transition="in" filter="wedge">
                                      <p:cBhvr>
                                        <p:cTn id="20" dur="1000"/>
                                        <p:tgtEl>
                                          <p:spTgt spid="235523">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35523">
                                            <p:txEl>
                                              <p:pRg st="3" end="3"/>
                                            </p:txEl>
                                          </p:spTgt>
                                        </p:tgtEl>
                                        <p:attrNameLst>
                                          <p:attrName>style.visibility</p:attrName>
                                        </p:attrNameLst>
                                      </p:cBhvr>
                                      <p:to>
                                        <p:strVal val="visible"/>
                                      </p:to>
                                    </p:set>
                                    <p:animEffect transition="in" filter="wedge">
                                      <p:cBhvr>
                                        <p:cTn id="24" dur="1000"/>
                                        <p:tgtEl>
                                          <p:spTgt spid="235523">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35523">
                                            <p:txEl>
                                              <p:pRg st="4" end="4"/>
                                            </p:txEl>
                                          </p:spTgt>
                                        </p:tgtEl>
                                        <p:attrNameLst>
                                          <p:attrName>style.visibility</p:attrName>
                                        </p:attrNameLst>
                                      </p:cBhvr>
                                      <p:to>
                                        <p:strVal val="visible"/>
                                      </p:to>
                                    </p:set>
                                    <p:animEffect transition="in" filter="wedge">
                                      <p:cBhvr>
                                        <p:cTn id="28" dur="1000"/>
                                        <p:tgtEl>
                                          <p:spTgt spid="235523">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35523">
                                            <p:txEl>
                                              <p:pRg st="5" end="5"/>
                                            </p:txEl>
                                          </p:spTgt>
                                        </p:tgtEl>
                                        <p:attrNameLst>
                                          <p:attrName>style.visibility</p:attrName>
                                        </p:attrNameLst>
                                      </p:cBhvr>
                                      <p:to>
                                        <p:strVal val="visible"/>
                                      </p:to>
                                    </p:set>
                                    <p:animEffect transition="in" filter="wedge">
                                      <p:cBhvr>
                                        <p:cTn id="32" dur="1000"/>
                                        <p:tgtEl>
                                          <p:spTgt spid="235523">
                                            <p:txEl>
                                              <p:pRg st="5" end="5"/>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235523">
                                            <p:txEl>
                                              <p:pRg st="6" end="6"/>
                                            </p:txEl>
                                          </p:spTgt>
                                        </p:tgtEl>
                                        <p:attrNameLst>
                                          <p:attrName>style.visibility</p:attrName>
                                        </p:attrNameLst>
                                      </p:cBhvr>
                                      <p:to>
                                        <p:strVal val="visible"/>
                                      </p:to>
                                    </p:set>
                                    <p:animEffect transition="in" filter="wedge">
                                      <p:cBhvr>
                                        <p:cTn id="36" dur="1000"/>
                                        <p:tgtEl>
                                          <p:spTgt spid="2355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animBg="1"/>
      <p:bldP spid="235523" grpId="0"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برنج</a:t>
            </a:r>
            <a:endParaRPr lang="en-GB" smtClean="0">
              <a:cs typeface="Titr" pitchFamily="2" charset="-78"/>
            </a:endParaRPr>
          </a:p>
        </p:txBody>
      </p:sp>
      <p:sp>
        <p:nvSpPr>
          <p:cNvPr id="237571" name="Rectangle 3"/>
          <p:cNvSpPr>
            <a:spLocks noGrp="1" noChangeArrowheads="1"/>
          </p:cNvSpPr>
          <p:nvPr>
            <p:ph type="body" idx="1"/>
          </p:nvPr>
        </p:nvSpPr>
        <p:spPr>
          <a:xfrm>
            <a:off x="0" y="1828800"/>
            <a:ext cx="8991600" cy="4678363"/>
          </a:xfrm>
        </p:spPr>
        <p:txBody>
          <a:bodyPr/>
          <a:lstStyle/>
          <a:p>
            <a:pPr algn="r" rtl="1" eaLnBrk="1" hangingPunct="1"/>
            <a:r>
              <a:rPr lang="fa-IR" smtClean="0">
                <a:solidFill>
                  <a:srgbClr val="003399"/>
                </a:solidFill>
                <a:latin typeface="Tahoma" pitchFamily="34" charset="0"/>
                <a:cs typeface="Tahoma" pitchFamily="34" charset="0"/>
                <a:sym typeface="Wingdings" pitchFamily="2" charset="2"/>
              </a:rPr>
              <a:t>طبقه بندی </a:t>
            </a:r>
            <a:r>
              <a:rPr lang="en-US" smtClean="0">
                <a:solidFill>
                  <a:srgbClr val="003399"/>
                </a:solidFill>
                <a:latin typeface="Tahoma" pitchFamily="34" charset="0"/>
                <a:cs typeface="Tahoma" pitchFamily="34" charset="0"/>
                <a:sym typeface="Wingdings" pitchFamily="2" charset="2"/>
              </a:rPr>
              <a:t>FAO</a:t>
            </a:r>
            <a:r>
              <a:rPr lang="fa-IR" smtClean="0">
                <a:solidFill>
                  <a:srgbClr val="003399"/>
                </a:solidFill>
                <a:latin typeface="Tahoma" pitchFamily="34" charset="0"/>
                <a:cs typeface="Tahoma" pitchFamily="34" charset="0"/>
                <a:sym typeface="Wingdings" pitchFamily="2" charset="2"/>
              </a:rPr>
              <a:t> </a:t>
            </a:r>
          </a:p>
          <a:p>
            <a:pPr algn="r" rtl="1" eaLnBrk="1" hangingPunct="1">
              <a:buFontTx/>
              <a:buNone/>
            </a:pPr>
            <a:r>
              <a:rPr lang="fa-IR" smtClean="0">
                <a:latin typeface="Tahoma" pitchFamily="34" charset="0"/>
                <a:cs typeface="2  Lotus" pitchFamily="2" charset="-78"/>
                <a:sym typeface="Wingdings" pitchFamily="2" charset="2"/>
              </a:rPr>
              <a:t>  </a:t>
            </a:r>
          </a:p>
          <a:p>
            <a:pPr algn="r" rtl="1" eaLnBrk="1" hangingPunct="1">
              <a:buFontTx/>
              <a:buNone/>
            </a:pPr>
            <a:r>
              <a:rPr lang="fa-IR" smtClean="0">
                <a:latin typeface="Tahoma" pitchFamily="34" charset="0"/>
                <a:cs typeface="2  Lotus" pitchFamily="2" charset="-78"/>
                <a:sym typeface="Wingdings" pitchFamily="2" charset="2"/>
              </a:rPr>
              <a:t>  2- طول دانه بدون در نظر گرفتن قطر</a:t>
            </a:r>
          </a:p>
          <a:p>
            <a:pPr algn="r" rtl="1" eaLnBrk="1" hangingPunct="1">
              <a:buFontTx/>
              <a:buNone/>
            </a:pPr>
            <a:r>
              <a:rPr lang="fa-IR" smtClean="0">
                <a:latin typeface="Tahoma" pitchFamily="34" charset="0"/>
                <a:cs typeface="2  Lotus" pitchFamily="2" charset="-78"/>
                <a:sym typeface="Wingdings" pitchFamily="2" charset="2"/>
              </a:rPr>
              <a:t>  2-1- برنجهای خیلی طویل (بیش از 7 </a:t>
            </a:r>
            <a:r>
              <a:rPr lang="en-US" smtClean="0">
                <a:latin typeface="Tahoma" pitchFamily="34" charset="0"/>
                <a:cs typeface="2  Lotus" pitchFamily="2" charset="-78"/>
                <a:sym typeface="Wingdings" pitchFamily="2" charset="2"/>
              </a:rPr>
              <a:t>mm</a:t>
            </a:r>
            <a:r>
              <a:rPr lang="fa-IR" smtClean="0">
                <a:latin typeface="Tahoma" pitchFamily="34" charset="0"/>
                <a:cs typeface="2  Lotus" pitchFamily="2" charset="-78"/>
                <a:sym typeface="Wingdings" pitchFamily="2" charset="2"/>
              </a:rPr>
              <a:t>)</a:t>
            </a:r>
          </a:p>
          <a:p>
            <a:pPr algn="r" rtl="1" eaLnBrk="1" hangingPunct="1">
              <a:buFontTx/>
              <a:buNone/>
            </a:pPr>
            <a:r>
              <a:rPr lang="fa-IR" smtClean="0">
                <a:latin typeface="Tahoma" pitchFamily="34" charset="0"/>
                <a:cs typeface="2  Lotus" pitchFamily="2" charset="-78"/>
                <a:sym typeface="Wingdings" pitchFamily="2" charset="2"/>
              </a:rPr>
              <a:t>  2-2- برنجهای طویل</a:t>
            </a:r>
          </a:p>
          <a:p>
            <a:pPr algn="r" rtl="1" eaLnBrk="1" hangingPunct="1">
              <a:buFontTx/>
              <a:buNone/>
            </a:pPr>
            <a:r>
              <a:rPr lang="fa-IR" smtClean="0">
                <a:latin typeface="Tahoma" pitchFamily="34" charset="0"/>
                <a:cs typeface="2  Lotus" pitchFamily="2" charset="-78"/>
                <a:sym typeface="Wingdings" pitchFamily="2" charset="2"/>
              </a:rPr>
              <a:t> 2-3- برنجهای متوسط</a:t>
            </a:r>
          </a:p>
          <a:p>
            <a:pPr algn="r" rtl="1" eaLnBrk="1" hangingPunct="1">
              <a:buFontTx/>
              <a:buNone/>
            </a:pPr>
            <a:r>
              <a:rPr lang="fa-IR" smtClean="0">
                <a:latin typeface="Tahoma" pitchFamily="34" charset="0"/>
                <a:cs typeface="2  Lotus" pitchFamily="2" charset="-78"/>
                <a:sym typeface="Wingdings" pitchFamily="2" charset="2"/>
              </a:rPr>
              <a:t> 2-4- برنجهای کوتاه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7570"/>
                                        </p:tgtEl>
                                        <p:attrNameLst>
                                          <p:attrName>style.visibility</p:attrName>
                                        </p:attrNameLst>
                                      </p:cBhvr>
                                      <p:to>
                                        <p:strVal val="visible"/>
                                      </p:to>
                                    </p:set>
                                    <p:anim calcmode="lin" valueType="num">
                                      <p:cBhvr additive="base">
                                        <p:cTn id="7" dur="2000" fill="hold"/>
                                        <p:tgtEl>
                                          <p:spTgt spid="237570"/>
                                        </p:tgtEl>
                                        <p:attrNameLst>
                                          <p:attrName>ppt_x</p:attrName>
                                        </p:attrNameLst>
                                      </p:cBhvr>
                                      <p:tavLst>
                                        <p:tav tm="0">
                                          <p:val>
                                            <p:strVal val="#ppt_x"/>
                                          </p:val>
                                        </p:tav>
                                        <p:tav tm="100000">
                                          <p:val>
                                            <p:strVal val="#ppt_x"/>
                                          </p:val>
                                        </p:tav>
                                      </p:tavLst>
                                    </p:anim>
                                    <p:anim calcmode="lin" valueType="num">
                                      <p:cBhvr additive="base">
                                        <p:cTn id="8" dur="2000" fill="hold"/>
                                        <p:tgtEl>
                                          <p:spTgt spid="23757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37571">
                                            <p:txEl>
                                              <p:pRg st="0" end="0"/>
                                            </p:txEl>
                                          </p:spTgt>
                                        </p:tgtEl>
                                        <p:attrNameLst>
                                          <p:attrName>style.visibility</p:attrName>
                                        </p:attrNameLst>
                                      </p:cBhvr>
                                      <p:to>
                                        <p:strVal val="visible"/>
                                      </p:to>
                                    </p:set>
                                    <p:animEffect transition="in" filter="wedge">
                                      <p:cBhvr>
                                        <p:cTn id="12" dur="1000"/>
                                        <p:tgtEl>
                                          <p:spTgt spid="237571">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37571">
                                            <p:txEl>
                                              <p:pRg st="1" end="1"/>
                                            </p:txEl>
                                          </p:spTgt>
                                        </p:tgtEl>
                                        <p:attrNameLst>
                                          <p:attrName>style.visibility</p:attrName>
                                        </p:attrNameLst>
                                      </p:cBhvr>
                                      <p:to>
                                        <p:strVal val="visible"/>
                                      </p:to>
                                    </p:set>
                                    <p:animEffect transition="in" filter="wedge">
                                      <p:cBhvr>
                                        <p:cTn id="16" dur="1000"/>
                                        <p:tgtEl>
                                          <p:spTgt spid="237571">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37571">
                                            <p:txEl>
                                              <p:pRg st="2" end="2"/>
                                            </p:txEl>
                                          </p:spTgt>
                                        </p:tgtEl>
                                        <p:attrNameLst>
                                          <p:attrName>style.visibility</p:attrName>
                                        </p:attrNameLst>
                                      </p:cBhvr>
                                      <p:to>
                                        <p:strVal val="visible"/>
                                      </p:to>
                                    </p:set>
                                    <p:animEffect transition="in" filter="wedge">
                                      <p:cBhvr>
                                        <p:cTn id="20" dur="1000"/>
                                        <p:tgtEl>
                                          <p:spTgt spid="237571">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37571">
                                            <p:txEl>
                                              <p:pRg st="3" end="3"/>
                                            </p:txEl>
                                          </p:spTgt>
                                        </p:tgtEl>
                                        <p:attrNameLst>
                                          <p:attrName>style.visibility</p:attrName>
                                        </p:attrNameLst>
                                      </p:cBhvr>
                                      <p:to>
                                        <p:strVal val="visible"/>
                                      </p:to>
                                    </p:set>
                                    <p:animEffect transition="in" filter="wedge">
                                      <p:cBhvr>
                                        <p:cTn id="24" dur="1000"/>
                                        <p:tgtEl>
                                          <p:spTgt spid="237571">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37571">
                                            <p:txEl>
                                              <p:pRg st="4" end="4"/>
                                            </p:txEl>
                                          </p:spTgt>
                                        </p:tgtEl>
                                        <p:attrNameLst>
                                          <p:attrName>style.visibility</p:attrName>
                                        </p:attrNameLst>
                                      </p:cBhvr>
                                      <p:to>
                                        <p:strVal val="visible"/>
                                      </p:to>
                                    </p:set>
                                    <p:animEffect transition="in" filter="wedge">
                                      <p:cBhvr>
                                        <p:cTn id="28" dur="1000"/>
                                        <p:tgtEl>
                                          <p:spTgt spid="237571">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37571">
                                            <p:txEl>
                                              <p:pRg st="5" end="5"/>
                                            </p:txEl>
                                          </p:spTgt>
                                        </p:tgtEl>
                                        <p:attrNameLst>
                                          <p:attrName>style.visibility</p:attrName>
                                        </p:attrNameLst>
                                      </p:cBhvr>
                                      <p:to>
                                        <p:strVal val="visible"/>
                                      </p:to>
                                    </p:set>
                                    <p:animEffect transition="in" filter="wedge">
                                      <p:cBhvr>
                                        <p:cTn id="32" dur="1000"/>
                                        <p:tgtEl>
                                          <p:spTgt spid="237571">
                                            <p:txEl>
                                              <p:pRg st="5" end="5"/>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237571">
                                            <p:txEl>
                                              <p:pRg st="6" end="6"/>
                                            </p:txEl>
                                          </p:spTgt>
                                        </p:tgtEl>
                                        <p:attrNameLst>
                                          <p:attrName>style.visibility</p:attrName>
                                        </p:attrNameLst>
                                      </p:cBhvr>
                                      <p:to>
                                        <p:strVal val="visible"/>
                                      </p:to>
                                    </p:set>
                                    <p:animEffect transition="in" filter="wedge">
                                      <p:cBhvr>
                                        <p:cTn id="36" dur="1000"/>
                                        <p:tgtEl>
                                          <p:spTgt spid="2375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0" grpId="0" animBg="1"/>
      <p:bldP spid="237571" grpId="0" build="p"/>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برنج</a:t>
            </a:r>
            <a:endParaRPr lang="en-GB" smtClean="0">
              <a:cs typeface="Titr" pitchFamily="2" charset="-78"/>
            </a:endParaRPr>
          </a:p>
        </p:txBody>
      </p:sp>
      <p:sp>
        <p:nvSpPr>
          <p:cNvPr id="238595" name="Rectangle 3"/>
          <p:cNvSpPr>
            <a:spLocks noGrp="1" noChangeArrowheads="1"/>
          </p:cNvSpPr>
          <p:nvPr>
            <p:ph type="body" idx="1"/>
          </p:nvPr>
        </p:nvSpPr>
        <p:spPr>
          <a:xfrm>
            <a:off x="0" y="1828800"/>
            <a:ext cx="8991600" cy="4678363"/>
          </a:xfrm>
        </p:spPr>
        <p:txBody>
          <a:bodyPr/>
          <a:lstStyle/>
          <a:p>
            <a:pPr algn="r" rtl="1" eaLnBrk="1" hangingPunct="1"/>
            <a:r>
              <a:rPr lang="fa-IR" smtClean="0">
                <a:solidFill>
                  <a:srgbClr val="003399"/>
                </a:solidFill>
                <a:latin typeface="Tahoma" pitchFamily="34" charset="0"/>
                <a:cs typeface="Tahoma" pitchFamily="34" charset="0"/>
                <a:sym typeface="Wingdings" pitchFamily="2" charset="2"/>
              </a:rPr>
              <a:t>طبقه بندی </a:t>
            </a:r>
            <a:r>
              <a:rPr lang="en-US" smtClean="0">
                <a:solidFill>
                  <a:srgbClr val="003399"/>
                </a:solidFill>
                <a:latin typeface="Tahoma" pitchFamily="34" charset="0"/>
                <a:cs typeface="Tahoma" pitchFamily="34" charset="0"/>
                <a:sym typeface="Wingdings" pitchFamily="2" charset="2"/>
              </a:rPr>
              <a:t>FAO</a:t>
            </a:r>
            <a:r>
              <a:rPr lang="fa-IR" smtClean="0">
                <a:solidFill>
                  <a:srgbClr val="003399"/>
                </a:solidFill>
                <a:latin typeface="Tahoma" pitchFamily="34" charset="0"/>
                <a:cs typeface="Tahoma" pitchFamily="34" charset="0"/>
                <a:sym typeface="Wingdings" pitchFamily="2" charset="2"/>
              </a:rPr>
              <a:t> </a:t>
            </a:r>
          </a:p>
          <a:p>
            <a:pPr algn="r" rtl="1" eaLnBrk="1" hangingPunct="1">
              <a:buFontTx/>
              <a:buNone/>
            </a:pPr>
            <a:r>
              <a:rPr lang="fa-IR" smtClean="0">
                <a:latin typeface="Tahoma" pitchFamily="34" charset="0"/>
                <a:cs typeface="2  Lotus" pitchFamily="2" charset="-78"/>
                <a:sym typeface="Wingdings" pitchFamily="2" charset="2"/>
              </a:rPr>
              <a:t>  </a:t>
            </a:r>
          </a:p>
          <a:p>
            <a:pPr algn="r" rtl="1" eaLnBrk="1" hangingPunct="1">
              <a:buFontTx/>
              <a:buNone/>
            </a:pPr>
            <a:r>
              <a:rPr lang="fa-IR" smtClean="0">
                <a:latin typeface="Tahoma" pitchFamily="34" charset="0"/>
                <a:cs typeface="2  Lotus" pitchFamily="2" charset="-78"/>
                <a:sym typeface="Wingdings" pitchFamily="2" charset="2"/>
              </a:rPr>
              <a:t>  3- وزن هزار دانه</a:t>
            </a:r>
          </a:p>
          <a:p>
            <a:pPr algn="r" rtl="1" eaLnBrk="1" hangingPunct="1">
              <a:buFontTx/>
              <a:buNone/>
            </a:pPr>
            <a:r>
              <a:rPr lang="fa-IR" smtClean="0">
                <a:latin typeface="Tahoma" pitchFamily="34" charset="0"/>
                <a:cs typeface="2  Lotus" pitchFamily="2" charset="-78"/>
                <a:sym typeface="Wingdings" pitchFamily="2" charset="2"/>
              </a:rPr>
              <a:t>  3-1- برنجهای سنگین (28 گرم)</a:t>
            </a:r>
          </a:p>
          <a:p>
            <a:pPr algn="r" rtl="1" eaLnBrk="1" hangingPunct="1">
              <a:buFontTx/>
              <a:buNone/>
            </a:pPr>
            <a:r>
              <a:rPr lang="fa-IR" smtClean="0">
                <a:latin typeface="Tahoma" pitchFamily="34" charset="0"/>
                <a:cs typeface="2  Lotus" pitchFamily="2" charset="-78"/>
                <a:sym typeface="Wingdings" pitchFamily="2" charset="2"/>
              </a:rPr>
              <a:t>  3-2- برنجهای درشت و متوسط</a:t>
            </a:r>
          </a:p>
          <a:p>
            <a:pPr algn="r" rtl="1" eaLnBrk="1" hangingPunct="1">
              <a:buFontTx/>
              <a:buNone/>
            </a:pPr>
            <a:r>
              <a:rPr lang="fa-IR" smtClean="0">
                <a:latin typeface="Tahoma" pitchFamily="34" charset="0"/>
                <a:cs typeface="2  Lotus" pitchFamily="2" charset="-78"/>
                <a:sym typeface="Wingdings" pitchFamily="2" charset="2"/>
              </a:rPr>
              <a:t> 3-3- برنجهای کوچک و سبک</a:t>
            </a:r>
          </a:p>
          <a:p>
            <a:pPr algn="r" rtl="1" eaLnBrk="1" hangingPunct="1">
              <a:buFontTx/>
              <a:buNone/>
            </a:pPr>
            <a:r>
              <a:rPr lang="fa-IR" smtClean="0">
                <a:latin typeface="Tahoma" pitchFamily="34" charset="0"/>
                <a:cs typeface="2  Lotus" pitchFamily="2" charset="-78"/>
                <a:sym typeface="Wingdings" pitchFamily="2" charset="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8594"/>
                                        </p:tgtEl>
                                        <p:attrNameLst>
                                          <p:attrName>style.visibility</p:attrName>
                                        </p:attrNameLst>
                                      </p:cBhvr>
                                      <p:to>
                                        <p:strVal val="visible"/>
                                      </p:to>
                                    </p:set>
                                    <p:anim calcmode="lin" valueType="num">
                                      <p:cBhvr additive="base">
                                        <p:cTn id="7" dur="2000" fill="hold"/>
                                        <p:tgtEl>
                                          <p:spTgt spid="238594"/>
                                        </p:tgtEl>
                                        <p:attrNameLst>
                                          <p:attrName>ppt_x</p:attrName>
                                        </p:attrNameLst>
                                      </p:cBhvr>
                                      <p:tavLst>
                                        <p:tav tm="0">
                                          <p:val>
                                            <p:strVal val="#ppt_x"/>
                                          </p:val>
                                        </p:tav>
                                        <p:tav tm="100000">
                                          <p:val>
                                            <p:strVal val="#ppt_x"/>
                                          </p:val>
                                        </p:tav>
                                      </p:tavLst>
                                    </p:anim>
                                    <p:anim calcmode="lin" valueType="num">
                                      <p:cBhvr additive="base">
                                        <p:cTn id="8" dur="2000" fill="hold"/>
                                        <p:tgtEl>
                                          <p:spTgt spid="23859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38595">
                                            <p:txEl>
                                              <p:pRg st="0" end="0"/>
                                            </p:txEl>
                                          </p:spTgt>
                                        </p:tgtEl>
                                        <p:attrNameLst>
                                          <p:attrName>style.visibility</p:attrName>
                                        </p:attrNameLst>
                                      </p:cBhvr>
                                      <p:to>
                                        <p:strVal val="visible"/>
                                      </p:to>
                                    </p:set>
                                    <p:animEffect transition="in" filter="wedge">
                                      <p:cBhvr>
                                        <p:cTn id="12" dur="1000"/>
                                        <p:tgtEl>
                                          <p:spTgt spid="238595">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38595">
                                            <p:txEl>
                                              <p:pRg st="1" end="1"/>
                                            </p:txEl>
                                          </p:spTgt>
                                        </p:tgtEl>
                                        <p:attrNameLst>
                                          <p:attrName>style.visibility</p:attrName>
                                        </p:attrNameLst>
                                      </p:cBhvr>
                                      <p:to>
                                        <p:strVal val="visible"/>
                                      </p:to>
                                    </p:set>
                                    <p:animEffect transition="in" filter="wedge">
                                      <p:cBhvr>
                                        <p:cTn id="16" dur="1000"/>
                                        <p:tgtEl>
                                          <p:spTgt spid="238595">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38595">
                                            <p:txEl>
                                              <p:pRg st="2" end="2"/>
                                            </p:txEl>
                                          </p:spTgt>
                                        </p:tgtEl>
                                        <p:attrNameLst>
                                          <p:attrName>style.visibility</p:attrName>
                                        </p:attrNameLst>
                                      </p:cBhvr>
                                      <p:to>
                                        <p:strVal val="visible"/>
                                      </p:to>
                                    </p:set>
                                    <p:animEffect transition="in" filter="wedge">
                                      <p:cBhvr>
                                        <p:cTn id="20" dur="1000"/>
                                        <p:tgtEl>
                                          <p:spTgt spid="238595">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38595">
                                            <p:txEl>
                                              <p:pRg st="3" end="3"/>
                                            </p:txEl>
                                          </p:spTgt>
                                        </p:tgtEl>
                                        <p:attrNameLst>
                                          <p:attrName>style.visibility</p:attrName>
                                        </p:attrNameLst>
                                      </p:cBhvr>
                                      <p:to>
                                        <p:strVal val="visible"/>
                                      </p:to>
                                    </p:set>
                                    <p:animEffect transition="in" filter="wedge">
                                      <p:cBhvr>
                                        <p:cTn id="24" dur="1000"/>
                                        <p:tgtEl>
                                          <p:spTgt spid="238595">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38595">
                                            <p:txEl>
                                              <p:pRg st="4" end="4"/>
                                            </p:txEl>
                                          </p:spTgt>
                                        </p:tgtEl>
                                        <p:attrNameLst>
                                          <p:attrName>style.visibility</p:attrName>
                                        </p:attrNameLst>
                                      </p:cBhvr>
                                      <p:to>
                                        <p:strVal val="visible"/>
                                      </p:to>
                                    </p:set>
                                    <p:animEffect transition="in" filter="wedge">
                                      <p:cBhvr>
                                        <p:cTn id="28" dur="1000"/>
                                        <p:tgtEl>
                                          <p:spTgt spid="238595">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38595">
                                            <p:txEl>
                                              <p:pRg st="5" end="5"/>
                                            </p:txEl>
                                          </p:spTgt>
                                        </p:tgtEl>
                                        <p:attrNameLst>
                                          <p:attrName>style.visibility</p:attrName>
                                        </p:attrNameLst>
                                      </p:cBhvr>
                                      <p:to>
                                        <p:strVal val="visible"/>
                                      </p:to>
                                    </p:set>
                                    <p:animEffect transition="in" filter="wedge">
                                      <p:cBhvr>
                                        <p:cTn id="32" dur="1000"/>
                                        <p:tgtEl>
                                          <p:spTgt spid="238595">
                                            <p:txEl>
                                              <p:pRg st="5" end="5"/>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238595">
                                            <p:txEl>
                                              <p:pRg st="6" end="6"/>
                                            </p:txEl>
                                          </p:spTgt>
                                        </p:tgtEl>
                                        <p:attrNameLst>
                                          <p:attrName>style.visibility</p:attrName>
                                        </p:attrNameLst>
                                      </p:cBhvr>
                                      <p:to>
                                        <p:strVal val="visible"/>
                                      </p:to>
                                    </p:set>
                                    <p:animEffect transition="in" filter="wedge">
                                      <p:cBhvr>
                                        <p:cTn id="36" dur="1000"/>
                                        <p:tgtEl>
                                          <p:spTgt spid="2385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animBg="1"/>
      <p:bldP spid="23859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xfrm>
            <a:off x="457200" y="304800"/>
            <a:ext cx="8229600" cy="1143000"/>
          </a:xfrm>
          <a:solidFill>
            <a:srgbClr val="FFFF99"/>
          </a:solidFill>
          <a:ln>
            <a:solidFill>
              <a:schemeClr val="tx1"/>
            </a:solidFill>
          </a:ln>
        </p:spPr>
        <p:txBody>
          <a:bodyPr/>
          <a:lstStyle/>
          <a:p>
            <a:pPr rtl="1" eaLnBrk="1" hangingPunct="1"/>
            <a:r>
              <a:rPr lang="ar-SA" smtClean="0">
                <a:cs typeface="Arial" charset="0"/>
              </a:rPr>
              <a:t>تعاریف</a:t>
            </a:r>
            <a:endParaRPr lang="en-GB" smtClean="0">
              <a:cs typeface="Arial" charset="0"/>
            </a:endParaRPr>
          </a:p>
        </p:txBody>
      </p:sp>
      <p:sp>
        <p:nvSpPr>
          <p:cNvPr id="28676" name="Rectangle 4"/>
          <p:cNvSpPr>
            <a:spLocks noGrp="1" noChangeArrowheads="1"/>
          </p:cNvSpPr>
          <p:nvPr>
            <p:ph type="body" idx="1"/>
          </p:nvPr>
        </p:nvSpPr>
        <p:spPr>
          <a:xfrm>
            <a:off x="457200" y="2027238"/>
            <a:ext cx="8229600" cy="4525962"/>
          </a:xfrm>
        </p:spPr>
        <p:txBody>
          <a:bodyPr/>
          <a:lstStyle/>
          <a:p>
            <a:pPr algn="r" rtl="1" eaLnBrk="1" hangingPunct="1"/>
            <a:r>
              <a:rPr lang="ar-SA" smtClean="0">
                <a:cs typeface="Arial" charset="0"/>
              </a:rPr>
              <a:t>ریشه چه توسط غشایی به نام </a:t>
            </a:r>
            <a:r>
              <a:rPr lang="ar-SA" u="sng" smtClean="0">
                <a:solidFill>
                  <a:srgbClr val="FFFF00"/>
                </a:solidFill>
                <a:cs typeface="Arial" charset="0"/>
              </a:rPr>
              <a:t>کلئوریز</a:t>
            </a:r>
            <a:r>
              <a:rPr lang="ar-SA" smtClean="0">
                <a:cs typeface="Arial" charset="0"/>
              </a:rPr>
              <a:t> محفاظت می گردد.</a:t>
            </a:r>
            <a:endParaRPr lang="en-US" smtClean="0">
              <a:cs typeface="Arial" charset="0"/>
            </a:endParaRPr>
          </a:p>
          <a:p>
            <a:pPr algn="r" rtl="1" eaLnBrk="1" hangingPunct="1">
              <a:buFontTx/>
              <a:buNone/>
            </a:pPr>
            <a:endParaRPr lang="en-US" smtClean="0">
              <a:cs typeface="Arial" charset="0"/>
            </a:endParaRPr>
          </a:p>
          <a:p>
            <a:pPr algn="r" rtl="1" eaLnBrk="1" hangingPunct="1"/>
            <a:r>
              <a:rPr lang="ar-SA" smtClean="0">
                <a:cs typeface="Arial" charset="0"/>
              </a:rPr>
              <a:t>ساقه چه کوتاه است و در بالای آن ژمول قرار دارد.</a:t>
            </a:r>
            <a:endParaRPr lang="en-US" smtClean="0">
              <a:cs typeface="Arial" charset="0"/>
            </a:endParaRPr>
          </a:p>
          <a:p>
            <a:pPr algn="r" rtl="1" eaLnBrk="1" hangingPunct="1">
              <a:buFontTx/>
              <a:buNone/>
            </a:pPr>
            <a:endParaRPr lang="ar-SA" smtClean="0">
              <a:cs typeface="Arial" charset="0"/>
            </a:endParaRPr>
          </a:p>
          <a:p>
            <a:pPr algn="r" rtl="1" eaLnBrk="1" hangingPunct="1"/>
            <a:r>
              <a:rPr lang="ar-SA" smtClean="0">
                <a:cs typeface="Arial" charset="0"/>
              </a:rPr>
              <a:t>ژمول توسط غشایی به نام </a:t>
            </a:r>
            <a:r>
              <a:rPr lang="ar-SA" u="sng" smtClean="0">
                <a:solidFill>
                  <a:srgbClr val="FFFF00"/>
                </a:solidFill>
                <a:cs typeface="Arial" charset="0"/>
              </a:rPr>
              <a:t>کلئوپتیل</a:t>
            </a:r>
            <a:r>
              <a:rPr lang="ar-SA" smtClean="0">
                <a:cs typeface="Arial" charset="0"/>
              </a:rPr>
              <a:t> محفاظت می گردد.</a:t>
            </a:r>
          </a:p>
          <a:p>
            <a:pPr algn="r" rtl="1" eaLnBrk="1" hangingPunct="1"/>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3000" fill="hold"/>
                                        <p:tgtEl>
                                          <p:spTgt spid="28675"/>
                                        </p:tgtEl>
                                        <p:attrNameLst>
                                          <p:attrName>ppt_x</p:attrName>
                                        </p:attrNameLst>
                                      </p:cBhvr>
                                      <p:tavLst>
                                        <p:tav tm="0">
                                          <p:val>
                                            <p:strVal val="#ppt_x"/>
                                          </p:val>
                                        </p:tav>
                                        <p:tav tm="100000">
                                          <p:val>
                                            <p:strVal val="#ppt_x"/>
                                          </p:val>
                                        </p:tav>
                                      </p:tavLst>
                                    </p:anim>
                                    <p:anim calcmode="lin" valueType="num">
                                      <p:cBhvr additive="base">
                                        <p:cTn id="8" dur="3000" fill="hold"/>
                                        <p:tgtEl>
                                          <p:spTgt spid="28675"/>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16" presetClass="entr" presetSubtype="26" fill="hold" nodeType="afterEffect">
                                  <p:stCondLst>
                                    <p:cond delay="0"/>
                                  </p:stCondLst>
                                  <p:childTnLst>
                                    <p:set>
                                      <p:cBhvr>
                                        <p:cTn id="11" dur="1" fill="hold">
                                          <p:stCondLst>
                                            <p:cond delay="0"/>
                                          </p:stCondLst>
                                        </p:cTn>
                                        <p:tgtEl>
                                          <p:spTgt spid="28676">
                                            <p:txEl>
                                              <p:pRg st="0" end="0"/>
                                            </p:txEl>
                                          </p:spTgt>
                                        </p:tgtEl>
                                        <p:attrNameLst>
                                          <p:attrName>style.visibility</p:attrName>
                                        </p:attrNameLst>
                                      </p:cBhvr>
                                      <p:to>
                                        <p:strVal val="visible"/>
                                      </p:to>
                                    </p:set>
                                    <p:animEffect transition="in" filter="barn(inHorizontal)">
                                      <p:cBhvr>
                                        <p:cTn id="12" dur="2000"/>
                                        <p:tgtEl>
                                          <p:spTgt spid="28676">
                                            <p:txEl>
                                              <p:pRg st="0" end="0"/>
                                            </p:txEl>
                                          </p:spTgt>
                                        </p:tgtEl>
                                      </p:cBhvr>
                                    </p:animEffect>
                                  </p:childTnLst>
                                </p:cTn>
                              </p:par>
                            </p:childTnLst>
                          </p:cTn>
                        </p:par>
                        <p:par>
                          <p:cTn id="13" fill="hold">
                            <p:stCondLst>
                              <p:cond delay="5000"/>
                            </p:stCondLst>
                            <p:childTnLst>
                              <p:par>
                                <p:cTn id="14" presetID="16" presetClass="entr" presetSubtype="26" fill="hold" nodeType="afterEffect">
                                  <p:stCondLst>
                                    <p:cond delay="0"/>
                                  </p:stCondLst>
                                  <p:childTnLst>
                                    <p:set>
                                      <p:cBhvr>
                                        <p:cTn id="15" dur="1" fill="hold">
                                          <p:stCondLst>
                                            <p:cond delay="0"/>
                                          </p:stCondLst>
                                        </p:cTn>
                                        <p:tgtEl>
                                          <p:spTgt spid="28676">
                                            <p:txEl>
                                              <p:pRg st="2" end="2"/>
                                            </p:txEl>
                                          </p:spTgt>
                                        </p:tgtEl>
                                        <p:attrNameLst>
                                          <p:attrName>style.visibility</p:attrName>
                                        </p:attrNameLst>
                                      </p:cBhvr>
                                      <p:to>
                                        <p:strVal val="visible"/>
                                      </p:to>
                                    </p:set>
                                    <p:animEffect transition="in" filter="barn(inHorizontal)">
                                      <p:cBhvr>
                                        <p:cTn id="16" dur="2000"/>
                                        <p:tgtEl>
                                          <p:spTgt spid="28676">
                                            <p:txEl>
                                              <p:pRg st="2" end="2"/>
                                            </p:txEl>
                                          </p:spTgt>
                                        </p:tgtEl>
                                      </p:cBhvr>
                                    </p:animEffect>
                                  </p:childTnLst>
                                </p:cTn>
                              </p:par>
                            </p:childTnLst>
                          </p:cTn>
                        </p:par>
                        <p:par>
                          <p:cTn id="17" fill="hold">
                            <p:stCondLst>
                              <p:cond delay="7000"/>
                            </p:stCondLst>
                            <p:childTnLst>
                              <p:par>
                                <p:cTn id="18" presetID="16" presetClass="entr" presetSubtype="26" fill="hold" nodeType="afterEffect">
                                  <p:stCondLst>
                                    <p:cond delay="0"/>
                                  </p:stCondLst>
                                  <p:childTnLst>
                                    <p:set>
                                      <p:cBhvr>
                                        <p:cTn id="19" dur="1" fill="hold">
                                          <p:stCondLst>
                                            <p:cond delay="0"/>
                                          </p:stCondLst>
                                        </p:cTn>
                                        <p:tgtEl>
                                          <p:spTgt spid="28676">
                                            <p:txEl>
                                              <p:pRg st="4" end="4"/>
                                            </p:txEl>
                                          </p:spTgt>
                                        </p:tgtEl>
                                        <p:attrNameLst>
                                          <p:attrName>style.visibility</p:attrName>
                                        </p:attrNameLst>
                                      </p:cBhvr>
                                      <p:to>
                                        <p:strVal val="visible"/>
                                      </p:to>
                                    </p:set>
                                    <p:animEffect transition="in" filter="barn(inHorizontal)">
                                      <p:cBhvr>
                                        <p:cTn id="20" dur="2000"/>
                                        <p:tgtEl>
                                          <p:spTgt spid="286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برنج</a:t>
            </a:r>
            <a:endParaRPr lang="en-GB" smtClean="0">
              <a:cs typeface="Titr" pitchFamily="2" charset="-78"/>
            </a:endParaRPr>
          </a:p>
        </p:txBody>
      </p:sp>
      <p:sp>
        <p:nvSpPr>
          <p:cNvPr id="239619" name="Rectangle 3"/>
          <p:cNvSpPr>
            <a:spLocks noGrp="1" noChangeArrowheads="1"/>
          </p:cNvSpPr>
          <p:nvPr>
            <p:ph type="body" idx="1"/>
          </p:nvPr>
        </p:nvSpPr>
        <p:spPr>
          <a:xfrm>
            <a:off x="0" y="1828800"/>
            <a:ext cx="8991600" cy="4678363"/>
          </a:xfrm>
        </p:spPr>
        <p:txBody>
          <a:bodyPr/>
          <a:lstStyle/>
          <a:p>
            <a:pPr algn="r" rtl="1" eaLnBrk="1" hangingPunct="1"/>
            <a:r>
              <a:rPr lang="fa-IR" smtClean="0">
                <a:solidFill>
                  <a:srgbClr val="003399"/>
                </a:solidFill>
                <a:latin typeface="Tahoma" pitchFamily="34" charset="0"/>
                <a:cs typeface="Tahoma" pitchFamily="34" charset="0"/>
                <a:sym typeface="Wingdings" pitchFamily="2" charset="2"/>
              </a:rPr>
              <a:t>طبقه بندی </a:t>
            </a:r>
            <a:r>
              <a:rPr lang="en-US" smtClean="0">
                <a:solidFill>
                  <a:srgbClr val="003399"/>
                </a:solidFill>
                <a:latin typeface="Tahoma" pitchFamily="34" charset="0"/>
                <a:cs typeface="Tahoma" pitchFamily="34" charset="0"/>
                <a:sym typeface="Wingdings" pitchFamily="2" charset="2"/>
              </a:rPr>
              <a:t>FAO</a:t>
            </a:r>
            <a:r>
              <a:rPr lang="fa-IR" smtClean="0">
                <a:solidFill>
                  <a:srgbClr val="003399"/>
                </a:solidFill>
                <a:latin typeface="Tahoma" pitchFamily="34" charset="0"/>
                <a:cs typeface="Tahoma" pitchFamily="34" charset="0"/>
                <a:sym typeface="Wingdings" pitchFamily="2" charset="2"/>
              </a:rPr>
              <a:t> </a:t>
            </a:r>
          </a:p>
          <a:p>
            <a:pPr algn="r" rtl="1" eaLnBrk="1" hangingPunct="1">
              <a:buFontTx/>
              <a:buNone/>
            </a:pPr>
            <a:r>
              <a:rPr lang="fa-IR" smtClean="0">
                <a:latin typeface="Tahoma" pitchFamily="34" charset="0"/>
                <a:cs typeface="2  Lotus" pitchFamily="2" charset="-78"/>
                <a:sym typeface="Wingdings" pitchFamily="2" charset="2"/>
              </a:rPr>
              <a:t>  </a:t>
            </a:r>
          </a:p>
          <a:p>
            <a:pPr algn="r" rtl="1" eaLnBrk="1" hangingPunct="1">
              <a:buFontTx/>
              <a:buNone/>
            </a:pPr>
            <a:r>
              <a:rPr lang="fa-IR" smtClean="0">
                <a:latin typeface="Tahoma" pitchFamily="34" charset="0"/>
                <a:cs typeface="2  Lotus" pitchFamily="2" charset="-78"/>
                <a:sym typeface="Wingdings" pitchFamily="2" charset="2"/>
              </a:rPr>
              <a:t>  4- طول دانه (در ایران انجام شده و تلفیقی از 3 گروه قبلی)</a:t>
            </a:r>
          </a:p>
          <a:p>
            <a:pPr algn="r" rtl="1" eaLnBrk="1" hangingPunct="1">
              <a:buFontTx/>
              <a:buNone/>
            </a:pPr>
            <a:r>
              <a:rPr lang="fa-IR" smtClean="0">
                <a:latin typeface="Tahoma" pitchFamily="34" charset="0"/>
                <a:cs typeface="2  Lotus" pitchFamily="2" charset="-78"/>
                <a:sym typeface="Wingdings" pitchFamily="2" charset="2"/>
              </a:rPr>
              <a:t>  4-1- برنجهای خیلی طویل (6 تا 9 میلی متر)</a:t>
            </a:r>
          </a:p>
          <a:p>
            <a:pPr algn="r" rtl="1" eaLnBrk="1" hangingPunct="1">
              <a:buFontTx/>
              <a:buNone/>
            </a:pPr>
            <a:r>
              <a:rPr lang="fa-IR" smtClean="0">
                <a:latin typeface="Tahoma" pitchFamily="34" charset="0"/>
                <a:cs typeface="2  Lotus" pitchFamily="2" charset="-78"/>
                <a:sym typeface="Wingdings" pitchFamily="2" charset="2"/>
              </a:rPr>
              <a:t>  4-2- برنجهای طویل(6 تا 7 میلی متر)</a:t>
            </a:r>
          </a:p>
          <a:p>
            <a:pPr algn="r" rtl="1" eaLnBrk="1" hangingPunct="1">
              <a:buFontTx/>
              <a:buNone/>
            </a:pPr>
            <a:r>
              <a:rPr lang="fa-IR" smtClean="0">
                <a:latin typeface="Tahoma" pitchFamily="34" charset="0"/>
                <a:cs typeface="2  Lotus" pitchFamily="2" charset="-78"/>
                <a:sym typeface="Wingdings" pitchFamily="2" charset="2"/>
              </a:rPr>
              <a:t> 4-3- برنجهای کوتاه(کمتر از 5/5 میلی متر)</a:t>
            </a:r>
          </a:p>
          <a:p>
            <a:pPr algn="r" rtl="1" eaLnBrk="1" hangingPunct="1">
              <a:buFontTx/>
              <a:buNone/>
            </a:pPr>
            <a:endParaRPr lang="fa-IR"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9618"/>
                                        </p:tgtEl>
                                        <p:attrNameLst>
                                          <p:attrName>style.visibility</p:attrName>
                                        </p:attrNameLst>
                                      </p:cBhvr>
                                      <p:to>
                                        <p:strVal val="visible"/>
                                      </p:to>
                                    </p:set>
                                    <p:anim calcmode="lin" valueType="num">
                                      <p:cBhvr additive="base">
                                        <p:cTn id="7" dur="2000" fill="hold"/>
                                        <p:tgtEl>
                                          <p:spTgt spid="239618"/>
                                        </p:tgtEl>
                                        <p:attrNameLst>
                                          <p:attrName>ppt_x</p:attrName>
                                        </p:attrNameLst>
                                      </p:cBhvr>
                                      <p:tavLst>
                                        <p:tav tm="0">
                                          <p:val>
                                            <p:strVal val="#ppt_x"/>
                                          </p:val>
                                        </p:tav>
                                        <p:tav tm="100000">
                                          <p:val>
                                            <p:strVal val="#ppt_x"/>
                                          </p:val>
                                        </p:tav>
                                      </p:tavLst>
                                    </p:anim>
                                    <p:anim calcmode="lin" valueType="num">
                                      <p:cBhvr additive="base">
                                        <p:cTn id="8" dur="2000" fill="hold"/>
                                        <p:tgtEl>
                                          <p:spTgt spid="23961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39619">
                                            <p:txEl>
                                              <p:pRg st="0" end="0"/>
                                            </p:txEl>
                                          </p:spTgt>
                                        </p:tgtEl>
                                        <p:attrNameLst>
                                          <p:attrName>style.visibility</p:attrName>
                                        </p:attrNameLst>
                                      </p:cBhvr>
                                      <p:to>
                                        <p:strVal val="visible"/>
                                      </p:to>
                                    </p:set>
                                    <p:animEffect transition="in" filter="wedge">
                                      <p:cBhvr>
                                        <p:cTn id="12" dur="1000"/>
                                        <p:tgtEl>
                                          <p:spTgt spid="239619">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39619">
                                            <p:txEl>
                                              <p:pRg st="1" end="1"/>
                                            </p:txEl>
                                          </p:spTgt>
                                        </p:tgtEl>
                                        <p:attrNameLst>
                                          <p:attrName>style.visibility</p:attrName>
                                        </p:attrNameLst>
                                      </p:cBhvr>
                                      <p:to>
                                        <p:strVal val="visible"/>
                                      </p:to>
                                    </p:set>
                                    <p:animEffect transition="in" filter="wedge">
                                      <p:cBhvr>
                                        <p:cTn id="16" dur="1000"/>
                                        <p:tgtEl>
                                          <p:spTgt spid="239619">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39619">
                                            <p:txEl>
                                              <p:pRg st="2" end="2"/>
                                            </p:txEl>
                                          </p:spTgt>
                                        </p:tgtEl>
                                        <p:attrNameLst>
                                          <p:attrName>style.visibility</p:attrName>
                                        </p:attrNameLst>
                                      </p:cBhvr>
                                      <p:to>
                                        <p:strVal val="visible"/>
                                      </p:to>
                                    </p:set>
                                    <p:animEffect transition="in" filter="wedge">
                                      <p:cBhvr>
                                        <p:cTn id="20" dur="1000"/>
                                        <p:tgtEl>
                                          <p:spTgt spid="239619">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39619">
                                            <p:txEl>
                                              <p:pRg st="3" end="3"/>
                                            </p:txEl>
                                          </p:spTgt>
                                        </p:tgtEl>
                                        <p:attrNameLst>
                                          <p:attrName>style.visibility</p:attrName>
                                        </p:attrNameLst>
                                      </p:cBhvr>
                                      <p:to>
                                        <p:strVal val="visible"/>
                                      </p:to>
                                    </p:set>
                                    <p:animEffect transition="in" filter="wedge">
                                      <p:cBhvr>
                                        <p:cTn id="24" dur="1000"/>
                                        <p:tgtEl>
                                          <p:spTgt spid="239619">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39619">
                                            <p:txEl>
                                              <p:pRg st="4" end="4"/>
                                            </p:txEl>
                                          </p:spTgt>
                                        </p:tgtEl>
                                        <p:attrNameLst>
                                          <p:attrName>style.visibility</p:attrName>
                                        </p:attrNameLst>
                                      </p:cBhvr>
                                      <p:to>
                                        <p:strVal val="visible"/>
                                      </p:to>
                                    </p:set>
                                    <p:animEffect transition="in" filter="wedge">
                                      <p:cBhvr>
                                        <p:cTn id="28" dur="1000"/>
                                        <p:tgtEl>
                                          <p:spTgt spid="239619">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39619">
                                            <p:txEl>
                                              <p:pRg st="5" end="5"/>
                                            </p:txEl>
                                          </p:spTgt>
                                        </p:tgtEl>
                                        <p:attrNameLst>
                                          <p:attrName>style.visibility</p:attrName>
                                        </p:attrNameLst>
                                      </p:cBhvr>
                                      <p:to>
                                        <p:strVal val="visible"/>
                                      </p:to>
                                    </p:set>
                                    <p:animEffect transition="in" filter="wedge">
                                      <p:cBhvr>
                                        <p:cTn id="32" dur="1000"/>
                                        <p:tgtEl>
                                          <p:spTgt spid="2396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animBg="1"/>
      <p:bldP spid="239619" grpId="0"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برنج</a:t>
            </a:r>
            <a:endParaRPr lang="en-GB" smtClean="0">
              <a:cs typeface="Titr" pitchFamily="2" charset="-78"/>
            </a:endParaRPr>
          </a:p>
        </p:txBody>
      </p:sp>
      <p:sp>
        <p:nvSpPr>
          <p:cNvPr id="240643" name="Rectangle 3"/>
          <p:cNvSpPr>
            <a:spLocks noGrp="1" noChangeArrowheads="1"/>
          </p:cNvSpPr>
          <p:nvPr>
            <p:ph type="body" idx="1"/>
          </p:nvPr>
        </p:nvSpPr>
        <p:spPr>
          <a:xfrm>
            <a:off x="0" y="1828800"/>
            <a:ext cx="8991600" cy="4678363"/>
          </a:xfrm>
        </p:spPr>
        <p:txBody>
          <a:bodyPr/>
          <a:lstStyle/>
          <a:p>
            <a:pPr algn="r" rtl="1" eaLnBrk="1" hangingPunct="1"/>
            <a:r>
              <a:rPr lang="fa-IR" smtClean="0">
                <a:solidFill>
                  <a:srgbClr val="003399"/>
                </a:solidFill>
                <a:latin typeface="Tahoma" pitchFamily="34" charset="0"/>
                <a:cs typeface="Arial" charset="0"/>
                <a:sym typeface="Wingdings" pitchFamily="2" charset="2"/>
              </a:rPr>
              <a:t>بر اساس مصرف</a:t>
            </a:r>
            <a:r>
              <a:rPr lang="fa-IR" smtClean="0">
                <a:solidFill>
                  <a:srgbClr val="003399"/>
                </a:solidFill>
                <a:latin typeface="Tahoma" pitchFamily="34" charset="0"/>
                <a:cs typeface="Tahoma" pitchFamily="34" charset="0"/>
                <a:sym typeface="Wingdings" pitchFamily="2" charset="2"/>
              </a:rPr>
              <a:t> </a:t>
            </a:r>
          </a:p>
          <a:p>
            <a:pPr algn="r" rtl="1" eaLnBrk="1" hangingPunct="1">
              <a:buFontTx/>
              <a:buNone/>
            </a:pPr>
            <a:r>
              <a:rPr lang="fa-IR" smtClean="0">
                <a:latin typeface="Tahoma" pitchFamily="34" charset="0"/>
                <a:cs typeface="2  Lotus" pitchFamily="2" charset="-78"/>
                <a:sym typeface="Wingdings" pitchFamily="2" charset="2"/>
              </a:rPr>
              <a:t>  </a:t>
            </a:r>
          </a:p>
          <a:p>
            <a:pPr algn="r" rtl="1" eaLnBrk="1" hangingPunct="1">
              <a:buFontTx/>
              <a:buNone/>
            </a:pPr>
            <a:r>
              <a:rPr lang="fa-IR" smtClean="0">
                <a:latin typeface="Tahoma" pitchFamily="34" charset="0"/>
                <a:cs typeface="2  Lotus" pitchFamily="2" charset="-78"/>
                <a:sym typeface="Wingdings" pitchFamily="2" charset="2"/>
              </a:rPr>
              <a:t>  1- برنج علوفه ای : حجم شاخ و برگ زیاد است </a:t>
            </a:r>
          </a:p>
          <a:p>
            <a:pPr algn="r" rtl="1" eaLnBrk="1" hangingPunct="1">
              <a:buFontTx/>
              <a:buNone/>
            </a:pPr>
            <a:r>
              <a:rPr lang="fa-IR" smtClean="0">
                <a:latin typeface="Tahoma" pitchFamily="34" charset="0"/>
                <a:cs typeface="2  Lotus" pitchFamily="2" charset="-78"/>
                <a:sym typeface="Wingdings" pitchFamily="2" charset="2"/>
              </a:rPr>
              <a:t>  </a:t>
            </a:r>
            <a:r>
              <a:rPr lang="en-US" smtClean="0">
                <a:latin typeface="Tahoma" pitchFamily="34" charset="0"/>
                <a:cs typeface="2  Lotus" pitchFamily="2" charset="-78"/>
                <a:sym typeface="Wingdings" pitchFamily="2" charset="2"/>
              </a:rPr>
              <a:t>Hygroriza</a:t>
            </a:r>
          </a:p>
          <a:p>
            <a:pPr algn="r" rtl="1" eaLnBrk="1" hangingPunct="1">
              <a:buFontTx/>
              <a:buNone/>
            </a:pPr>
            <a:r>
              <a:rPr lang="en-US" smtClean="0">
                <a:latin typeface="Tahoma" pitchFamily="34" charset="0"/>
                <a:cs typeface="2  Lotus" pitchFamily="2" charset="-78"/>
                <a:sym typeface="Wingdings" pitchFamily="2" charset="2"/>
              </a:rPr>
              <a:t>Zyzania   </a:t>
            </a:r>
            <a:endParaRPr lang="fa-IR" smtClean="0">
              <a:latin typeface="Tahoma" pitchFamily="34" charset="0"/>
              <a:cs typeface="2  Lotus" pitchFamily="2" charset="-78"/>
              <a:sym typeface="Wingdings" pitchFamily="2" charset="2"/>
            </a:endParaRPr>
          </a:p>
          <a:p>
            <a:pPr algn="r" rtl="1" eaLnBrk="1" hangingPunct="1">
              <a:buFontTx/>
              <a:buNone/>
            </a:pPr>
            <a:endParaRPr lang="fa-IR"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0642"/>
                                        </p:tgtEl>
                                        <p:attrNameLst>
                                          <p:attrName>style.visibility</p:attrName>
                                        </p:attrNameLst>
                                      </p:cBhvr>
                                      <p:to>
                                        <p:strVal val="visible"/>
                                      </p:to>
                                    </p:set>
                                    <p:anim calcmode="lin" valueType="num">
                                      <p:cBhvr additive="base">
                                        <p:cTn id="7" dur="2000" fill="hold"/>
                                        <p:tgtEl>
                                          <p:spTgt spid="240642"/>
                                        </p:tgtEl>
                                        <p:attrNameLst>
                                          <p:attrName>ppt_x</p:attrName>
                                        </p:attrNameLst>
                                      </p:cBhvr>
                                      <p:tavLst>
                                        <p:tav tm="0">
                                          <p:val>
                                            <p:strVal val="#ppt_x"/>
                                          </p:val>
                                        </p:tav>
                                        <p:tav tm="100000">
                                          <p:val>
                                            <p:strVal val="#ppt_x"/>
                                          </p:val>
                                        </p:tav>
                                      </p:tavLst>
                                    </p:anim>
                                    <p:anim calcmode="lin" valueType="num">
                                      <p:cBhvr additive="base">
                                        <p:cTn id="8" dur="2000" fill="hold"/>
                                        <p:tgtEl>
                                          <p:spTgt spid="24064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40643">
                                            <p:txEl>
                                              <p:pRg st="0" end="0"/>
                                            </p:txEl>
                                          </p:spTgt>
                                        </p:tgtEl>
                                        <p:attrNameLst>
                                          <p:attrName>style.visibility</p:attrName>
                                        </p:attrNameLst>
                                      </p:cBhvr>
                                      <p:to>
                                        <p:strVal val="visible"/>
                                      </p:to>
                                    </p:set>
                                    <p:animEffect transition="in" filter="wedge">
                                      <p:cBhvr>
                                        <p:cTn id="12" dur="1000"/>
                                        <p:tgtEl>
                                          <p:spTgt spid="240643">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40643">
                                            <p:txEl>
                                              <p:pRg st="1" end="1"/>
                                            </p:txEl>
                                          </p:spTgt>
                                        </p:tgtEl>
                                        <p:attrNameLst>
                                          <p:attrName>style.visibility</p:attrName>
                                        </p:attrNameLst>
                                      </p:cBhvr>
                                      <p:to>
                                        <p:strVal val="visible"/>
                                      </p:to>
                                    </p:set>
                                    <p:animEffect transition="in" filter="wedge">
                                      <p:cBhvr>
                                        <p:cTn id="16" dur="1000"/>
                                        <p:tgtEl>
                                          <p:spTgt spid="240643">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40643">
                                            <p:txEl>
                                              <p:pRg st="2" end="2"/>
                                            </p:txEl>
                                          </p:spTgt>
                                        </p:tgtEl>
                                        <p:attrNameLst>
                                          <p:attrName>style.visibility</p:attrName>
                                        </p:attrNameLst>
                                      </p:cBhvr>
                                      <p:to>
                                        <p:strVal val="visible"/>
                                      </p:to>
                                    </p:set>
                                    <p:animEffect transition="in" filter="wedge">
                                      <p:cBhvr>
                                        <p:cTn id="20" dur="1000"/>
                                        <p:tgtEl>
                                          <p:spTgt spid="240643">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40643">
                                            <p:txEl>
                                              <p:pRg st="3" end="3"/>
                                            </p:txEl>
                                          </p:spTgt>
                                        </p:tgtEl>
                                        <p:attrNameLst>
                                          <p:attrName>style.visibility</p:attrName>
                                        </p:attrNameLst>
                                      </p:cBhvr>
                                      <p:to>
                                        <p:strVal val="visible"/>
                                      </p:to>
                                    </p:set>
                                    <p:animEffect transition="in" filter="wedge">
                                      <p:cBhvr>
                                        <p:cTn id="24" dur="1000"/>
                                        <p:tgtEl>
                                          <p:spTgt spid="240643">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40643">
                                            <p:txEl>
                                              <p:pRg st="4" end="4"/>
                                            </p:txEl>
                                          </p:spTgt>
                                        </p:tgtEl>
                                        <p:attrNameLst>
                                          <p:attrName>style.visibility</p:attrName>
                                        </p:attrNameLst>
                                      </p:cBhvr>
                                      <p:to>
                                        <p:strVal val="visible"/>
                                      </p:to>
                                    </p:set>
                                    <p:animEffect transition="in" filter="wedge">
                                      <p:cBhvr>
                                        <p:cTn id="28" dur="1000"/>
                                        <p:tgtEl>
                                          <p:spTgt spid="2406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animBg="1"/>
      <p:bldP spid="240643" grpId="0" build="p"/>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برنج</a:t>
            </a:r>
            <a:endParaRPr lang="en-GB" smtClean="0">
              <a:cs typeface="Titr" pitchFamily="2" charset="-78"/>
            </a:endParaRPr>
          </a:p>
        </p:txBody>
      </p:sp>
      <p:sp>
        <p:nvSpPr>
          <p:cNvPr id="241667" name="Rectangle 3"/>
          <p:cNvSpPr>
            <a:spLocks noGrp="1" noChangeArrowheads="1"/>
          </p:cNvSpPr>
          <p:nvPr>
            <p:ph type="body" idx="1"/>
          </p:nvPr>
        </p:nvSpPr>
        <p:spPr>
          <a:xfrm>
            <a:off x="0" y="1828800"/>
            <a:ext cx="8991600" cy="4678363"/>
          </a:xfrm>
        </p:spPr>
        <p:txBody>
          <a:bodyPr/>
          <a:lstStyle/>
          <a:p>
            <a:pPr algn="r" rtl="1" eaLnBrk="1" hangingPunct="1"/>
            <a:r>
              <a:rPr lang="fa-IR" smtClean="0">
                <a:solidFill>
                  <a:srgbClr val="003399"/>
                </a:solidFill>
                <a:latin typeface="Tahoma" pitchFamily="34" charset="0"/>
                <a:cs typeface="Arial" charset="0"/>
                <a:sym typeface="Wingdings" pitchFamily="2" charset="2"/>
              </a:rPr>
              <a:t>بر اساس مصرف</a:t>
            </a:r>
            <a:r>
              <a:rPr lang="fa-IR" smtClean="0">
                <a:solidFill>
                  <a:srgbClr val="003399"/>
                </a:solidFill>
                <a:latin typeface="Tahoma" pitchFamily="34" charset="0"/>
                <a:cs typeface="Tahoma" pitchFamily="34" charset="0"/>
                <a:sym typeface="Wingdings" pitchFamily="2" charset="2"/>
              </a:rPr>
              <a:t> </a:t>
            </a:r>
          </a:p>
          <a:p>
            <a:pPr algn="r" rtl="1" eaLnBrk="1" hangingPunct="1">
              <a:buFontTx/>
              <a:buNone/>
            </a:pPr>
            <a:r>
              <a:rPr lang="fa-IR" smtClean="0">
                <a:latin typeface="Tahoma" pitchFamily="34" charset="0"/>
                <a:cs typeface="2  Lotus" pitchFamily="2" charset="-78"/>
                <a:sym typeface="Wingdings" pitchFamily="2" charset="2"/>
              </a:rPr>
              <a:t>  </a:t>
            </a:r>
          </a:p>
          <a:p>
            <a:pPr algn="r" rtl="1" eaLnBrk="1" hangingPunct="1">
              <a:buFontTx/>
              <a:buNone/>
            </a:pPr>
            <a:r>
              <a:rPr lang="fa-IR" smtClean="0">
                <a:latin typeface="Tahoma" pitchFamily="34" charset="0"/>
                <a:cs typeface="2  Lotus" pitchFamily="2" charset="-78"/>
                <a:sym typeface="Wingdings" pitchFamily="2" charset="2"/>
              </a:rPr>
              <a:t>  1- برنج دانه ای : حجم شاخ و برگ زیاد نیست </a:t>
            </a:r>
            <a:r>
              <a:rPr lang="en-US" smtClean="0">
                <a:latin typeface="Tahoma" pitchFamily="34" charset="0"/>
                <a:cs typeface="2  Lotus" pitchFamily="2" charset="-78"/>
                <a:sym typeface="Wingdings" pitchFamily="2" charset="2"/>
              </a:rPr>
              <a:t>O.Sativa </a:t>
            </a:r>
            <a:r>
              <a:rPr lang="fa-IR" smtClean="0">
                <a:latin typeface="Tahoma" pitchFamily="34" charset="0"/>
                <a:cs typeface="2  Lotus" pitchFamily="2" charset="-78"/>
                <a:sym typeface="Wingdings" pitchFamily="2" charset="2"/>
              </a:rPr>
              <a:t> </a:t>
            </a:r>
          </a:p>
          <a:p>
            <a:pPr algn="r" rtl="1" eaLnBrk="1" hangingPunct="1">
              <a:buFontTx/>
              <a:buNone/>
            </a:pPr>
            <a:r>
              <a:rPr lang="en-US" smtClean="0">
                <a:latin typeface="Tahoma" pitchFamily="34" charset="0"/>
                <a:cs typeface="2  Lotus" pitchFamily="2" charset="-78"/>
                <a:sym typeface="Wingdings" pitchFamily="2" charset="2"/>
              </a:rPr>
              <a:t>   </a:t>
            </a:r>
            <a:r>
              <a:rPr lang="fa-IR" smtClean="0">
                <a:latin typeface="Tahoma" pitchFamily="34" charset="0"/>
                <a:cs typeface="2  Lotus" pitchFamily="2" charset="-78"/>
                <a:sym typeface="Wingdings" pitchFamily="2" charset="2"/>
              </a:rPr>
              <a:t>  زیر گونه های زیادی دارد.</a:t>
            </a:r>
          </a:p>
          <a:p>
            <a:pPr algn="r" rtl="1" eaLnBrk="1" hangingPunct="1">
              <a:buFontTx/>
              <a:buNone/>
            </a:pPr>
            <a:r>
              <a:rPr lang="fa-IR" smtClean="0">
                <a:latin typeface="Tahoma" pitchFamily="34" charset="0"/>
                <a:cs typeface="2  Lotus" pitchFamily="2" charset="-78"/>
                <a:sym typeface="Wingdings" pitchFamily="2" charset="2"/>
              </a:rPr>
              <a:t>  </a:t>
            </a:r>
            <a:r>
              <a:rPr lang="en-US" smtClean="0">
                <a:latin typeface="Tahoma" pitchFamily="34" charset="0"/>
                <a:cs typeface="2  Lotus" pitchFamily="2" charset="-78"/>
                <a:sym typeface="Wingdings" pitchFamily="2" charset="2"/>
              </a:rPr>
              <a:t>Indica</a:t>
            </a:r>
            <a:endParaRPr lang="fa-IR" smtClean="0">
              <a:latin typeface="Tahoma" pitchFamily="34" charset="0"/>
              <a:cs typeface="2  Lotus" pitchFamily="2" charset="-78"/>
              <a:sym typeface="Wingdings" pitchFamily="2" charset="2"/>
            </a:endParaRPr>
          </a:p>
          <a:p>
            <a:pPr algn="r" rtl="1" eaLnBrk="1" hangingPunct="1">
              <a:buFontTx/>
              <a:buNone/>
            </a:pPr>
            <a:r>
              <a:rPr lang="en-US" smtClean="0">
                <a:latin typeface="Tahoma" pitchFamily="34" charset="0"/>
                <a:cs typeface="2  Lotus" pitchFamily="2" charset="-78"/>
                <a:sym typeface="Wingdings" pitchFamily="2" charset="2"/>
              </a:rPr>
              <a:t>Japonica</a:t>
            </a:r>
            <a:endParaRPr lang="fa-IR" smtClean="0">
              <a:latin typeface="Tahoma" pitchFamily="34" charset="0"/>
              <a:cs typeface="2  Lotus" pitchFamily="2" charset="-78"/>
              <a:sym typeface="Wingdings" pitchFamily="2" charset="2"/>
            </a:endParaRPr>
          </a:p>
          <a:p>
            <a:pPr algn="r" rtl="1" eaLnBrk="1" hangingPunct="1">
              <a:buFontTx/>
              <a:buNone/>
            </a:pPr>
            <a:r>
              <a:rPr lang="en-US" smtClean="0">
                <a:latin typeface="Tahoma" pitchFamily="34" charset="0"/>
                <a:cs typeface="2  Lotus" pitchFamily="2" charset="-78"/>
                <a:sym typeface="Wingdings" pitchFamily="2" charset="2"/>
              </a:rPr>
              <a:t>Bulu</a:t>
            </a:r>
            <a:endParaRPr lang="fa-IR"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1666"/>
                                        </p:tgtEl>
                                        <p:attrNameLst>
                                          <p:attrName>style.visibility</p:attrName>
                                        </p:attrNameLst>
                                      </p:cBhvr>
                                      <p:to>
                                        <p:strVal val="visible"/>
                                      </p:to>
                                    </p:set>
                                    <p:anim calcmode="lin" valueType="num">
                                      <p:cBhvr additive="base">
                                        <p:cTn id="7" dur="2000" fill="hold"/>
                                        <p:tgtEl>
                                          <p:spTgt spid="241666"/>
                                        </p:tgtEl>
                                        <p:attrNameLst>
                                          <p:attrName>ppt_x</p:attrName>
                                        </p:attrNameLst>
                                      </p:cBhvr>
                                      <p:tavLst>
                                        <p:tav tm="0">
                                          <p:val>
                                            <p:strVal val="#ppt_x"/>
                                          </p:val>
                                        </p:tav>
                                        <p:tav tm="100000">
                                          <p:val>
                                            <p:strVal val="#ppt_x"/>
                                          </p:val>
                                        </p:tav>
                                      </p:tavLst>
                                    </p:anim>
                                    <p:anim calcmode="lin" valueType="num">
                                      <p:cBhvr additive="base">
                                        <p:cTn id="8" dur="2000" fill="hold"/>
                                        <p:tgtEl>
                                          <p:spTgt spid="24166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41667">
                                            <p:txEl>
                                              <p:pRg st="0" end="0"/>
                                            </p:txEl>
                                          </p:spTgt>
                                        </p:tgtEl>
                                        <p:attrNameLst>
                                          <p:attrName>style.visibility</p:attrName>
                                        </p:attrNameLst>
                                      </p:cBhvr>
                                      <p:to>
                                        <p:strVal val="visible"/>
                                      </p:to>
                                    </p:set>
                                    <p:animEffect transition="in" filter="wedge">
                                      <p:cBhvr>
                                        <p:cTn id="12" dur="1000"/>
                                        <p:tgtEl>
                                          <p:spTgt spid="241667">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41667">
                                            <p:txEl>
                                              <p:pRg st="1" end="1"/>
                                            </p:txEl>
                                          </p:spTgt>
                                        </p:tgtEl>
                                        <p:attrNameLst>
                                          <p:attrName>style.visibility</p:attrName>
                                        </p:attrNameLst>
                                      </p:cBhvr>
                                      <p:to>
                                        <p:strVal val="visible"/>
                                      </p:to>
                                    </p:set>
                                    <p:animEffect transition="in" filter="wedge">
                                      <p:cBhvr>
                                        <p:cTn id="16" dur="1000"/>
                                        <p:tgtEl>
                                          <p:spTgt spid="241667">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41667">
                                            <p:txEl>
                                              <p:pRg st="2" end="2"/>
                                            </p:txEl>
                                          </p:spTgt>
                                        </p:tgtEl>
                                        <p:attrNameLst>
                                          <p:attrName>style.visibility</p:attrName>
                                        </p:attrNameLst>
                                      </p:cBhvr>
                                      <p:to>
                                        <p:strVal val="visible"/>
                                      </p:to>
                                    </p:set>
                                    <p:animEffect transition="in" filter="wedge">
                                      <p:cBhvr>
                                        <p:cTn id="20" dur="1000"/>
                                        <p:tgtEl>
                                          <p:spTgt spid="241667">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41667">
                                            <p:txEl>
                                              <p:pRg st="3" end="3"/>
                                            </p:txEl>
                                          </p:spTgt>
                                        </p:tgtEl>
                                        <p:attrNameLst>
                                          <p:attrName>style.visibility</p:attrName>
                                        </p:attrNameLst>
                                      </p:cBhvr>
                                      <p:to>
                                        <p:strVal val="visible"/>
                                      </p:to>
                                    </p:set>
                                    <p:animEffect transition="in" filter="wedge">
                                      <p:cBhvr>
                                        <p:cTn id="24" dur="1000"/>
                                        <p:tgtEl>
                                          <p:spTgt spid="241667">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41667">
                                            <p:txEl>
                                              <p:pRg st="4" end="4"/>
                                            </p:txEl>
                                          </p:spTgt>
                                        </p:tgtEl>
                                        <p:attrNameLst>
                                          <p:attrName>style.visibility</p:attrName>
                                        </p:attrNameLst>
                                      </p:cBhvr>
                                      <p:to>
                                        <p:strVal val="visible"/>
                                      </p:to>
                                    </p:set>
                                    <p:animEffect transition="in" filter="wedge">
                                      <p:cBhvr>
                                        <p:cTn id="28" dur="1000"/>
                                        <p:tgtEl>
                                          <p:spTgt spid="241667">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41667">
                                            <p:txEl>
                                              <p:pRg st="5" end="5"/>
                                            </p:txEl>
                                          </p:spTgt>
                                        </p:tgtEl>
                                        <p:attrNameLst>
                                          <p:attrName>style.visibility</p:attrName>
                                        </p:attrNameLst>
                                      </p:cBhvr>
                                      <p:to>
                                        <p:strVal val="visible"/>
                                      </p:to>
                                    </p:set>
                                    <p:animEffect transition="in" filter="wedge">
                                      <p:cBhvr>
                                        <p:cTn id="32" dur="1000"/>
                                        <p:tgtEl>
                                          <p:spTgt spid="2416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241667">
                                            <p:txEl>
                                              <p:pRg st="6" end="6"/>
                                            </p:txEl>
                                          </p:spTgt>
                                        </p:tgtEl>
                                        <p:attrNameLst>
                                          <p:attrName>style.visibility</p:attrName>
                                        </p:attrNameLst>
                                      </p:cBhvr>
                                      <p:to>
                                        <p:strVal val="visible"/>
                                      </p:to>
                                    </p:set>
                                    <p:animEffect transition="in" filter="wedge">
                                      <p:cBhvr>
                                        <p:cTn id="37" dur="1000"/>
                                        <p:tgtEl>
                                          <p:spTgt spid="2416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6" grpId="0" animBg="1"/>
      <p:bldP spid="241667" grpId="0" build="p"/>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برنج</a:t>
            </a:r>
            <a:endParaRPr lang="en-GB" smtClean="0">
              <a:cs typeface="Titr" pitchFamily="2" charset="-78"/>
            </a:endParaRPr>
          </a:p>
        </p:txBody>
      </p:sp>
      <p:sp>
        <p:nvSpPr>
          <p:cNvPr id="242691" name="Rectangle 3"/>
          <p:cNvSpPr>
            <a:spLocks noGrp="1" noChangeArrowheads="1"/>
          </p:cNvSpPr>
          <p:nvPr>
            <p:ph type="body" idx="1"/>
          </p:nvPr>
        </p:nvSpPr>
        <p:spPr>
          <a:xfrm>
            <a:off x="0" y="1828800"/>
            <a:ext cx="8991600" cy="4678363"/>
          </a:xfrm>
        </p:spPr>
        <p:txBody>
          <a:bodyPr/>
          <a:lstStyle/>
          <a:p>
            <a:pPr algn="r" rtl="1" eaLnBrk="1" hangingPunct="1"/>
            <a:r>
              <a:rPr lang="fa-IR" smtClean="0">
                <a:solidFill>
                  <a:srgbClr val="003399"/>
                </a:solidFill>
                <a:latin typeface="Tahoma" pitchFamily="34" charset="0"/>
                <a:cs typeface="Arial" charset="0"/>
                <a:sym typeface="Wingdings" pitchFamily="2" charset="2"/>
              </a:rPr>
              <a:t>بر اساس مصرف</a:t>
            </a:r>
            <a:r>
              <a:rPr lang="fa-IR" smtClean="0">
                <a:solidFill>
                  <a:srgbClr val="003399"/>
                </a:solidFill>
                <a:latin typeface="Tahoma" pitchFamily="34" charset="0"/>
                <a:cs typeface="Tahoma" pitchFamily="34" charset="0"/>
                <a:sym typeface="Wingdings" pitchFamily="2" charset="2"/>
              </a:rPr>
              <a:t> </a:t>
            </a:r>
          </a:p>
          <a:p>
            <a:pPr algn="r" rtl="1" eaLnBrk="1" hangingPunct="1">
              <a:buFontTx/>
              <a:buNone/>
            </a:pPr>
            <a:r>
              <a:rPr lang="fa-IR" smtClean="0">
                <a:latin typeface="Tahoma" pitchFamily="34" charset="0"/>
                <a:cs typeface="2  Lotus" pitchFamily="2" charset="-78"/>
                <a:sym typeface="Wingdings" pitchFamily="2" charset="2"/>
              </a:rPr>
              <a:t>  </a:t>
            </a:r>
          </a:p>
          <a:p>
            <a:pPr algn="r" rtl="1" eaLnBrk="1" hangingPunct="1">
              <a:buFontTx/>
              <a:buNone/>
            </a:pPr>
            <a:r>
              <a:rPr lang="fa-IR" smtClean="0">
                <a:latin typeface="Tahoma" pitchFamily="34" charset="0"/>
                <a:cs typeface="2  Lotus" pitchFamily="2" charset="-78"/>
                <a:sym typeface="Wingdings" pitchFamily="2" charset="2"/>
              </a:rPr>
              <a:t>  1- برنج وحشی یا علف هرز :</a:t>
            </a:r>
            <a:r>
              <a:rPr lang="en-US" smtClean="0">
                <a:latin typeface="Tahoma" pitchFamily="34" charset="0"/>
                <a:cs typeface="2  Lotus" pitchFamily="2" charset="-78"/>
                <a:sym typeface="Wingdings" pitchFamily="2" charset="2"/>
              </a:rPr>
              <a:t>O.Fatua</a:t>
            </a:r>
            <a:r>
              <a:rPr lang="fa-IR" smtClean="0">
                <a:latin typeface="Tahoma" pitchFamily="34" charset="0"/>
                <a:cs typeface="2  Lotus" pitchFamily="2" charset="-78"/>
                <a:sym typeface="Wingdings" pitchFamily="2" charset="2"/>
              </a:rPr>
              <a:t> </a:t>
            </a:r>
          </a:p>
          <a:p>
            <a:pPr algn="r" rtl="1" eaLnBrk="1" hangingPunct="1">
              <a:buFontTx/>
              <a:buNone/>
            </a:pPr>
            <a:endParaRPr lang="fa-IR" smtClean="0">
              <a:latin typeface="Tahoma" pitchFamily="34" charset="0"/>
              <a:cs typeface="2  Lotus" pitchFamily="2" charset="-78"/>
              <a:sym typeface="Wingdings" pitchFamily="2" charset="2"/>
            </a:endParaRPr>
          </a:p>
          <a:p>
            <a:pPr algn="r" rtl="1" eaLnBrk="1" hangingPunct="1">
              <a:buFontTx/>
              <a:buNone/>
            </a:pPr>
            <a:r>
              <a:rPr lang="fa-IR" smtClean="0">
                <a:latin typeface="Tahoma" pitchFamily="34" charset="0"/>
                <a:cs typeface="2  Lotus" pitchFamily="2" charset="-78"/>
                <a:sym typeface="Wingdings" pitchFamily="2" charset="2"/>
              </a:rPr>
              <a:t>  </a:t>
            </a:r>
            <a:r>
              <a:rPr lang="en-US" smtClean="0">
                <a:latin typeface="Tahoma" pitchFamily="34" charset="0"/>
                <a:cs typeface="2  Lotus" pitchFamily="2" charset="-78"/>
                <a:sym typeface="Wingdings" pitchFamily="2" charset="2"/>
              </a:rPr>
              <a:t>O.Phaarus</a:t>
            </a:r>
            <a:r>
              <a:rPr lang="fa-IR" smtClean="0">
                <a:latin typeface="Tahoma" pitchFamily="34" charset="0"/>
                <a:cs typeface="2  Lotus" pitchFamily="2" charset="-78"/>
                <a:sym typeface="Wingdings" pitchFamily="2" charset="2"/>
              </a:rPr>
              <a:t> </a:t>
            </a:r>
          </a:p>
          <a:p>
            <a:pPr algn="r" rtl="1" eaLnBrk="1" hangingPunct="1">
              <a:buFontTx/>
              <a:buNone/>
            </a:pPr>
            <a:endParaRPr lang="fa-IR" smtClean="0">
              <a:latin typeface="Tahoma" pitchFamily="34" charset="0"/>
              <a:cs typeface="2  Lotus" pitchFamily="2" charset="-78"/>
              <a:sym typeface="Wingdings" pitchFamily="2" charset="2"/>
            </a:endParaRPr>
          </a:p>
          <a:p>
            <a:pPr algn="r" rtl="1" eaLnBrk="1" hangingPunct="1">
              <a:buFontTx/>
              <a:buNone/>
            </a:pPr>
            <a:r>
              <a:rPr lang="en-US" smtClean="0">
                <a:latin typeface="Tahoma" pitchFamily="34" charset="0"/>
                <a:cs typeface="2  Lotus" pitchFamily="2" charset="-78"/>
                <a:sym typeface="Wingdings" pitchFamily="2" charset="2"/>
              </a:rPr>
              <a:t>O.Aguatica</a:t>
            </a:r>
            <a:endParaRPr lang="fa-IR" smtClean="0">
              <a:latin typeface="Tahoma" pitchFamily="34" charset="0"/>
              <a:cs typeface="2  Lotus" pitchFamily="2" charset="-78"/>
              <a:sym typeface="Wingdings" pitchFamily="2" charset="2"/>
            </a:endParaRPr>
          </a:p>
          <a:p>
            <a:pPr algn="r" rtl="1" eaLnBrk="1" hangingPunct="1">
              <a:buFontTx/>
              <a:buNone/>
            </a:pPr>
            <a:endParaRPr lang="fa-IR"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2690"/>
                                        </p:tgtEl>
                                        <p:attrNameLst>
                                          <p:attrName>style.visibility</p:attrName>
                                        </p:attrNameLst>
                                      </p:cBhvr>
                                      <p:to>
                                        <p:strVal val="visible"/>
                                      </p:to>
                                    </p:set>
                                    <p:anim calcmode="lin" valueType="num">
                                      <p:cBhvr additive="base">
                                        <p:cTn id="7" dur="2000" fill="hold"/>
                                        <p:tgtEl>
                                          <p:spTgt spid="242690"/>
                                        </p:tgtEl>
                                        <p:attrNameLst>
                                          <p:attrName>ppt_x</p:attrName>
                                        </p:attrNameLst>
                                      </p:cBhvr>
                                      <p:tavLst>
                                        <p:tav tm="0">
                                          <p:val>
                                            <p:strVal val="#ppt_x"/>
                                          </p:val>
                                        </p:tav>
                                        <p:tav tm="100000">
                                          <p:val>
                                            <p:strVal val="#ppt_x"/>
                                          </p:val>
                                        </p:tav>
                                      </p:tavLst>
                                    </p:anim>
                                    <p:anim calcmode="lin" valueType="num">
                                      <p:cBhvr additive="base">
                                        <p:cTn id="8" dur="2000" fill="hold"/>
                                        <p:tgtEl>
                                          <p:spTgt spid="24269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42691">
                                            <p:txEl>
                                              <p:pRg st="0" end="0"/>
                                            </p:txEl>
                                          </p:spTgt>
                                        </p:tgtEl>
                                        <p:attrNameLst>
                                          <p:attrName>style.visibility</p:attrName>
                                        </p:attrNameLst>
                                      </p:cBhvr>
                                      <p:to>
                                        <p:strVal val="visible"/>
                                      </p:to>
                                    </p:set>
                                    <p:animEffect transition="in" filter="wedge">
                                      <p:cBhvr>
                                        <p:cTn id="12" dur="1000"/>
                                        <p:tgtEl>
                                          <p:spTgt spid="242691">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42691">
                                            <p:txEl>
                                              <p:pRg st="1" end="1"/>
                                            </p:txEl>
                                          </p:spTgt>
                                        </p:tgtEl>
                                        <p:attrNameLst>
                                          <p:attrName>style.visibility</p:attrName>
                                        </p:attrNameLst>
                                      </p:cBhvr>
                                      <p:to>
                                        <p:strVal val="visible"/>
                                      </p:to>
                                    </p:set>
                                    <p:animEffect transition="in" filter="wedge">
                                      <p:cBhvr>
                                        <p:cTn id="16" dur="1000"/>
                                        <p:tgtEl>
                                          <p:spTgt spid="242691">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42691">
                                            <p:txEl>
                                              <p:pRg st="2" end="2"/>
                                            </p:txEl>
                                          </p:spTgt>
                                        </p:tgtEl>
                                        <p:attrNameLst>
                                          <p:attrName>style.visibility</p:attrName>
                                        </p:attrNameLst>
                                      </p:cBhvr>
                                      <p:to>
                                        <p:strVal val="visible"/>
                                      </p:to>
                                    </p:set>
                                    <p:animEffect transition="in" filter="wedge">
                                      <p:cBhvr>
                                        <p:cTn id="20" dur="1000"/>
                                        <p:tgtEl>
                                          <p:spTgt spid="242691">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42691">
                                            <p:txEl>
                                              <p:pRg st="4" end="4"/>
                                            </p:txEl>
                                          </p:spTgt>
                                        </p:tgtEl>
                                        <p:attrNameLst>
                                          <p:attrName>style.visibility</p:attrName>
                                        </p:attrNameLst>
                                      </p:cBhvr>
                                      <p:to>
                                        <p:strVal val="visible"/>
                                      </p:to>
                                    </p:set>
                                    <p:animEffect transition="in" filter="wedge">
                                      <p:cBhvr>
                                        <p:cTn id="24" dur="1000"/>
                                        <p:tgtEl>
                                          <p:spTgt spid="242691">
                                            <p:txEl>
                                              <p:pRg st="4" end="4"/>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42691">
                                            <p:txEl>
                                              <p:pRg st="6" end="6"/>
                                            </p:txEl>
                                          </p:spTgt>
                                        </p:tgtEl>
                                        <p:attrNameLst>
                                          <p:attrName>style.visibility</p:attrName>
                                        </p:attrNameLst>
                                      </p:cBhvr>
                                      <p:to>
                                        <p:strVal val="visible"/>
                                      </p:to>
                                    </p:set>
                                    <p:animEffect transition="in" filter="wedge">
                                      <p:cBhvr>
                                        <p:cTn id="28" dur="1000"/>
                                        <p:tgtEl>
                                          <p:spTgt spid="2426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animBg="1"/>
      <p:bldP spid="242691" grpId="0" build="p"/>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کشت و کار برنج</a:t>
            </a:r>
            <a:endParaRPr lang="en-GB" smtClean="0">
              <a:cs typeface="Titr" pitchFamily="2" charset="-78"/>
            </a:endParaRPr>
          </a:p>
        </p:txBody>
      </p:sp>
      <p:sp>
        <p:nvSpPr>
          <p:cNvPr id="243715" name="Rectangle 3"/>
          <p:cNvSpPr>
            <a:spLocks noGrp="1" noChangeArrowheads="1"/>
          </p:cNvSpPr>
          <p:nvPr>
            <p:ph type="body" idx="1"/>
          </p:nvPr>
        </p:nvSpPr>
        <p:spPr>
          <a:xfrm>
            <a:off x="0" y="1828800"/>
            <a:ext cx="8991600" cy="4678363"/>
          </a:xfrm>
        </p:spPr>
        <p:txBody>
          <a:bodyPr/>
          <a:lstStyle/>
          <a:p>
            <a:pPr algn="r" rtl="1" eaLnBrk="1" hangingPunct="1">
              <a:buFontTx/>
              <a:buNone/>
            </a:pPr>
            <a:r>
              <a:rPr lang="fa-IR" smtClean="0">
                <a:latin typeface="Tahoma" pitchFamily="34" charset="0"/>
                <a:cs typeface="2  Lotus" pitchFamily="2" charset="-78"/>
                <a:sym typeface="Wingdings" pitchFamily="2" charset="2"/>
              </a:rPr>
              <a:t>  دو روش برای این کار وجود دارد</a:t>
            </a:r>
          </a:p>
          <a:p>
            <a:pPr algn="r" rtl="1" eaLnBrk="1" hangingPunct="1">
              <a:buFontTx/>
              <a:buNone/>
            </a:pPr>
            <a:endParaRPr lang="fa-IR" smtClean="0">
              <a:latin typeface="Tahoma" pitchFamily="34" charset="0"/>
              <a:cs typeface="2  Lotus" pitchFamily="2" charset="-78"/>
              <a:sym typeface="Wingdings" pitchFamily="2" charset="2"/>
            </a:endParaRPr>
          </a:p>
          <a:p>
            <a:pPr algn="r" rtl="1" eaLnBrk="1" hangingPunct="1">
              <a:buFont typeface="Wingdings" pitchFamily="2" charset="2"/>
              <a:buChar char="þ"/>
            </a:pPr>
            <a:r>
              <a:rPr lang="fa-IR" smtClean="0">
                <a:latin typeface="Tahoma" pitchFamily="34" charset="0"/>
                <a:cs typeface="2  Lotus" pitchFamily="2" charset="-78"/>
                <a:sym typeface="Wingdings" pitchFamily="2" charset="2"/>
              </a:rPr>
              <a:t>  مستقیم یا دست افشان</a:t>
            </a:r>
          </a:p>
          <a:p>
            <a:pPr algn="r" rtl="1" eaLnBrk="1" hangingPunct="1">
              <a:buFont typeface="Wingdings" pitchFamily="2" charset="2"/>
              <a:buNone/>
            </a:pPr>
            <a:r>
              <a:rPr lang="fa-IR" smtClean="0">
                <a:latin typeface="Tahoma" pitchFamily="34" charset="0"/>
                <a:cs typeface="2  Lotus" pitchFamily="2" charset="-78"/>
                <a:sym typeface="Wingdings" pitchFamily="2" charset="2"/>
              </a:rPr>
              <a:t>  </a:t>
            </a:r>
          </a:p>
          <a:p>
            <a:pPr algn="ctr" rtl="1" eaLnBrk="1" hangingPunct="1">
              <a:buFont typeface="Wingdings" pitchFamily="2" charset="2"/>
              <a:buChar char="þ"/>
            </a:pPr>
            <a:r>
              <a:rPr lang="fa-IR" smtClean="0">
                <a:latin typeface="Tahoma" pitchFamily="34" charset="0"/>
                <a:cs typeface="2  Lotus" pitchFamily="2" charset="-78"/>
                <a:sym typeface="Wingdings" pitchFamily="2" charset="2"/>
              </a:rPr>
              <a:t>  غیر مستقیم یا نشاء کاری</a:t>
            </a: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3714"/>
                                        </p:tgtEl>
                                        <p:attrNameLst>
                                          <p:attrName>style.visibility</p:attrName>
                                        </p:attrNameLst>
                                      </p:cBhvr>
                                      <p:to>
                                        <p:strVal val="visible"/>
                                      </p:to>
                                    </p:set>
                                    <p:anim calcmode="lin" valueType="num">
                                      <p:cBhvr additive="base">
                                        <p:cTn id="7" dur="2000" fill="hold"/>
                                        <p:tgtEl>
                                          <p:spTgt spid="243714"/>
                                        </p:tgtEl>
                                        <p:attrNameLst>
                                          <p:attrName>ppt_x</p:attrName>
                                        </p:attrNameLst>
                                      </p:cBhvr>
                                      <p:tavLst>
                                        <p:tav tm="0">
                                          <p:val>
                                            <p:strVal val="#ppt_x"/>
                                          </p:val>
                                        </p:tav>
                                        <p:tav tm="100000">
                                          <p:val>
                                            <p:strVal val="#ppt_x"/>
                                          </p:val>
                                        </p:tav>
                                      </p:tavLst>
                                    </p:anim>
                                    <p:anim calcmode="lin" valueType="num">
                                      <p:cBhvr additive="base">
                                        <p:cTn id="8" dur="2000" fill="hold"/>
                                        <p:tgtEl>
                                          <p:spTgt spid="24371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43715">
                                            <p:txEl>
                                              <p:pRg st="0" end="0"/>
                                            </p:txEl>
                                          </p:spTgt>
                                        </p:tgtEl>
                                        <p:attrNameLst>
                                          <p:attrName>style.visibility</p:attrName>
                                        </p:attrNameLst>
                                      </p:cBhvr>
                                      <p:to>
                                        <p:strVal val="visible"/>
                                      </p:to>
                                    </p:set>
                                    <p:animEffect transition="in" filter="wedge">
                                      <p:cBhvr>
                                        <p:cTn id="12" dur="1000"/>
                                        <p:tgtEl>
                                          <p:spTgt spid="243715">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43715">
                                            <p:txEl>
                                              <p:pRg st="2" end="2"/>
                                            </p:txEl>
                                          </p:spTgt>
                                        </p:tgtEl>
                                        <p:attrNameLst>
                                          <p:attrName>style.visibility</p:attrName>
                                        </p:attrNameLst>
                                      </p:cBhvr>
                                      <p:to>
                                        <p:strVal val="visible"/>
                                      </p:to>
                                    </p:set>
                                    <p:animEffect transition="in" filter="wedge">
                                      <p:cBhvr>
                                        <p:cTn id="16" dur="1000"/>
                                        <p:tgtEl>
                                          <p:spTgt spid="243715">
                                            <p:txEl>
                                              <p:pRg st="2" end="2"/>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43715">
                                            <p:txEl>
                                              <p:pRg st="3" end="3"/>
                                            </p:txEl>
                                          </p:spTgt>
                                        </p:tgtEl>
                                        <p:attrNameLst>
                                          <p:attrName>style.visibility</p:attrName>
                                        </p:attrNameLst>
                                      </p:cBhvr>
                                      <p:to>
                                        <p:strVal val="visible"/>
                                      </p:to>
                                    </p:set>
                                    <p:animEffect transition="in" filter="wedge">
                                      <p:cBhvr>
                                        <p:cTn id="20" dur="1000"/>
                                        <p:tgtEl>
                                          <p:spTgt spid="243715">
                                            <p:txEl>
                                              <p:pRg st="3" end="3"/>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43715">
                                            <p:txEl>
                                              <p:pRg st="4" end="4"/>
                                            </p:txEl>
                                          </p:spTgt>
                                        </p:tgtEl>
                                        <p:attrNameLst>
                                          <p:attrName>style.visibility</p:attrName>
                                        </p:attrNameLst>
                                      </p:cBhvr>
                                      <p:to>
                                        <p:strVal val="visible"/>
                                      </p:to>
                                    </p:set>
                                    <p:animEffect transition="in" filter="wedge">
                                      <p:cBhvr>
                                        <p:cTn id="24" dur="1000"/>
                                        <p:tgtEl>
                                          <p:spTgt spid="2437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4" grpId="0" animBg="1"/>
      <p:bldP spid="243715" grpId="0"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کشت مستقیم</a:t>
            </a:r>
            <a:endParaRPr lang="en-GB" smtClean="0">
              <a:cs typeface="Titr" pitchFamily="2" charset="-78"/>
            </a:endParaRPr>
          </a:p>
        </p:txBody>
      </p:sp>
      <p:sp>
        <p:nvSpPr>
          <p:cNvPr id="244739" name="Rectangle 3"/>
          <p:cNvSpPr>
            <a:spLocks noGrp="1" noChangeArrowheads="1"/>
          </p:cNvSpPr>
          <p:nvPr>
            <p:ph type="body" idx="1"/>
          </p:nvPr>
        </p:nvSpPr>
        <p:spPr>
          <a:xfrm>
            <a:off x="0" y="1828800"/>
            <a:ext cx="8991600" cy="46783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a:t>
            </a:r>
          </a:p>
          <a:p>
            <a:pPr marL="609600" indent="-609600" algn="r" rtl="1" eaLnBrk="1" hangingPunct="1">
              <a:buFontTx/>
              <a:buNone/>
            </a:pPr>
            <a:r>
              <a:rPr lang="fa-IR" smtClean="0">
                <a:latin typeface="Tahoma" pitchFamily="34" charset="0"/>
                <a:cs typeface="2  Lotus" pitchFamily="2" charset="-78"/>
                <a:sym typeface="Wingdings" pitchFamily="2" charset="2"/>
              </a:rPr>
              <a:t>  پس از شله کاری و گاهی دو بار شله کاری اقدام به بذر پاشی میشود.</a:t>
            </a:r>
          </a:p>
          <a:p>
            <a:pPr marL="609600" indent="-609600" algn="r" rtl="1" eaLnBrk="1" hangingPunct="1">
              <a:buFontTx/>
              <a:buNone/>
            </a:pPr>
            <a:r>
              <a:rPr lang="fa-IR" smtClean="0">
                <a:latin typeface="Tahoma" pitchFamily="34" charset="0"/>
                <a:cs typeface="2  Lotus" pitchFamily="2" charset="-78"/>
                <a:sym typeface="Wingdings" pitchFamily="2" charset="2"/>
              </a:rPr>
              <a:t>  در موارد خاصی انجام می شود </a:t>
            </a:r>
          </a:p>
          <a:p>
            <a:pPr marL="609600" indent="-609600" algn="r" rtl="1" eaLnBrk="1" hangingPunct="1">
              <a:buFontTx/>
              <a:buNone/>
            </a:pPr>
            <a:endParaRPr lang="fa-IR" smtClean="0">
              <a:latin typeface="Tahoma" pitchFamily="34" charset="0"/>
              <a:cs typeface="2  Lotus" pitchFamily="2" charset="-78"/>
              <a:sym typeface="Wingdings" pitchFamily="2" charset="2"/>
            </a:endParaRPr>
          </a:p>
          <a:p>
            <a:pPr marL="609600" indent="-609600" algn="r" rtl="1" eaLnBrk="1" hangingPunct="1">
              <a:buFontTx/>
              <a:buNone/>
            </a:pPr>
            <a:r>
              <a:rPr lang="fa-IR" smtClean="0">
                <a:latin typeface="Tahoma" pitchFamily="34" charset="0"/>
                <a:cs typeface="2  Lotus" pitchFamily="2" charset="-78"/>
                <a:sym typeface="Wingdings" pitchFamily="2" charset="2"/>
              </a:rPr>
              <a:t>  1- بذر پاشی با هواپیما</a:t>
            </a:r>
          </a:p>
          <a:p>
            <a:pPr marL="609600" indent="-609600" algn="r" rtl="1" eaLnBrk="1" hangingPunct="1">
              <a:buFontTx/>
              <a:buNone/>
            </a:pPr>
            <a:r>
              <a:rPr lang="fa-IR" smtClean="0">
                <a:latin typeface="Tahoma" pitchFamily="34" charset="0"/>
                <a:cs typeface="2  Lotus" pitchFamily="2" charset="-78"/>
                <a:sym typeface="Wingdings" pitchFamily="2" charset="2"/>
              </a:rPr>
              <a:t>  2- برای کار ( انتقال) نیروی کار کم باشد</a:t>
            </a:r>
          </a:p>
          <a:p>
            <a:pPr marL="609600" indent="-609600" algn="r" rtl="1" eaLnBrk="1" hangingPunct="1">
              <a:buFontTx/>
              <a:buNone/>
            </a:pPr>
            <a:r>
              <a:rPr lang="fa-IR" smtClean="0">
                <a:latin typeface="Tahoma" pitchFamily="34" charset="0"/>
                <a:cs typeface="2  Lotus" pitchFamily="2" charset="-78"/>
                <a:sym typeface="Wingdings" pitchFamily="2" charset="2"/>
              </a:rPr>
              <a:t>    </a:t>
            </a: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4738"/>
                                        </p:tgtEl>
                                        <p:attrNameLst>
                                          <p:attrName>style.visibility</p:attrName>
                                        </p:attrNameLst>
                                      </p:cBhvr>
                                      <p:to>
                                        <p:strVal val="visible"/>
                                      </p:to>
                                    </p:set>
                                    <p:anim calcmode="lin" valueType="num">
                                      <p:cBhvr additive="base">
                                        <p:cTn id="7" dur="2000" fill="hold"/>
                                        <p:tgtEl>
                                          <p:spTgt spid="244738"/>
                                        </p:tgtEl>
                                        <p:attrNameLst>
                                          <p:attrName>ppt_x</p:attrName>
                                        </p:attrNameLst>
                                      </p:cBhvr>
                                      <p:tavLst>
                                        <p:tav tm="0">
                                          <p:val>
                                            <p:strVal val="#ppt_x"/>
                                          </p:val>
                                        </p:tav>
                                        <p:tav tm="100000">
                                          <p:val>
                                            <p:strVal val="#ppt_x"/>
                                          </p:val>
                                        </p:tav>
                                      </p:tavLst>
                                    </p:anim>
                                    <p:anim calcmode="lin" valueType="num">
                                      <p:cBhvr additive="base">
                                        <p:cTn id="8" dur="2000" fill="hold"/>
                                        <p:tgtEl>
                                          <p:spTgt spid="24473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44739">
                                            <p:txEl>
                                              <p:pRg st="0" end="0"/>
                                            </p:txEl>
                                          </p:spTgt>
                                        </p:tgtEl>
                                        <p:attrNameLst>
                                          <p:attrName>style.visibility</p:attrName>
                                        </p:attrNameLst>
                                      </p:cBhvr>
                                      <p:to>
                                        <p:strVal val="visible"/>
                                      </p:to>
                                    </p:set>
                                    <p:animEffect transition="in" filter="wedge">
                                      <p:cBhvr>
                                        <p:cTn id="12" dur="1000"/>
                                        <p:tgtEl>
                                          <p:spTgt spid="244739">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44739">
                                            <p:txEl>
                                              <p:pRg st="1" end="1"/>
                                            </p:txEl>
                                          </p:spTgt>
                                        </p:tgtEl>
                                        <p:attrNameLst>
                                          <p:attrName>style.visibility</p:attrName>
                                        </p:attrNameLst>
                                      </p:cBhvr>
                                      <p:to>
                                        <p:strVal val="visible"/>
                                      </p:to>
                                    </p:set>
                                    <p:animEffect transition="in" filter="wedge">
                                      <p:cBhvr>
                                        <p:cTn id="16" dur="1000"/>
                                        <p:tgtEl>
                                          <p:spTgt spid="244739">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44739">
                                            <p:txEl>
                                              <p:pRg st="2" end="2"/>
                                            </p:txEl>
                                          </p:spTgt>
                                        </p:tgtEl>
                                        <p:attrNameLst>
                                          <p:attrName>style.visibility</p:attrName>
                                        </p:attrNameLst>
                                      </p:cBhvr>
                                      <p:to>
                                        <p:strVal val="visible"/>
                                      </p:to>
                                    </p:set>
                                    <p:animEffect transition="in" filter="wedge">
                                      <p:cBhvr>
                                        <p:cTn id="20" dur="1000"/>
                                        <p:tgtEl>
                                          <p:spTgt spid="244739">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44739">
                                            <p:txEl>
                                              <p:pRg st="4" end="4"/>
                                            </p:txEl>
                                          </p:spTgt>
                                        </p:tgtEl>
                                        <p:attrNameLst>
                                          <p:attrName>style.visibility</p:attrName>
                                        </p:attrNameLst>
                                      </p:cBhvr>
                                      <p:to>
                                        <p:strVal val="visible"/>
                                      </p:to>
                                    </p:set>
                                    <p:animEffect transition="in" filter="wedge">
                                      <p:cBhvr>
                                        <p:cTn id="24" dur="1000"/>
                                        <p:tgtEl>
                                          <p:spTgt spid="244739">
                                            <p:txEl>
                                              <p:pRg st="4" end="4"/>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44739">
                                            <p:txEl>
                                              <p:pRg st="5" end="5"/>
                                            </p:txEl>
                                          </p:spTgt>
                                        </p:tgtEl>
                                        <p:attrNameLst>
                                          <p:attrName>style.visibility</p:attrName>
                                        </p:attrNameLst>
                                      </p:cBhvr>
                                      <p:to>
                                        <p:strVal val="visible"/>
                                      </p:to>
                                    </p:set>
                                    <p:animEffect transition="in" filter="wedge">
                                      <p:cBhvr>
                                        <p:cTn id="28" dur="1000"/>
                                        <p:tgtEl>
                                          <p:spTgt spid="244739">
                                            <p:txEl>
                                              <p:pRg st="5" end="5"/>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44739">
                                            <p:txEl>
                                              <p:pRg st="6" end="6"/>
                                            </p:txEl>
                                          </p:spTgt>
                                        </p:tgtEl>
                                        <p:attrNameLst>
                                          <p:attrName>style.visibility</p:attrName>
                                        </p:attrNameLst>
                                      </p:cBhvr>
                                      <p:to>
                                        <p:strVal val="visible"/>
                                      </p:to>
                                    </p:set>
                                    <p:animEffect transition="in" filter="wedge">
                                      <p:cBhvr>
                                        <p:cTn id="32" dur="1000"/>
                                        <p:tgtEl>
                                          <p:spTgt spid="2447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8" grpId="0" animBg="1"/>
      <p:bldP spid="244739" grpId="0"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معایب کشت مستقیم</a:t>
            </a:r>
            <a:endParaRPr lang="en-GB" smtClean="0">
              <a:cs typeface="Titr" pitchFamily="2" charset="-78"/>
            </a:endParaRPr>
          </a:p>
        </p:txBody>
      </p:sp>
      <p:sp>
        <p:nvSpPr>
          <p:cNvPr id="245763" name="Rectangle 3"/>
          <p:cNvSpPr>
            <a:spLocks noGrp="1" noChangeArrowheads="1"/>
          </p:cNvSpPr>
          <p:nvPr>
            <p:ph type="body" idx="1"/>
          </p:nvPr>
        </p:nvSpPr>
        <p:spPr>
          <a:xfrm>
            <a:off x="0" y="1828800"/>
            <a:ext cx="8991600" cy="4678363"/>
          </a:xfrm>
        </p:spPr>
        <p:txBody>
          <a:bodyPr/>
          <a:lstStyle/>
          <a:p>
            <a:pPr marL="609600" indent="-609600" algn="r" rtl="1" eaLnBrk="1" hangingPunct="1">
              <a:buFontTx/>
              <a:buNone/>
            </a:pPr>
            <a:endParaRPr lang="fa-IR" smtClean="0">
              <a:latin typeface="Tahoma" pitchFamily="34" charset="0"/>
              <a:cs typeface="2  Lotus" pitchFamily="2" charset="-78"/>
              <a:sym typeface="Wingdings" pitchFamily="2" charset="2"/>
            </a:endParaRPr>
          </a:p>
          <a:p>
            <a:pPr marL="609600" indent="-609600" algn="r" rtl="1" eaLnBrk="1" hangingPunct="1">
              <a:buFontTx/>
              <a:buNone/>
            </a:pPr>
            <a:r>
              <a:rPr lang="fa-IR" smtClean="0">
                <a:latin typeface="Tahoma" pitchFamily="34" charset="0"/>
                <a:cs typeface="2  Lotus" pitchFamily="2" charset="-78"/>
                <a:sym typeface="Wingdings" pitchFamily="2" charset="2"/>
              </a:rPr>
              <a:t> 1- امکان ورس زیاد است.</a:t>
            </a:r>
          </a:p>
          <a:p>
            <a:pPr marL="609600" indent="-609600" algn="r" rtl="1" eaLnBrk="1" hangingPunct="1">
              <a:buFontTx/>
              <a:buNone/>
            </a:pPr>
            <a:r>
              <a:rPr lang="fa-IR" smtClean="0">
                <a:latin typeface="Tahoma" pitchFamily="34" charset="0"/>
                <a:cs typeface="2  Lotus" pitchFamily="2" charset="-78"/>
                <a:sym typeface="Wingdings" pitchFamily="2" charset="2"/>
              </a:rPr>
              <a:t> 2- در بعضی ارقام جواب نمی دهد.(صدری)</a:t>
            </a:r>
          </a:p>
          <a:p>
            <a:pPr marL="609600" indent="-609600" algn="r" rtl="1" eaLnBrk="1" hangingPunct="1">
              <a:buFontTx/>
              <a:buNone/>
            </a:pPr>
            <a:r>
              <a:rPr lang="fa-IR" smtClean="0">
                <a:latin typeface="Tahoma" pitchFamily="34" charset="0"/>
                <a:cs typeface="2  Lotus" pitchFamily="2" charset="-78"/>
                <a:sym typeface="Wingdings" pitchFamily="2" charset="2"/>
              </a:rPr>
              <a:t> 3- عدم یکنواختی در رسیدگی ( ریزش)</a:t>
            </a:r>
          </a:p>
          <a:p>
            <a:pPr marL="609600" indent="-609600" algn="r" rtl="1" eaLnBrk="1" hangingPunct="1">
              <a:buFontTx/>
              <a:buNone/>
            </a:pPr>
            <a:r>
              <a:rPr lang="fa-IR" smtClean="0">
                <a:latin typeface="Tahoma" pitchFamily="34" charset="0"/>
                <a:cs typeface="2  Lotus" pitchFamily="2" charset="-78"/>
                <a:sym typeface="Wingdings" pitchFamily="2" charset="2"/>
              </a:rPr>
              <a:t> 4- عدم تهویه در بین بوته ها (گندم) </a:t>
            </a:r>
          </a:p>
          <a:p>
            <a:pPr marL="609600" indent="-609600" algn="r" rtl="1" eaLnBrk="1" hangingPunct="1">
              <a:buFontTx/>
              <a:buNone/>
            </a:pPr>
            <a:endParaRPr lang="fa-IR" smtClean="0">
              <a:latin typeface="Tahoma" pitchFamily="34" charset="0"/>
              <a:cs typeface="2  Lotus" pitchFamily="2" charset="-78"/>
              <a:sym typeface="Wingdings" pitchFamily="2" charset="2"/>
            </a:endParaRPr>
          </a:p>
          <a:p>
            <a:pPr marL="609600" indent="-609600" algn="ctr" rtl="1" eaLnBrk="1" hangingPunct="1">
              <a:buFontTx/>
              <a:buNone/>
            </a:pPr>
            <a:r>
              <a:rPr lang="fa-IR" smtClean="0">
                <a:latin typeface="Tahoma" pitchFamily="34" charset="0"/>
                <a:cs typeface="2  Lotus" pitchFamily="2" charset="-78"/>
                <a:sym typeface="Wingdings" pitchFamily="2" charset="2"/>
              </a:rPr>
              <a:t> اکثر کشتها به صورت غیر مستقیم است.</a:t>
            </a:r>
          </a:p>
          <a:p>
            <a:pPr marL="609600" indent="-609600" algn="r" rtl="1" eaLnBrk="1" hangingPunct="1">
              <a:buFontTx/>
              <a:buNone/>
            </a:pP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5762"/>
                                        </p:tgtEl>
                                        <p:attrNameLst>
                                          <p:attrName>style.visibility</p:attrName>
                                        </p:attrNameLst>
                                      </p:cBhvr>
                                      <p:to>
                                        <p:strVal val="visible"/>
                                      </p:to>
                                    </p:set>
                                    <p:anim calcmode="lin" valueType="num">
                                      <p:cBhvr additive="base">
                                        <p:cTn id="7" dur="2000" fill="hold"/>
                                        <p:tgtEl>
                                          <p:spTgt spid="245762"/>
                                        </p:tgtEl>
                                        <p:attrNameLst>
                                          <p:attrName>ppt_x</p:attrName>
                                        </p:attrNameLst>
                                      </p:cBhvr>
                                      <p:tavLst>
                                        <p:tav tm="0">
                                          <p:val>
                                            <p:strVal val="#ppt_x"/>
                                          </p:val>
                                        </p:tav>
                                        <p:tav tm="100000">
                                          <p:val>
                                            <p:strVal val="#ppt_x"/>
                                          </p:val>
                                        </p:tav>
                                      </p:tavLst>
                                    </p:anim>
                                    <p:anim calcmode="lin" valueType="num">
                                      <p:cBhvr additive="base">
                                        <p:cTn id="8" dur="2000" fill="hold"/>
                                        <p:tgtEl>
                                          <p:spTgt spid="24576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2" presetClass="entr" presetSubtype="4" fill="hold" grpId="0" nodeType="afterEffect">
                                  <p:stCondLst>
                                    <p:cond delay="0"/>
                                  </p:stCondLst>
                                  <p:childTnLst>
                                    <p:set>
                                      <p:cBhvr>
                                        <p:cTn id="11" dur="1" fill="hold">
                                          <p:stCondLst>
                                            <p:cond delay="0"/>
                                          </p:stCondLst>
                                        </p:cTn>
                                        <p:tgtEl>
                                          <p:spTgt spid="245763">
                                            <p:txEl>
                                              <p:pRg st="1" end="1"/>
                                            </p:txEl>
                                          </p:spTgt>
                                        </p:tgtEl>
                                        <p:attrNameLst>
                                          <p:attrName>style.visibility</p:attrName>
                                        </p:attrNameLst>
                                      </p:cBhvr>
                                      <p:to>
                                        <p:strVal val="visible"/>
                                      </p:to>
                                    </p:set>
                                    <p:animEffect transition="in" filter="slide(fromBottom)">
                                      <p:cBhvr>
                                        <p:cTn id="12" dur="1000"/>
                                        <p:tgtEl>
                                          <p:spTgt spid="245763">
                                            <p:txEl>
                                              <p:pRg st="1" end="1"/>
                                            </p:txEl>
                                          </p:spTgt>
                                        </p:tgtEl>
                                      </p:cBhvr>
                                    </p:animEffect>
                                  </p:childTnLst>
                                </p:cTn>
                              </p:par>
                            </p:childTnLst>
                          </p:cTn>
                        </p:par>
                        <p:par>
                          <p:cTn id="13" fill="hold">
                            <p:stCondLst>
                              <p:cond delay="3000"/>
                            </p:stCondLst>
                            <p:childTnLst>
                              <p:par>
                                <p:cTn id="14" presetID="12" presetClass="entr" presetSubtype="4" fill="hold" grpId="0" nodeType="afterEffect">
                                  <p:stCondLst>
                                    <p:cond delay="0"/>
                                  </p:stCondLst>
                                  <p:childTnLst>
                                    <p:set>
                                      <p:cBhvr>
                                        <p:cTn id="15" dur="1" fill="hold">
                                          <p:stCondLst>
                                            <p:cond delay="0"/>
                                          </p:stCondLst>
                                        </p:cTn>
                                        <p:tgtEl>
                                          <p:spTgt spid="245763">
                                            <p:txEl>
                                              <p:pRg st="2" end="2"/>
                                            </p:txEl>
                                          </p:spTgt>
                                        </p:tgtEl>
                                        <p:attrNameLst>
                                          <p:attrName>style.visibility</p:attrName>
                                        </p:attrNameLst>
                                      </p:cBhvr>
                                      <p:to>
                                        <p:strVal val="visible"/>
                                      </p:to>
                                    </p:set>
                                    <p:animEffect transition="in" filter="slide(fromBottom)">
                                      <p:cBhvr>
                                        <p:cTn id="16" dur="1000"/>
                                        <p:tgtEl>
                                          <p:spTgt spid="245763">
                                            <p:txEl>
                                              <p:pRg st="2" end="2"/>
                                            </p:txEl>
                                          </p:spTgt>
                                        </p:tgtEl>
                                      </p:cBhvr>
                                    </p:animEffect>
                                  </p:childTnLst>
                                </p:cTn>
                              </p:par>
                            </p:childTnLst>
                          </p:cTn>
                        </p:par>
                        <p:par>
                          <p:cTn id="17" fill="hold">
                            <p:stCondLst>
                              <p:cond delay="4000"/>
                            </p:stCondLst>
                            <p:childTnLst>
                              <p:par>
                                <p:cTn id="18" presetID="12" presetClass="entr" presetSubtype="4" fill="hold" grpId="0" nodeType="afterEffect">
                                  <p:stCondLst>
                                    <p:cond delay="0"/>
                                  </p:stCondLst>
                                  <p:childTnLst>
                                    <p:set>
                                      <p:cBhvr>
                                        <p:cTn id="19" dur="1" fill="hold">
                                          <p:stCondLst>
                                            <p:cond delay="0"/>
                                          </p:stCondLst>
                                        </p:cTn>
                                        <p:tgtEl>
                                          <p:spTgt spid="245763">
                                            <p:txEl>
                                              <p:pRg st="3" end="3"/>
                                            </p:txEl>
                                          </p:spTgt>
                                        </p:tgtEl>
                                        <p:attrNameLst>
                                          <p:attrName>style.visibility</p:attrName>
                                        </p:attrNameLst>
                                      </p:cBhvr>
                                      <p:to>
                                        <p:strVal val="visible"/>
                                      </p:to>
                                    </p:set>
                                    <p:animEffect transition="in" filter="slide(fromBottom)">
                                      <p:cBhvr>
                                        <p:cTn id="20" dur="1000"/>
                                        <p:tgtEl>
                                          <p:spTgt spid="245763">
                                            <p:txEl>
                                              <p:pRg st="3" end="3"/>
                                            </p:txEl>
                                          </p:spTgt>
                                        </p:tgtEl>
                                      </p:cBhvr>
                                    </p:animEffect>
                                  </p:childTnLst>
                                </p:cTn>
                              </p:par>
                            </p:childTnLst>
                          </p:cTn>
                        </p:par>
                        <p:par>
                          <p:cTn id="21" fill="hold">
                            <p:stCondLst>
                              <p:cond delay="5000"/>
                            </p:stCondLst>
                            <p:childTnLst>
                              <p:par>
                                <p:cTn id="22" presetID="12" presetClass="entr" presetSubtype="4" fill="hold" grpId="0" nodeType="afterEffect">
                                  <p:stCondLst>
                                    <p:cond delay="0"/>
                                  </p:stCondLst>
                                  <p:childTnLst>
                                    <p:set>
                                      <p:cBhvr>
                                        <p:cTn id="23" dur="1" fill="hold">
                                          <p:stCondLst>
                                            <p:cond delay="0"/>
                                          </p:stCondLst>
                                        </p:cTn>
                                        <p:tgtEl>
                                          <p:spTgt spid="245763">
                                            <p:txEl>
                                              <p:pRg st="4" end="4"/>
                                            </p:txEl>
                                          </p:spTgt>
                                        </p:tgtEl>
                                        <p:attrNameLst>
                                          <p:attrName>style.visibility</p:attrName>
                                        </p:attrNameLst>
                                      </p:cBhvr>
                                      <p:to>
                                        <p:strVal val="visible"/>
                                      </p:to>
                                    </p:set>
                                    <p:animEffect transition="in" filter="slide(fromBottom)">
                                      <p:cBhvr>
                                        <p:cTn id="24" dur="1000"/>
                                        <p:tgtEl>
                                          <p:spTgt spid="245763">
                                            <p:txEl>
                                              <p:pRg st="4" end="4"/>
                                            </p:txEl>
                                          </p:spTgt>
                                        </p:tgtEl>
                                      </p:cBhvr>
                                    </p:animEffect>
                                  </p:childTnLst>
                                </p:cTn>
                              </p:par>
                            </p:childTnLst>
                          </p:cTn>
                        </p:par>
                        <p:par>
                          <p:cTn id="25" fill="hold">
                            <p:stCondLst>
                              <p:cond delay="6000"/>
                            </p:stCondLst>
                            <p:childTnLst>
                              <p:par>
                                <p:cTn id="26" presetID="12" presetClass="entr" presetSubtype="4" fill="hold" grpId="0" nodeType="afterEffect">
                                  <p:stCondLst>
                                    <p:cond delay="0"/>
                                  </p:stCondLst>
                                  <p:childTnLst>
                                    <p:set>
                                      <p:cBhvr>
                                        <p:cTn id="27" dur="1" fill="hold">
                                          <p:stCondLst>
                                            <p:cond delay="0"/>
                                          </p:stCondLst>
                                        </p:cTn>
                                        <p:tgtEl>
                                          <p:spTgt spid="245763">
                                            <p:txEl>
                                              <p:pRg st="6" end="6"/>
                                            </p:txEl>
                                          </p:spTgt>
                                        </p:tgtEl>
                                        <p:attrNameLst>
                                          <p:attrName>style.visibility</p:attrName>
                                        </p:attrNameLst>
                                      </p:cBhvr>
                                      <p:to>
                                        <p:strVal val="visible"/>
                                      </p:to>
                                    </p:set>
                                    <p:animEffect transition="in" filter="slide(fromBottom)">
                                      <p:cBhvr>
                                        <p:cTn id="28" dur="1000"/>
                                        <p:tgtEl>
                                          <p:spTgt spid="2457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animBg="1"/>
      <p:bldP spid="245763" grpId="0"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کشت غیرمستقیم</a:t>
            </a:r>
            <a:endParaRPr lang="en-GB" smtClean="0">
              <a:cs typeface="Titr" pitchFamily="2" charset="-78"/>
            </a:endParaRPr>
          </a:p>
        </p:txBody>
      </p:sp>
      <p:sp>
        <p:nvSpPr>
          <p:cNvPr id="246787" name="Rectangle 3"/>
          <p:cNvSpPr>
            <a:spLocks noGrp="1" noChangeArrowheads="1"/>
          </p:cNvSpPr>
          <p:nvPr>
            <p:ph type="body" idx="1"/>
          </p:nvPr>
        </p:nvSpPr>
        <p:spPr>
          <a:xfrm>
            <a:off x="0" y="1828800"/>
            <a:ext cx="8991600" cy="4678363"/>
          </a:xfrm>
        </p:spPr>
        <p:txBody>
          <a:bodyPr/>
          <a:lstStyle/>
          <a:p>
            <a:pPr marL="609600" indent="-609600" algn="r" rtl="1" eaLnBrk="1" hangingPunct="1">
              <a:buFontTx/>
              <a:buNone/>
            </a:pPr>
            <a:endParaRPr lang="fa-IR" smtClean="0">
              <a:latin typeface="Tahoma" pitchFamily="34" charset="0"/>
              <a:cs typeface="2  Lotus" pitchFamily="2" charset="-78"/>
              <a:sym typeface="Wingdings" pitchFamily="2" charset="2"/>
            </a:endParaRPr>
          </a:p>
          <a:p>
            <a:pPr marL="609600" indent="-609600" algn="r" rtl="1" eaLnBrk="1" hangingPunct="1">
              <a:buFontTx/>
              <a:buNone/>
            </a:pPr>
            <a:r>
              <a:rPr lang="fa-IR" smtClean="0">
                <a:latin typeface="Tahoma" pitchFamily="34" charset="0"/>
                <a:cs typeface="2  Lotus" pitchFamily="2" charset="-78"/>
                <a:sym typeface="Wingdings" pitchFamily="2" charset="2"/>
              </a:rPr>
              <a:t> 1- در اصفهان اواخر فروردین تهیه خزانه شروع می شود.</a:t>
            </a:r>
          </a:p>
          <a:p>
            <a:pPr marL="609600" indent="-609600" algn="r" rtl="1" eaLnBrk="1" hangingPunct="1">
              <a:buFontTx/>
              <a:buNone/>
            </a:pPr>
            <a:r>
              <a:rPr lang="fa-IR" smtClean="0">
                <a:latin typeface="Tahoma" pitchFamily="34" charset="0"/>
                <a:cs typeface="2  Lotus" pitchFamily="2" charset="-78"/>
                <a:sym typeface="Wingdings" pitchFamily="2" charset="2"/>
              </a:rPr>
              <a:t> 2- مساحت خزانه یک به شش تا یک به پنجاه است. </a:t>
            </a:r>
          </a:p>
          <a:p>
            <a:pPr marL="609600" indent="-609600" algn="r" rtl="1" eaLnBrk="1" hangingPunct="1">
              <a:buFontTx/>
              <a:buNone/>
            </a:pPr>
            <a:r>
              <a:rPr lang="fa-IR" smtClean="0">
                <a:latin typeface="Tahoma" pitchFamily="34" charset="0"/>
                <a:cs typeface="2  Lotus" pitchFamily="2" charset="-78"/>
                <a:sym typeface="Wingdings" pitchFamily="2" charset="2"/>
              </a:rPr>
              <a:t>3- در اصفهان نسبت یک به ده است.</a:t>
            </a:r>
          </a:p>
          <a:p>
            <a:pPr marL="609600" indent="-609600" algn="r" rtl="1" eaLnBrk="1" hangingPunct="1">
              <a:buFontTx/>
              <a:buNone/>
            </a:pPr>
            <a:r>
              <a:rPr lang="fa-IR" smtClean="0">
                <a:latin typeface="Tahoma" pitchFamily="34" charset="0"/>
                <a:cs typeface="2  Lotus" pitchFamily="2" charset="-78"/>
                <a:sym typeface="Wingdings" pitchFamily="2" charset="2"/>
              </a:rPr>
              <a:t> 4- بذر پاشی بعد از تهیه خزانه انجام می شود. </a:t>
            </a:r>
          </a:p>
          <a:p>
            <a:pPr marL="609600" indent="-609600" algn="r" rtl="1" eaLnBrk="1" hangingPunct="1">
              <a:buFontTx/>
              <a:buNone/>
            </a:pPr>
            <a:r>
              <a:rPr lang="fa-IR" smtClean="0">
                <a:latin typeface="Tahoma" pitchFamily="34" charset="0"/>
                <a:cs typeface="2  Lotus" pitchFamily="2" charset="-78"/>
                <a:sym typeface="Wingdings" pitchFamily="2" charset="2"/>
              </a:rPr>
              <a:t>5- از آبیاری خودداری شده و صبح خالی و عصر پر شود.</a:t>
            </a:r>
          </a:p>
          <a:p>
            <a:pPr marL="609600" indent="-609600" algn="r" rtl="1" eaLnBrk="1" hangingPunct="1">
              <a:buFontTx/>
              <a:buNone/>
            </a:pPr>
            <a:r>
              <a:rPr lang="fa-IR" smtClean="0">
                <a:latin typeface="Tahoma" pitchFamily="34" charset="0"/>
                <a:cs typeface="2  Lotus" pitchFamily="2" charset="-78"/>
                <a:sym typeface="Wingdings" pitchFamily="2" charset="2"/>
              </a:rPr>
              <a:t> 6- سرمای فروردین خزانه بی آب را می زند و سفید می شود.</a:t>
            </a:r>
          </a:p>
          <a:p>
            <a:pPr marL="609600" indent="-609600" algn="r" rtl="1" eaLnBrk="1" hangingPunct="1">
              <a:buFontTx/>
              <a:buNone/>
            </a:pP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6786"/>
                                        </p:tgtEl>
                                        <p:attrNameLst>
                                          <p:attrName>style.visibility</p:attrName>
                                        </p:attrNameLst>
                                      </p:cBhvr>
                                      <p:to>
                                        <p:strVal val="visible"/>
                                      </p:to>
                                    </p:set>
                                    <p:anim calcmode="lin" valueType="num">
                                      <p:cBhvr additive="base">
                                        <p:cTn id="7" dur="2000" fill="hold"/>
                                        <p:tgtEl>
                                          <p:spTgt spid="246786"/>
                                        </p:tgtEl>
                                        <p:attrNameLst>
                                          <p:attrName>ppt_x</p:attrName>
                                        </p:attrNameLst>
                                      </p:cBhvr>
                                      <p:tavLst>
                                        <p:tav tm="0">
                                          <p:val>
                                            <p:strVal val="#ppt_x"/>
                                          </p:val>
                                        </p:tav>
                                        <p:tav tm="100000">
                                          <p:val>
                                            <p:strVal val="#ppt_x"/>
                                          </p:val>
                                        </p:tav>
                                      </p:tavLst>
                                    </p:anim>
                                    <p:anim calcmode="lin" valueType="num">
                                      <p:cBhvr additive="base">
                                        <p:cTn id="8" dur="2000" fill="hold"/>
                                        <p:tgtEl>
                                          <p:spTgt spid="24678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2" presetClass="entr" presetSubtype="4" fill="hold" grpId="0" nodeType="afterEffect">
                                  <p:stCondLst>
                                    <p:cond delay="0"/>
                                  </p:stCondLst>
                                  <p:childTnLst>
                                    <p:set>
                                      <p:cBhvr>
                                        <p:cTn id="11" dur="1" fill="hold">
                                          <p:stCondLst>
                                            <p:cond delay="0"/>
                                          </p:stCondLst>
                                        </p:cTn>
                                        <p:tgtEl>
                                          <p:spTgt spid="246787">
                                            <p:txEl>
                                              <p:pRg st="1" end="1"/>
                                            </p:txEl>
                                          </p:spTgt>
                                        </p:tgtEl>
                                        <p:attrNameLst>
                                          <p:attrName>style.visibility</p:attrName>
                                        </p:attrNameLst>
                                      </p:cBhvr>
                                      <p:to>
                                        <p:strVal val="visible"/>
                                      </p:to>
                                    </p:set>
                                    <p:animEffect transition="in" filter="slide(fromBottom)">
                                      <p:cBhvr>
                                        <p:cTn id="12" dur="1000"/>
                                        <p:tgtEl>
                                          <p:spTgt spid="246787">
                                            <p:txEl>
                                              <p:pRg st="1" end="1"/>
                                            </p:txEl>
                                          </p:spTgt>
                                        </p:tgtEl>
                                      </p:cBhvr>
                                    </p:animEffect>
                                  </p:childTnLst>
                                </p:cTn>
                              </p:par>
                            </p:childTnLst>
                          </p:cTn>
                        </p:par>
                        <p:par>
                          <p:cTn id="13" fill="hold">
                            <p:stCondLst>
                              <p:cond delay="3000"/>
                            </p:stCondLst>
                            <p:childTnLst>
                              <p:par>
                                <p:cTn id="14" presetID="12" presetClass="entr" presetSubtype="4" fill="hold" grpId="0" nodeType="afterEffect">
                                  <p:stCondLst>
                                    <p:cond delay="0"/>
                                  </p:stCondLst>
                                  <p:childTnLst>
                                    <p:set>
                                      <p:cBhvr>
                                        <p:cTn id="15" dur="1" fill="hold">
                                          <p:stCondLst>
                                            <p:cond delay="0"/>
                                          </p:stCondLst>
                                        </p:cTn>
                                        <p:tgtEl>
                                          <p:spTgt spid="246787">
                                            <p:txEl>
                                              <p:pRg st="2" end="2"/>
                                            </p:txEl>
                                          </p:spTgt>
                                        </p:tgtEl>
                                        <p:attrNameLst>
                                          <p:attrName>style.visibility</p:attrName>
                                        </p:attrNameLst>
                                      </p:cBhvr>
                                      <p:to>
                                        <p:strVal val="visible"/>
                                      </p:to>
                                    </p:set>
                                    <p:animEffect transition="in" filter="slide(fromBottom)">
                                      <p:cBhvr>
                                        <p:cTn id="16" dur="1000"/>
                                        <p:tgtEl>
                                          <p:spTgt spid="246787">
                                            <p:txEl>
                                              <p:pRg st="2" end="2"/>
                                            </p:txEl>
                                          </p:spTgt>
                                        </p:tgtEl>
                                      </p:cBhvr>
                                    </p:animEffect>
                                  </p:childTnLst>
                                </p:cTn>
                              </p:par>
                            </p:childTnLst>
                          </p:cTn>
                        </p:par>
                        <p:par>
                          <p:cTn id="17" fill="hold">
                            <p:stCondLst>
                              <p:cond delay="4000"/>
                            </p:stCondLst>
                            <p:childTnLst>
                              <p:par>
                                <p:cTn id="18" presetID="12" presetClass="entr" presetSubtype="4" fill="hold" grpId="0" nodeType="afterEffect">
                                  <p:stCondLst>
                                    <p:cond delay="0"/>
                                  </p:stCondLst>
                                  <p:childTnLst>
                                    <p:set>
                                      <p:cBhvr>
                                        <p:cTn id="19" dur="1" fill="hold">
                                          <p:stCondLst>
                                            <p:cond delay="0"/>
                                          </p:stCondLst>
                                        </p:cTn>
                                        <p:tgtEl>
                                          <p:spTgt spid="246787">
                                            <p:txEl>
                                              <p:pRg st="3" end="3"/>
                                            </p:txEl>
                                          </p:spTgt>
                                        </p:tgtEl>
                                        <p:attrNameLst>
                                          <p:attrName>style.visibility</p:attrName>
                                        </p:attrNameLst>
                                      </p:cBhvr>
                                      <p:to>
                                        <p:strVal val="visible"/>
                                      </p:to>
                                    </p:set>
                                    <p:animEffect transition="in" filter="slide(fromBottom)">
                                      <p:cBhvr>
                                        <p:cTn id="20" dur="1000"/>
                                        <p:tgtEl>
                                          <p:spTgt spid="246787">
                                            <p:txEl>
                                              <p:pRg st="3" end="3"/>
                                            </p:txEl>
                                          </p:spTgt>
                                        </p:tgtEl>
                                      </p:cBhvr>
                                    </p:animEffect>
                                  </p:childTnLst>
                                </p:cTn>
                              </p:par>
                            </p:childTnLst>
                          </p:cTn>
                        </p:par>
                        <p:par>
                          <p:cTn id="21" fill="hold">
                            <p:stCondLst>
                              <p:cond delay="5000"/>
                            </p:stCondLst>
                            <p:childTnLst>
                              <p:par>
                                <p:cTn id="22" presetID="12" presetClass="entr" presetSubtype="4" fill="hold" grpId="0" nodeType="afterEffect">
                                  <p:stCondLst>
                                    <p:cond delay="0"/>
                                  </p:stCondLst>
                                  <p:childTnLst>
                                    <p:set>
                                      <p:cBhvr>
                                        <p:cTn id="23" dur="1" fill="hold">
                                          <p:stCondLst>
                                            <p:cond delay="0"/>
                                          </p:stCondLst>
                                        </p:cTn>
                                        <p:tgtEl>
                                          <p:spTgt spid="246787">
                                            <p:txEl>
                                              <p:pRg st="4" end="4"/>
                                            </p:txEl>
                                          </p:spTgt>
                                        </p:tgtEl>
                                        <p:attrNameLst>
                                          <p:attrName>style.visibility</p:attrName>
                                        </p:attrNameLst>
                                      </p:cBhvr>
                                      <p:to>
                                        <p:strVal val="visible"/>
                                      </p:to>
                                    </p:set>
                                    <p:animEffect transition="in" filter="slide(fromBottom)">
                                      <p:cBhvr>
                                        <p:cTn id="24" dur="1000"/>
                                        <p:tgtEl>
                                          <p:spTgt spid="246787">
                                            <p:txEl>
                                              <p:pRg st="4" end="4"/>
                                            </p:txEl>
                                          </p:spTgt>
                                        </p:tgtEl>
                                      </p:cBhvr>
                                    </p:animEffect>
                                  </p:childTnLst>
                                </p:cTn>
                              </p:par>
                            </p:childTnLst>
                          </p:cTn>
                        </p:par>
                        <p:par>
                          <p:cTn id="25" fill="hold">
                            <p:stCondLst>
                              <p:cond delay="6000"/>
                            </p:stCondLst>
                            <p:childTnLst>
                              <p:par>
                                <p:cTn id="26" presetID="12" presetClass="entr" presetSubtype="4" fill="hold" grpId="0" nodeType="afterEffect">
                                  <p:stCondLst>
                                    <p:cond delay="0"/>
                                  </p:stCondLst>
                                  <p:childTnLst>
                                    <p:set>
                                      <p:cBhvr>
                                        <p:cTn id="27" dur="1" fill="hold">
                                          <p:stCondLst>
                                            <p:cond delay="0"/>
                                          </p:stCondLst>
                                        </p:cTn>
                                        <p:tgtEl>
                                          <p:spTgt spid="246787">
                                            <p:txEl>
                                              <p:pRg st="5" end="5"/>
                                            </p:txEl>
                                          </p:spTgt>
                                        </p:tgtEl>
                                        <p:attrNameLst>
                                          <p:attrName>style.visibility</p:attrName>
                                        </p:attrNameLst>
                                      </p:cBhvr>
                                      <p:to>
                                        <p:strVal val="visible"/>
                                      </p:to>
                                    </p:set>
                                    <p:animEffect transition="in" filter="slide(fromBottom)">
                                      <p:cBhvr>
                                        <p:cTn id="28" dur="1000"/>
                                        <p:tgtEl>
                                          <p:spTgt spid="246787">
                                            <p:txEl>
                                              <p:pRg st="5" end="5"/>
                                            </p:txEl>
                                          </p:spTgt>
                                        </p:tgtEl>
                                      </p:cBhvr>
                                    </p:animEffect>
                                  </p:childTnLst>
                                </p:cTn>
                              </p:par>
                            </p:childTnLst>
                          </p:cTn>
                        </p:par>
                        <p:par>
                          <p:cTn id="29" fill="hold">
                            <p:stCondLst>
                              <p:cond delay="7000"/>
                            </p:stCondLst>
                            <p:childTnLst>
                              <p:par>
                                <p:cTn id="30" presetID="12" presetClass="entr" presetSubtype="4" fill="hold" grpId="0" nodeType="afterEffect">
                                  <p:stCondLst>
                                    <p:cond delay="0"/>
                                  </p:stCondLst>
                                  <p:childTnLst>
                                    <p:set>
                                      <p:cBhvr>
                                        <p:cTn id="31" dur="1" fill="hold">
                                          <p:stCondLst>
                                            <p:cond delay="0"/>
                                          </p:stCondLst>
                                        </p:cTn>
                                        <p:tgtEl>
                                          <p:spTgt spid="246787">
                                            <p:txEl>
                                              <p:pRg st="6" end="6"/>
                                            </p:txEl>
                                          </p:spTgt>
                                        </p:tgtEl>
                                        <p:attrNameLst>
                                          <p:attrName>style.visibility</p:attrName>
                                        </p:attrNameLst>
                                      </p:cBhvr>
                                      <p:to>
                                        <p:strVal val="visible"/>
                                      </p:to>
                                    </p:set>
                                    <p:animEffect transition="in" filter="slide(fromBottom)">
                                      <p:cBhvr>
                                        <p:cTn id="32" dur="1000"/>
                                        <p:tgtEl>
                                          <p:spTgt spid="2467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6" grpId="0" animBg="1"/>
      <p:bldP spid="246787" grpId="0" build="p"/>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خشکان دادن</a:t>
            </a:r>
            <a:endParaRPr lang="en-GB" smtClean="0">
              <a:cs typeface="Titr" pitchFamily="2" charset="-78"/>
            </a:endParaRPr>
          </a:p>
        </p:txBody>
      </p:sp>
      <p:sp>
        <p:nvSpPr>
          <p:cNvPr id="247811" name="Rectangle 3"/>
          <p:cNvSpPr>
            <a:spLocks noGrp="1" noChangeArrowheads="1"/>
          </p:cNvSpPr>
          <p:nvPr>
            <p:ph type="body" idx="1"/>
          </p:nvPr>
        </p:nvSpPr>
        <p:spPr>
          <a:xfrm>
            <a:off x="0" y="1752600"/>
            <a:ext cx="8991600" cy="4678363"/>
          </a:xfrm>
        </p:spPr>
        <p:txBody>
          <a:bodyPr/>
          <a:lstStyle/>
          <a:p>
            <a:pPr marL="609600" indent="-609600" algn="r" rtl="1" eaLnBrk="1" hangingPunct="1">
              <a:buFontTx/>
              <a:buNone/>
            </a:pPr>
            <a:endParaRPr lang="fa-IR" smtClean="0">
              <a:latin typeface="Tahoma" pitchFamily="34" charset="0"/>
              <a:cs typeface="2  Lotus" pitchFamily="2" charset="-78"/>
              <a:sym typeface="Wingdings" pitchFamily="2" charset="2"/>
            </a:endParaRPr>
          </a:p>
          <a:p>
            <a:pPr marL="609600" indent="-609600" algn="ctr" rtl="1" eaLnBrk="1" hangingPunct="1">
              <a:buFontTx/>
              <a:buNone/>
            </a:pPr>
            <a:r>
              <a:rPr lang="fa-IR" smtClean="0">
                <a:latin typeface="Tahoma" pitchFamily="34" charset="0"/>
                <a:cs typeface="2  Lotus" pitchFamily="2" charset="-78"/>
                <a:sym typeface="Wingdings" pitchFamily="2" charset="2"/>
              </a:rPr>
              <a:t>  </a:t>
            </a:r>
            <a:r>
              <a:rPr lang="fa-IR" smtClean="0">
                <a:latin typeface="Tahoma" pitchFamily="34" charset="0"/>
                <a:cs typeface="Tahoma" pitchFamily="34" charset="0"/>
                <a:sym typeface="Wingdings" pitchFamily="2" charset="2"/>
              </a:rPr>
              <a:t>این کار چند اثر مفید دارد</a:t>
            </a:r>
          </a:p>
          <a:p>
            <a:pPr marL="609600" indent="-609600" algn="ctr" rtl="1" eaLnBrk="1" hangingPunct="1">
              <a:buFontTx/>
              <a:buNone/>
            </a:pPr>
            <a:endParaRPr lang="fa-IR" smtClean="0">
              <a:latin typeface="Tahoma" pitchFamily="34" charset="0"/>
              <a:cs typeface="Tahoma" pitchFamily="34" charset="0"/>
              <a:sym typeface="Wingdings" pitchFamily="2" charset="2"/>
            </a:endParaRPr>
          </a:p>
          <a:p>
            <a:pPr marL="609600" indent="-609600" algn="r" rtl="1" eaLnBrk="1" hangingPunct="1">
              <a:buFontTx/>
              <a:buNone/>
            </a:pPr>
            <a:r>
              <a:rPr lang="fa-IR" smtClean="0">
                <a:latin typeface="Tahoma" pitchFamily="34" charset="0"/>
                <a:cs typeface="2  Lotus" pitchFamily="2" charset="-78"/>
                <a:sym typeface="Wingdings" pitchFamily="2" charset="2"/>
              </a:rPr>
              <a:t> 1- ریشه چه ها در خاک فرو می رود. </a:t>
            </a:r>
          </a:p>
          <a:p>
            <a:pPr marL="609600" indent="-609600" algn="r" rtl="1" eaLnBrk="1" hangingPunct="1">
              <a:buFontTx/>
              <a:buNone/>
            </a:pPr>
            <a:endParaRPr lang="fa-IR" smtClean="0">
              <a:latin typeface="Tahoma" pitchFamily="34" charset="0"/>
              <a:cs typeface="2  Lotus" pitchFamily="2" charset="-78"/>
              <a:sym typeface="Wingdings" pitchFamily="2" charset="2"/>
            </a:endParaRPr>
          </a:p>
          <a:p>
            <a:pPr marL="609600" indent="-609600" algn="r" rtl="1" eaLnBrk="1" hangingPunct="1">
              <a:buFontTx/>
              <a:buNone/>
            </a:pPr>
            <a:r>
              <a:rPr lang="fa-IR" smtClean="0">
                <a:latin typeface="Tahoma" pitchFamily="34" charset="0"/>
                <a:cs typeface="2  Lotus" pitchFamily="2" charset="-78"/>
                <a:sym typeface="Wingdings" pitchFamily="2" charset="2"/>
              </a:rPr>
              <a:t>2- جلبک ها از هم باز می شود.</a:t>
            </a:r>
          </a:p>
          <a:p>
            <a:pPr marL="609600" indent="-609600" algn="r" rtl="1" eaLnBrk="1" hangingPunct="1">
              <a:buFontTx/>
              <a:buNone/>
            </a:pPr>
            <a:endParaRPr lang="fa-IR" smtClean="0">
              <a:latin typeface="Tahoma" pitchFamily="34" charset="0"/>
              <a:cs typeface="2  Lotus" pitchFamily="2" charset="-78"/>
              <a:sym typeface="Wingdings" pitchFamily="2" charset="2"/>
            </a:endParaRPr>
          </a:p>
          <a:p>
            <a:pPr marL="609600" indent="-609600" algn="r" rtl="1" eaLnBrk="1" hangingPunct="1">
              <a:buFontTx/>
              <a:buNone/>
            </a:pPr>
            <a:r>
              <a:rPr lang="fa-IR" smtClean="0">
                <a:latin typeface="Tahoma" pitchFamily="34" charset="0"/>
                <a:cs typeface="2  Lotus" pitchFamily="2" charset="-78"/>
                <a:sym typeface="Wingdings" pitchFamily="2" charset="2"/>
              </a:rPr>
              <a:t> 3- باعث خروج تخم قورباغه از خاک شده و از بین می روند. </a:t>
            </a:r>
          </a:p>
          <a:p>
            <a:pPr marL="609600" indent="-609600" algn="r" rtl="1" eaLnBrk="1" hangingPunct="1">
              <a:buFontTx/>
              <a:buNone/>
            </a:pP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7810"/>
                                        </p:tgtEl>
                                        <p:attrNameLst>
                                          <p:attrName>style.visibility</p:attrName>
                                        </p:attrNameLst>
                                      </p:cBhvr>
                                      <p:to>
                                        <p:strVal val="visible"/>
                                      </p:to>
                                    </p:set>
                                    <p:anim calcmode="lin" valueType="num">
                                      <p:cBhvr additive="base">
                                        <p:cTn id="7" dur="2000" fill="hold"/>
                                        <p:tgtEl>
                                          <p:spTgt spid="247810"/>
                                        </p:tgtEl>
                                        <p:attrNameLst>
                                          <p:attrName>ppt_x</p:attrName>
                                        </p:attrNameLst>
                                      </p:cBhvr>
                                      <p:tavLst>
                                        <p:tav tm="0">
                                          <p:val>
                                            <p:strVal val="#ppt_x"/>
                                          </p:val>
                                        </p:tav>
                                        <p:tav tm="100000">
                                          <p:val>
                                            <p:strVal val="#ppt_x"/>
                                          </p:val>
                                        </p:tav>
                                      </p:tavLst>
                                    </p:anim>
                                    <p:anim calcmode="lin" valueType="num">
                                      <p:cBhvr additive="base">
                                        <p:cTn id="8" dur="2000" fill="hold"/>
                                        <p:tgtEl>
                                          <p:spTgt spid="24781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2" presetClass="entr" presetSubtype="4" fill="hold" grpId="0" nodeType="afterEffect">
                                  <p:stCondLst>
                                    <p:cond delay="0"/>
                                  </p:stCondLst>
                                  <p:childTnLst>
                                    <p:set>
                                      <p:cBhvr>
                                        <p:cTn id="11" dur="1" fill="hold">
                                          <p:stCondLst>
                                            <p:cond delay="0"/>
                                          </p:stCondLst>
                                        </p:cTn>
                                        <p:tgtEl>
                                          <p:spTgt spid="247811">
                                            <p:txEl>
                                              <p:pRg st="1" end="1"/>
                                            </p:txEl>
                                          </p:spTgt>
                                        </p:tgtEl>
                                        <p:attrNameLst>
                                          <p:attrName>style.visibility</p:attrName>
                                        </p:attrNameLst>
                                      </p:cBhvr>
                                      <p:to>
                                        <p:strVal val="visible"/>
                                      </p:to>
                                    </p:set>
                                    <p:animEffect transition="in" filter="slide(fromBottom)">
                                      <p:cBhvr>
                                        <p:cTn id="12" dur="1000"/>
                                        <p:tgtEl>
                                          <p:spTgt spid="247811">
                                            <p:txEl>
                                              <p:pRg st="1" end="1"/>
                                            </p:txEl>
                                          </p:spTgt>
                                        </p:tgtEl>
                                      </p:cBhvr>
                                    </p:animEffect>
                                  </p:childTnLst>
                                </p:cTn>
                              </p:par>
                            </p:childTnLst>
                          </p:cTn>
                        </p:par>
                        <p:par>
                          <p:cTn id="13" fill="hold">
                            <p:stCondLst>
                              <p:cond delay="3000"/>
                            </p:stCondLst>
                            <p:childTnLst>
                              <p:par>
                                <p:cTn id="14" presetID="12" presetClass="entr" presetSubtype="4" fill="hold" grpId="0" nodeType="afterEffect">
                                  <p:stCondLst>
                                    <p:cond delay="0"/>
                                  </p:stCondLst>
                                  <p:childTnLst>
                                    <p:set>
                                      <p:cBhvr>
                                        <p:cTn id="15" dur="1" fill="hold">
                                          <p:stCondLst>
                                            <p:cond delay="0"/>
                                          </p:stCondLst>
                                        </p:cTn>
                                        <p:tgtEl>
                                          <p:spTgt spid="247811">
                                            <p:txEl>
                                              <p:pRg st="3" end="3"/>
                                            </p:txEl>
                                          </p:spTgt>
                                        </p:tgtEl>
                                        <p:attrNameLst>
                                          <p:attrName>style.visibility</p:attrName>
                                        </p:attrNameLst>
                                      </p:cBhvr>
                                      <p:to>
                                        <p:strVal val="visible"/>
                                      </p:to>
                                    </p:set>
                                    <p:animEffect transition="in" filter="slide(fromBottom)">
                                      <p:cBhvr>
                                        <p:cTn id="16" dur="1000"/>
                                        <p:tgtEl>
                                          <p:spTgt spid="247811">
                                            <p:txEl>
                                              <p:pRg st="3" end="3"/>
                                            </p:txEl>
                                          </p:spTgt>
                                        </p:tgtEl>
                                      </p:cBhvr>
                                    </p:animEffect>
                                  </p:childTnLst>
                                </p:cTn>
                              </p:par>
                            </p:childTnLst>
                          </p:cTn>
                        </p:par>
                        <p:par>
                          <p:cTn id="17" fill="hold">
                            <p:stCondLst>
                              <p:cond delay="4000"/>
                            </p:stCondLst>
                            <p:childTnLst>
                              <p:par>
                                <p:cTn id="18" presetID="12" presetClass="entr" presetSubtype="4" fill="hold" grpId="0" nodeType="afterEffect">
                                  <p:stCondLst>
                                    <p:cond delay="0"/>
                                  </p:stCondLst>
                                  <p:childTnLst>
                                    <p:set>
                                      <p:cBhvr>
                                        <p:cTn id="19" dur="1" fill="hold">
                                          <p:stCondLst>
                                            <p:cond delay="0"/>
                                          </p:stCondLst>
                                        </p:cTn>
                                        <p:tgtEl>
                                          <p:spTgt spid="247811">
                                            <p:txEl>
                                              <p:pRg st="5" end="5"/>
                                            </p:txEl>
                                          </p:spTgt>
                                        </p:tgtEl>
                                        <p:attrNameLst>
                                          <p:attrName>style.visibility</p:attrName>
                                        </p:attrNameLst>
                                      </p:cBhvr>
                                      <p:to>
                                        <p:strVal val="visible"/>
                                      </p:to>
                                    </p:set>
                                    <p:animEffect transition="in" filter="slide(fromBottom)">
                                      <p:cBhvr>
                                        <p:cTn id="20" dur="1000"/>
                                        <p:tgtEl>
                                          <p:spTgt spid="247811">
                                            <p:txEl>
                                              <p:pRg st="5" end="5"/>
                                            </p:txEl>
                                          </p:spTgt>
                                        </p:tgtEl>
                                      </p:cBhvr>
                                    </p:animEffect>
                                  </p:childTnLst>
                                </p:cTn>
                              </p:par>
                            </p:childTnLst>
                          </p:cTn>
                        </p:par>
                        <p:par>
                          <p:cTn id="21" fill="hold">
                            <p:stCondLst>
                              <p:cond delay="5000"/>
                            </p:stCondLst>
                            <p:childTnLst>
                              <p:par>
                                <p:cTn id="22" presetID="12" presetClass="entr" presetSubtype="4" fill="hold" grpId="0" nodeType="afterEffect">
                                  <p:stCondLst>
                                    <p:cond delay="0"/>
                                  </p:stCondLst>
                                  <p:childTnLst>
                                    <p:set>
                                      <p:cBhvr>
                                        <p:cTn id="23" dur="1" fill="hold">
                                          <p:stCondLst>
                                            <p:cond delay="0"/>
                                          </p:stCondLst>
                                        </p:cTn>
                                        <p:tgtEl>
                                          <p:spTgt spid="247811">
                                            <p:txEl>
                                              <p:pRg st="7" end="7"/>
                                            </p:txEl>
                                          </p:spTgt>
                                        </p:tgtEl>
                                        <p:attrNameLst>
                                          <p:attrName>style.visibility</p:attrName>
                                        </p:attrNameLst>
                                      </p:cBhvr>
                                      <p:to>
                                        <p:strVal val="visible"/>
                                      </p:to>
                                    </p:set>
                                    <p:animEffect transition="in" filter="slide(fromBottom)">
                                      <p:cBhvr>
                                        <p:cTn id="24" dur="1000"/>
                                        <p:tgtEl>
                                          <p:spTgt spid="2478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0" grpId="0" animBg="1"/>
      <p:bldP spid="247811" grpId="0" build="p"/>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خزانه</a:t>
            </a:r>
            <a:endParaRPr lang="en-GB" smtClean="0">
              <a:cs typeface="Titr" pitchFamily="2" charset="-78"/>
            </a:endParaRPr>
          </a:p>
        </p:txBody>
      </p:sp>
      <p:sp>
        <p:nvSpPr>
          <p:cNvPr id="248835" name="Rectangle 3"/>
          <p:cNvSpPr>
            <a:spLocks noGrp="1" noChangeArrowheads="1"/>
          </p:cNvSpPr>
          <p:nvPr>
            <p:ph type="body" idx="1"/>
          </p:nvPr>
        </p:nvSpPr>
        <p:spPr>
          <a:xfrm>
            <a:off x="0" y="1752600"/>
            <a:ext cx="8991600" cy="46783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a:t>
            </a:r>
          </a:p>
          <a:p>
            <a:pPr marL="609600" indent="-609600" algn="ctr" rtl="1" eaLnBrk="1" hangingPunct="1">
              <a:buFontTx/>
              <a:buNone/>
            </a:pPr>
            <a:r>
              <a:rPr lang="fa-IR" smtClean="0">
                <a:latin typeface="Tahoma" pitchFamily="34" charset="0"/>
                <a:cs typeface="2  Lotus" pitchFamily="2" charset="-78"/>
                <a:sym typeface="Wingdings" pitchFamily="2" charset="2"/>
              </a:rPr>
              <a:t>   </a:t>
            </a:r>
            <a:r>
              <a:rPr lang="fa-IR" smtClean="0">
                <a:latin typeface="Tahoma" pitchFamily="34" charset="0"/>
                <a:cs typeface="Tahoma" pitchFamily="34" charset="0"/>
                <a:sym typeface="Wingdings" pitchFamily="2" charset="2"/>
              </a:rPr>
              <a:t>علفهای هرز</a:t>
            </a:r>
          </a:p>
          <a:p>
            <a:pPr marL="609600" indent="-609600" algn="r" rtl="1" eaLnBrk="1" hangingPunct="1">
              <a:buFontTx/>
              <a:buNone/>
            </a:pPr>
            <a:r>
              <a:rPr lang="fa-IR" smtClean="0">
                <a:latin typeface="Tahoma" pitchFamily="34" charset="0"/>
                <a:cs typeface="Tahoma" pitchFamily="34" charset="0"/>
                <a:sym typeface="Wingdings" pitchFamily="2" charset="2"/>
              </a:rPr>
              <a:t> </a:t>
            </a:r>
            <a:r>
              <a:rPr lang="fa-IR" smtClean="0">
                <a:latin typeface="Tahoma" pitchFamily="34" charset="0"/>
                <a:cs typeface="2  Lotus" pitchFamily="2" charset="-78"/>
                <a:sym typeface="Wingdings" pitchFamily="2" charset="2"/>
              </a:rPr>
              <a:t>ترفلان – 20 تا 25 روز قبل از خزانه در شخم می پاشند.</a:t>
            </a:r>
          </a:p>
          <a:p>
            <a:pPr marL="609600" indent="-609600" algn="r" rtl="1" eaLnBrk="1" hangingPunct="1">
              <a:buFontTx/>
              <a:buNone/>
            </a:pPr>
            <a:r>
              <a:rPr lang="fa-IR" smtClean="0">
                <a:latin typeface="Tahoma" pitchFamily="34" charset="0"/>
                <a:cs typeface="2  Lotus" pitchFamily="2" charset="-78"/>
                <a:sym typeface="Wingdings" pitchFamily="2" charset="2"/>
              </a:rPr>
              <a:t> اوردرام یا مولی نیت در شله دوم قطره قطره پاشیده می شود.</a:t>
            </a:r>
          </a:p>
          <a:p>
            <a:pPr marL="609600" indent="-609600" algn="r" rtl="1" eaLnBrk="1" hangingPunct="1">
              <a:buFontTx/>
              <a:buNone/>
            </a:pPr>
            <a:r>
              <a:rPr lang="fa-IR" smtClean="0">
                <a:latin typeface="Tahoma" pitchFamily="34" charset="0"/>
                <a:cs typeface="2  Lotus" pitchFamily="2" charset="-78"/>
                <a:sym typeface="Wingdings" pitchFamily="2" charset="2"/>
              </a:rPr>
              <a:t> در صورت زیادی علف هرز در سن 20 روزگی از سم پروپانیل (علف کش شبنمی) 250 سی سی در 20 لیتر آب </a:t>
            </a:r>
          </a:p>
          <a:p>
            <a:pPr marL="609600" indent="-609600" algn="ctr" rtl="1" eaLnBrk="1" hangingPunct="1">
              <a:buFontTx/>
              <a:buNone/>
            </a:pPr>
            <a:r>
              <a:rPr lang="fa-IR" smtClean="0">
                <a:latin typeface="Tahoma" pitchFamily="34" charset="0"/>
                <a:cs typeface="2  Lotus" pitchFamily="2" charset="-78"/>
                <a:sym typeface="Wingdings" pitchFamily="2" charset="2"/>
              </a:rPr>
              <a:t>    ( انتخابی برنج و ضد گارس)</a:t>
            </a:r>
          </a:p>
          <a:p>
            <a:pPr marL="609600" indent="-609600" algn="ctr" rtl="1" eaLnBrk="1" hangingPunct="1">
              <a:buFontTx/>
              <a:buNone/>
            </a:pPr>
            <a:r>
              <a:rPr lang="fa-IR" smtClean="0">
                <a:latin typeface="Tahoma" pitchFamily="34" charset="0"/>
                <a:cs typeface="Tahoma" pitchFamily="34" charset="0"/>
                <a:sym typeface="Wingdings" pitchFamily="2" charset="2"/>
              </a:rPr>
              <a:t> </a:t>
            </a:r>
            <a:r>
              <a:rPr lang="fa-IR" sz="2800" smtClean="0">
                <a:latin typeface="Tahoma" pitchFamily="34" charset="0"/>
                <a:cs typeface="2  Lotus" pitchFamily="2" charset="-78"/>
                <a:sym typeface="Wingdings" pitchFamily="2" charset="2"/>
              </a:rPr>
              <a:t>در صورتی که علف هرز همراه دسته از خزانه بیاید مبارزه مشکل می شود. </a:t>
            </a:r>
            <a:endParaRPr lang="en-US" sz="2800"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8834"/>
                                        </p:tgtEl>
                                        <p:attrNameLst>
                                          <p:attrName>style.visibility</p:attrName>
                                        </p:attrNameLst>
                                      </p:cBhvr>
                                      <p:to>
                                        <p:strVal val="visible"/>
                                      </p:to>
                                    </p:set>
                                    <p:anim calcmode="lin" valueType="num">
                                      <p:cBhvr additive="base">
                                        <p:cTn id="7" dur="2000" fill="hold"/>
                                        <p:tgtEl>
                                          <p:spTgt spid="248834"/>
                                        </p:tgtEl>
                                        <p:attrNameLst>
                                          <p:attrName>ppt_x</p:attrName>
                                        </p:attrNameLst>
                                      </p:cBhvr>
                                      <p:tavLst>
                                        <p:tav tm="0">
                                          <p:val>
                                            <p:strVal val="#ppt_x"/>
                                          </p:val>
                                        </p:tav>
                                        <p:tav tm="100000">
                                          <p:val>
                                            <p:strVal val="#ppt_x"/>
                                          </p:val>
                                        </p:tav>
                                      </p:tavLst>
                                    </p:anim>
                                    <p:anim calcmode="lin" valueType="num">
                                      <p:cBhvr additive="base">
                                        <p:cTn id="8" dur="2000" fill="hold"/>
                                        <p:tgtEl>
                                          <p:spTgt spid="24883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48835">
                                            <p:txEl>
                                              <p:pRg st="0" end="0"/>
                                            </p:txEl>
                                          </p:spTgt>
                                        </p:tgtEl>
                                        <p:attrNameLst>
                                          <p:attrName>style.visibility</p:attrName>
                                        </p:attrNameLst>
                                      </p:cBhvr>
                                      <p:to>
                                        <p:strVal val="visible"/>
                                      </p:to>
                                    </p:set>
                                    <p:animEffect transition="in" filter="wedge">
                                      <p:cBhvr>
                                        <p:cTn id="12" dur="1000"/>
                                        <p:tgtEl>
                                          <p:spTgt spid="248835">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48835">
                                            <p:txEl>
                                              <p:pRg st="1" end="1"/>
                                            </p:txEl>
                                          </p:spTgt>
                                        </p:tgtEl>
                                        <p:attrNameLst>
                                          <p:attrName>style.visibility</p:attrName>
                                        </p:attrNameLst>
                                      </p:cBhvr>
                                      <p:to>
                                        <p:strVal val="visible"/>
                                      </p:to>
                                    </p:set>
                                    <p:animEffect transition="in" filter="wedge">
                                      <p:cBhvr>
                                        <p:cTn id="16" dur="1000"/>
                                        <p:tgtEl>
                                          <p:spTgt spid="248835">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48835">
                                            <p:txEl>
                                              <p:pRg st="2" end="2"/>
                                            </p:txEl>
                                          </p:spTgt>
                                        </p:tgtEl>
                                        <p:attrNameLst>
                                          <p:attrName>style.visibility</p:attrName>
                                        </p:attrNameLst>
                                      </p:cBhvr>
                                      <p:to>
                                        <p:strVal val="visible"/>
                                      </p:to>
                                    </p:set>
                                    <p:animEffect transition="in" filter="wedge">
                                      <p:cBhvr>
                                        <p:cTn id="20" dur="1000"/>
                                        <p:tgtEl>
                                          <p:spTgt spid="248835">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48835">
                                            <p:txEl>
                                              <p:pRg st="3" end="3"/>
                                            </p:txEl>
                                          </p:spTgt>
                                        </p:tgtEl>
                                        <p:attrNameLst>
                                          <p:attrName>style.visibility</p:attrName>
                                        </p:attrNameLst>
                                      </p:cBhvr>
                                      <p:to>
                                        <p:strVal val="visible"/>
                                      </p:to>
                                    </p:set>
                                    <p:animEffect transition="in" filter="wedge">
                                      <p:cBhvr>
                                        <p:cTn id="24" dur="1000"/>
                                        <p:tgtEl>
                                          <p:spTgt spid="248835">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48835">
                                            <p:txEl>
                                              <p:pRg st="4" end="4"/>
                                            </p:txEl>
                                          </p:spTgt>
                                        </p:tgtEl>
                                        <p:attrNameLst>
                                          <p:attrName>style.visibility</p:attrName>
                                        </p:attrNameLst>
                                      </p:cBhvr>
                                      <p:to>
                                        <p:strVal val="visible"/>
                                      </p:to>
                                    </p:set>
                                    <p:animEffect transition="in" filter="wedge">
                                      <p:cBhvr>
                                        <p:cTn id="28" dur="1000"/>
                                        <p:tgtEl>
                                          <p:spTgt spid="248835">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48835">
                                            <p:txEl>
                                              <p:pRg st="5" end="5"/>
                                            </p:txEl>
                                          </p:spTgt>
                                        </p:tgtEl>
                                        <p:attrNameLst>
                                          <p:attrName>style.visibility</p:attrName>
                                        </p:attrNameLst>
                                      </p:cBhvr>
                                      <p:to>
                                        <p:strVal val="visible"/>
                                      </p:to>
                                    </p:set>
                                    <p:animEffect transition="in" filter="wedge">
                                      <p:cBhvr>
                                        <p:cTn id="32" dur="1000"/>
                                        <p:tgtEl>
                                          <p:spTgt spid="248835">
                                            <p:txEl>
                                              <p:pRg st="5" end="5"/>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248835">
                                            <p:txEl>
                                              <p:pRg st="6" end="6"/>
                                            </p:txEl>
                                          </p:spTgt>
                                        </p:tgtEl>
                                        <p:attrNameLst>
                                          <p:attrName>style.visibility</p:attrName>
                                        </p:attrNameLst>
                                      </p:cBhvr>
                                      <p:to>
                                        <p:strVal val="visible"/>
                                      </p:to>
                                    </p:set>
                                    <p:animEffect transition="in" filter="wedge">
                                      <p:cBhvr>
                                        <p:cTn id="36" dur="1000"/>
                                        <p:tgtEl>
                                          <p:spTgt spid="2488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4" grpId="0" animBg="1"/>
      <p:bldP spid="24883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خزانه</a:t>
            </a:r>
            <a:endParaRPr lang="en-GB" smtClean="0">
              <a:cs typeface="Titr" pitchFamily="2" charset="-78"/>
            </a:endParaRPr>
          </a:p>
        </p:txBody>
      </p:sp>
      <p:sp>
        <p:nvSpPr>
          <p:cNvPr id="249859" name="Rectangle 3"/>
          <p:cNvSpPr>
            <a:spLocks noGrp="1" noChangeArrowheads="1"/>
          </p:cNvSpPr>
          <p:nvPr>
            <p:ph type="body" idx="1"/>
          </p:nvPr>
        </p:nvSpPr>
        <p:spPr>
          <a:xfrm>
            <a:off x="0" y="1752600"/>
            <a:ext cx="8991600" cy="46783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a:t>
            </a:r>
          </a:p>
          <a:p>
            <a:pPr marL="609600" indent="-609600" algn="ctr" rtl="1" eaLnBrk="1" hangingPunct="1">
              <a:buFontTx/>
              <a:buNone/>
            </a:pPr>
            <a:r>
              <a:rPr lang="fa-IR" smtClean="0">
                <a:latin typeface="Tahoma" pitchFamily="34" charset="0"/>
                <a:cs typeface="2  Lotus" pitchFamily="2" charset="-78"/>
                <a:sym typeface="Wingdings" pitchFamily="2" charset="2"/>
              </a:rPr>
              <a:t>   </a:t>
            </a:r>
            <a:r>
              <a:rPr lang="fa-IR" smtClean="0">
                <a:latin typeface="Tahoma" pitchFamily="34" charset="0"/>
                <a:cs typeface="Tahoma" pitchFamily="34" charset="0"/>
                <a:sym typeface="Wingdings" pitchFamily="2" charset="2"/>
              </a:rPr>
              <a:t>آفات</a:t>
            </a:r>
          </a:p>
          <a:p>
            <a:pPr marL="609600" indent="-609600" algn="r" rtl="1" eaLnBrk="1" hangingPunct="1">
              <a:buFontTx/>
              <a:buNone/>
            </a:pPr>
            <a:r>
              <a:rPr lang="fa-IR" smtClean="0">
                <a:latin typeface="Tahoma" pitchFamily="34" charset="0"/>
                <a:cs typeface="Tahoma" pitchFamily="34" charset="0"/>
                <a:sym typeface="Wingdings" pitchFamily="2" charset="2"/>
              </a:rPr>
              <a:t> </a:t>
            </a:r>
            <a:r>
              <a:rPr lang="fa-IR" smtClean="0">
                <a:latin typeface="Tahoma" pitchFamily="34" charset="0"/>
                <a:cs typeface="2  Lotus" pitchFamily="2" charset="-78"/>
                <a:sym typeface="Wingdings" pitchFamily="2" charset="2"/>
              </a:rPr>
              <a:t>برگها باز نمی شود – لوله ای می ماند – خزانه زرد و تنک می شود – کندی رشد – با باز کردن جوانه مرکزی و مشاهده شته اقدام به مبارزه</a:t>
            </a:r>
          </a:p>
          <a:p>
            <a:pPr marL="609600" indent="-609600" algn="r" rtl="1" eaLnBrk="1" hangingPunct="1">
              <a:buFontTx/>
              <a:buNone/>
            </a:pPr>
            <a:endParaRPr lang="fa-IR" smtClean="0">
              <a:latin typeface="Tahoma" pitchFamily="34" charset="0"/>
              <a:cs typeface="2  Lotus" pitchFamily="2" charset="-78"/>
              <a:sym typeface="Wingdings" pitchFamily="2" charset="2"/>
            </a:endParaRPr>
          </a:p>
          <a:p>
            <a:pPr marL="609600" indent="-609600" algn="r" rtl="1" eaLnBrk="1" hangingPunct="1">
              <a:buFontTx/>
              <a:buNone/>
            </a:pPr>
            <a:r>
              <a:rPr lang="fa-IR" sz="2800" smtClean="0">
                <a:latin typeface="Tahoma" pitchFamily="34" charset="0"/>
                <a:cs typeface="Titr" pitchFamily="2" charset="-78"/>
                <a:sym typeface="Wingdings" pitchFamily="2" charset="2"/>
              </a:rPr>
              <a:t>سموم  </a:t>
            </a:r>
            <a:r>
              <a:rPr lang="fa-IR" sz="2800" smtClean="0">
                <a:latin typeface="Tahoma" pitchFamily="34" charset="0"/>
                <a:cs typeface="2  Lotus" pitchFamily="2" charset="-78"/>
                <a:sym typeface="Wingdings" pitchFamily="2" charset="2"/>
              </a:rPr>
              <a:t>– اکاتین – متاسیستوکس – استاکوئیک – آزینفوس متیل</a:t>
            </a:r>
          </a:p>
          <a:p>
            <a:pPr marL="609600" indent="-609600" algn="ctr" rtl="1" eaLnBrk="1" hangingPunct="1">
              <a:buFontTx/>
              <a:buNone/>
            </a:pPr>
            <a:r>
              <a:rPr lang="fa-IR" sz="2800" smtClean="0">
                <a:latin typeface="Tahoma" pitchFamily="34" charset="0"/>
                <a:cs typeface="2  Lotus" pitchFamily="2" charset="-78"/>
                <a:sym typeface="Wingdings" pitchFamily="2" charset="2"/>
              </a:rPr>
              <a:t>        به نسبت 1 تا 5/1 در 1000</a:t>
            </a:r>
            <a:endParaRPr lang="en-US" sz="2800"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9858"/>
                                        </p:tgtEl>
                                        <p:attrNameLst>
                                          <p:attrName>style.visibility</p:attrName>
                                        </p:attrNameLst>
                                      </p:cBhvr>
                                      <p:to>
                                        <p:strVal val="visible"/>
                                      </p:to>
                                    </p:set>
                                    <p:anim calcmode="lin" valueType="num">
                                      <p:cBhvr additive="base">
                                        <p:cTn id="7" dur="2000" fill="hold"/>
                                        <p:tgtEl>
                                          <p:spTgt spid="249858"/>
                                        </p:tgtEl>
                                        <p:attrNameLst>
                                          <p:attrName>ppt_x</p:attrName>
                                        </p:attrNameLst>
                                      </p:cBhvr>
                                      <p:tavLst>
                                        <p:tav tm="0">
                                          <p:val>
                                            <p:strVal val="#ppt_x"/>
                                          </p:val>
                                        </p:tav>
                                        <p:tav tm="100000">
                                          <p:val>
                                            <p:strVal val="#ppt_x"/>
                                          </p:val>
                                        </p:tav>
                                      </p:tavLst>
                                    </p:anim>
                                    <p:anim calcmode="lin" valueType="num">
                                      <p:cBhvr additive="base">
                                        <p:cTn id="8" dur="2000" fill="hold"/>
                                        <p:tgtEl>
                                          <p:spTgt spid="24985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49859">
                                            <p:txEl>
                                              <p:pRg st="0" end="0"/>
                                            </p:txEl>
                                          </p:spTgt>
                                        </p:tgtEl>
                                        <p:attrNameLst>
                                          <p:attrName>style.visibility</p:attrName>
                                        </p:attrNameLst>
                                      </p:cBhvr>
                                      <p:to>
                                        <p:strVal val="visible"/>
                                      </p:to>
                                    </p:set>
                                    <p:animEffect transition="in" filter="wedge">
                                      <p:cBhvr>
                                        <p:cTn id="12" dur="1000"/>
                                        <p:tgtEl>
                                          <p:spTgt spid="249859">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49859">
                                            <p:txEl>
                                              <p:pRg st="1" end="1"/>
                                            </p:txEl>
                                          </p:spTgt>
                                        </p:tgtEl>
                                        <p:attrNameLst>
                                          <p:attrName>style.visibility</p:attrName>
                                        </p:attrNameLst>
                                      </p:cBhvr>
                                      <p:to>
                                        <p:strVal val="visible"/>
                                      </p:to>
                                    </p:set>
                                    <p:animEffect transition="in" filter="wedge">
                                      <p:cBhvr>
                                        <p:cTn id="16" dur="1000"/>
                                        <p:tgtEl>
                                          <p:spTgt spid="249859">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49859">
                                            <p:txEl>
                                              <p:pRg st="2" end="2"/>
                                            </p:txEl>
                                          </p:spTgt>
                                        </p:tgtEl>
                                        <p:attrNameLst>
                                          <p:attrName>style.visibility</p:attrName>
                                        </p:attrNameLst>
                                      </p:cBhvr>
                                      <p:to>
                                        <p:strVal val="visible"/>
                                      </p:to>
                                    </p:set>
                                    <p:animEffect transition="in" filter="wedge">
                                      <p:cBhvr>
                                        <p:cTn id="20" dur="1000"/>
                                        <p:tgtEl>
                                          <p:spTgt spid="249859">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49859">
                                            <p:txEl>
                                              <p:pRg st="4" end="4"/>
                                            </p:txEl>
                                          </p:spTgt>
                                        </p:tgtEl>
                                        <p:attrNameLst>
                                          <p:attrName>style.visibility</p:attrName>
                                        </p:attrNameLst>
                                      </p:cBhvr>
                                      <p:to>
                                        <p:strVal val="visible"/>
                                      </p:to>
                                    </p:set>
                                    <p:animEffect transition="in" filter="wedge">
                                      <p:cBhvr>
                                        <p:cTn id="24" dur="1000"/>
                                        <p:tgtEl>
                                          <p:spTgt spid="249859">
                                            <p:txEl>
                                              <p:pRg st="4" end="4"/>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49859">
                                            <p:txEl>
                                              <p:pRg st="5" end="5"/>
                                            </p:txEl>
                                          </p:spTgt>
                                        </p:tgtEl>
                                        <p:attrNameLst>
                                          <p:attrName>style.visibility</p:attrName>
                                        </p:attrNameLst>
                                      </p:cBhvr>
                                      <p:to>
                                        <p:strVal val="visible"/>
                                      </p:to>
                                    </p:set>
                                    <p:animEffect transition="in" filter="wedge">
                                      <p:cBhvr>
                                        <p:cTn id="28" dur="1000"/>
                                        <p:tgtEl>
                                          <p:spTgt spid="2498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animBg="1"/>
      <p:bldP spid="249859" grpId="0"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خزانه</a:t>
            </a:r>
            <a:endParaRPr lang="en-GB" smtClean="0">
              <a:cs typeface="Titr" pitchFamily="2" charset="-78"/>
            </a:endParaRPr>
          </a:p>
        </p:txBody>
      </p:sp>
      <p:sp>
        <p:nvSpPr>
          <p:cNvPr id="250883" name="Rectangle 3"/>
          <p:cNvSpPr>
            <a:spLocks noGrp="1" noChangeArrowheads="1"/>
          </p:cNvSpPr>
          <p:nvPr>
            <p:ph type="body" idx="1"/>
          </p:nvPr>
        </p:nvSpPr>
        <p:spPr>
          <a:xfrm>
            <a:off x="0" y="1752600"/>
            <a:ext cx="8991600" cy="46783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a:t>
            </a:r>
          </a:p>
          <a:p>
            <a:pPr marL="609600" indent="-609600" algn="ctr" rtl="1" eaLnBrk="1" hangingPunct="1">
              <a:buFontTx/>
              <a:buNone/>
            </a:pPr>
            <a:r>
              <a:rPr lang="fa-IR" smtClean="0">
                <a:latin typeface="Tahoma" pitchFamily="34" charset="0"/>
                <a:cs typeface="2  Lotus" pitchFamily="2" charset="-78"/>
                <a:sym typeface="Wingdings" pitchFamily="2" charset="2"/>
              </a:rPr>
              <a:t>   </a:t>
            </a:r>
            <a:r>
              <a:rPr lang="fa-IR" smtClean="0">
                <a:latin typeface="Tahoma" pitchFamily="34" charset="0"/>
                <a:cs typeface="Tahoma" pitchFamily="34" charset="0"/>
                <a:sym typeface="Wingdings" pitchFamily="2" charset="2"/>
              </a:rPr>
              <a:t>آفات</a:t>
            </a:r>
          </a:p>
          <a:p>
            <a:pPr marL="609600" indent="-609600" algn="r" rtl="1" eaLnBrk="1" hangingPunct="1">
              <a:buFontTx/>
              <a:buNone/>
            </a:pPr>
            <a:r>
              <a:rPr lang="fa-IR" smtClean="0">
                <a:latin typeface="Tahoma" pitchFamily="34" charset="0"/>
                <a:cs typeface="Tahoma" pitchFamily="34" charset="0"/>
                <a:sym typeface="Wingdings" pitchFamily="2" charset="2"/>
              </a:rPr>
              <a:t> </a:t>
            </a:r>
            <a:r>
              <a:rPr lang="fa-IR" smtClean="0">
                <a:latin typeface="Tahoma" pitchFamily="34" charset="0"/>
                <a:cs typeface="2  Lotus" pitchFamily="2" charset="-78"/>
                <a:sym typeface="Wingdings" pitchFamily="2" charset="2"/>
              </a:rPr>
              <a:t>ظاهر بعضی بوته ها پژمرده و سبز خشک شده و مشاهده لارو در محیط ریشه ار نشانه های مگس خزانه که از آفات مهم خزانه است می باشد. </a:t>
            </a:r>
          </a:p>
          <a:p>
            <a:pPr marL="609600" indent="-609600" algn="r" rtl="1" eaLnBrk="1" hangingPunct="1">
              <a:buFontTx/>
              <a:buNone/>
            </a:pPr>
            <a:r>
              <a:rPr lang="fa-IR" sz="2800" smtClean="0">
                <a:latin typeface="Tahoma" pitchFamily="34" charset="0"/>
                <a:cs typeface="Titr" pitchFamily="2" charset="-78"/>
                <a:sym typeface="Wingdings" pitchFamily="2" charset="2"/>
              </a:rPr>
              <a:t>سموم  </a:t>
            </a:r>
            <a:r>
              <a:rPr lang="fa-IR" sz="2800" smtClean="0">
                <a:latin typeface="Tahoma" pitchFamily="34" charset="0"/>
                <a:cs typeface="2  Lotus" pitchFamily="2" charset="-78"/>
                <a:sym typeface="Wingdings" pitchFamily="2" charset="2"/>
              </a:rPr>
              <a:t>– لیندین – سوین – دیازینون </a:t>
            </a:r>
          </a:p>
          <a:p>
            <a:pPr marL="609600" indent="-609600" algn="ctr" rtl="1" eaLnBrk="1" hangingPunct="1">
              <a:buFontTx/>
              <a:buNone/>
            </a:pPr>
            <a:r>
              <a:rPr lang="fa-IR" sz="2800" smtClean="0">
                <a:latin typeface="Tahoma" pitchFamily="34" charset="0"/>
                <a:cs typeface="2  Lotus" pitchFamily="2" charset="-78"/>
                <a:sym typeface="Wingdings" pitchFamily="2" charset="2"/>
              </a:rPr>
              <a:t>        به نسبت 5/1 کیلو گرم در هزار متر مربع</a:t>
            </a:r>
            <a:endParaRPr lang="en-US" sz="2800"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0882"/>
                                        </p:tgtEl>
                                        <p:attrNameLst>
                                          <p:attrName>style.visibility</p:attrName>
                                        </p:attrNameLst>
                                      </p:cBhvr>
                                      <p:to>
                                        <p:strVal val="visible"/>
                                      </p:to>
                                    </p:set>
                                    <p:anim calcmode="lin" valueType="num">
                                      <p:cBhvr additive="base">
                                        <p:cTn id="7" dur="2000" fill="hold"/>
                                        <p:tgtEl>
                                          <p:spTgt spid="250882"/>
                                        </p:tgtEl>
                                        <p:attrNameLst>
                                          <p:attrName>ppt_x</p:attrName>
                                        </p:attrNameLst>
                                      </p:cBhvr>
                                      <p:tavLst>
                                        <p:tav tm="0">
                                          <p:val>
                                            <p:strVal val="#ppt_x"/>
                                          </p:val>
                                        </p:tav>
                                        <p:tav tm="100000">
                                          <p:val>
                                            <p:strVal val="#ppt_x"/>
                                          </p:val>
                                        </p:tav>
                                      </p:tavLst>
                                    </p:anim>
                                    <p:anim calcmode="lin" valueType="num">
                                      <p:cBhvr additive="base">
                                        <p:cTn id="8" dur="2000" fill="hold"/>
                                        <p:tgtEl>
                                          <p:spTgt spid="25088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50883">
                                            <p:txEl>
                                              <p:pRg st="0" end="0"/>
                                            </p:txEl>
                                          </p:spTgt>
                                        </p:tgtEl>
                                        <p:attrNameLst>
                                          <p:attrName>style.visibility</p:attrName>
                                        </p:attrNameLst>
                                      </p:cBhvr>
                                      <p:to>
                                        <p:strVal val="visible"/>
                                      </p:to>
                                    </p:set>
                                    <p:animEffect transition="in" filter="wedge">
                                      <p:cBhvr>
                                        <p:cTn id="12" dur="1000"/>
                                        <p:tgtEl>
                                          <p:spTgt spid="250883">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50883">
                                            <p:txEl>
                                              <p:pRg st="1" end="1"/>
                                            </p:txEl>
                                          </p:spTgt>
                                        </p:tgtEl>
                                        <p:attrNameLst>
                                          <p:attrName>style.visibility</p:attrName>
                                        </p:attrNameLst>
                                      </p:cBhvr>
                                      <p:to>
                                        <p:strVal val="visible"/>
                                      </p:to>
                                    </p:set>
                                    <p:animEffect transition="in" filter="wedge">
                                      <p:cBhvr>
                                        <p:cTn id="16" dur="1000"/>
                                        <p:tgtEl>
                                          <p:spTgt spid="250883">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50883">
                                            <p:txEl>
                                              <p:pRg st="2" end="2"/>
                                            </p:txEl>
                                          </p:spTgt>
                                        </p:tgtEl>
                                        <p:attrNameLst>
                                          <p:attrName>style.visibility</p:attrName>
                                        </p:attrNameLst>
                                      </p:cBhvr>
                                      <p:to>
                                        <p:strVal val="visible"/>
                                      </p:to>
                                    </p:set>
                                    <p:animEffect transition="in" filter="wedge">
                                      <p:cBhvr>
                                        <p:cTn id="20" dur="1000"/>
                                        <p:tgtEl>
                                          <p:spTgt spid="250883">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50883">
                                            <p:txEl>
                                              <p:pRg st="3" end="3"/>
                                            </p:txEl>
                                          </p:spTgt>
                                        </p:tgtEl>
                                        <p:attrNameLst>
                                          <p:attrName>style.visibility</p:attrName>
                                        </p:attrNameLst>
                                      </p:cBhvr>
                                      <p:to>
                                        <p:strVal val="visible"/>
                                      </p:to>
                                    </p:set>
                                    <p:animEffect transition="in" filter="wedge">
                                      <p:cBhvr>
                                        <p:cTn id="24" dur="1000"/>
                                        <p:tgtEl>
                                          <p:spTgt spid="250883">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50883">
                                            <p:txEl>
                                              <p:pRg st="4" end="4"/>
                                            </p:txEl>
                                          </p:spTgt>
                                        </p:tgtEl>
                                        <p:attrNameLst>
                                          <p:attrName>style.visibility</p:attrName>
                                        </p:attrNameLst>
                                      </p:cBhvr>
                                      <p:to>
                                        <p:strVal val="visible"/>
                                      </p:to>
                                    </p:set>
                                    <p:animEffect transition="in" filter="wedge">
                                      <p:cBhvr>
                                        <p:cTn id="28" dur="1000"/>
                                        <p:tgtEl>
                                          <p:spTgt spid="2508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2" grpId="0" animBg="1"/>
      <p:bldP spid="250883" grpId="0" build="p"/>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خزانه</a:t>
            </a:r>
            <a:endParaRPr lang="en-GB" smtClean="0">
              <a:cs typeface="Titr" pitchFamily="2" charset="-78"/>
            </a:endParaRPr>
          </a:p>
        </p:txBody>
      </p:sp>
      <p:sp>
        <p:nvSpPr>
          <p:cNvPr id="251907" name="Rectangle 3"/>
          <p:cNvSpPr>
            <a:spLocks noGrp="1" noChangeArrowheads="1"/>
          </p:cNvSpPr>
          <p:nvPr>
            <p:ph type="body" idx="1"/>
          </p:nvPr>
        </p:nvSpPr>
        <p:spPr>
          <a:xfrm>
            <a:off x="0" y="1752600"/>
            <a:ext cx="8991600" cy="4678363"/>
          </a:xfrm>
        </p:spPr>
        <p:txBody>
          <a:bodyPr/>
          <a:lstStyle/>
          <a:p>
            <a:pPr marL="609600" indent="-609600" algn="ctr" rtl="1" eaLnBrk="1" hangingPunct="1">
              <a:buFontTx/>
              <a:buNone/>
            </a:pPr>
            <a:r>
              <a:rPr lang="fa-IR" smtClean="0">
                <a:latin typeface="Tahoma" pitchFamily="34" charset="0"/>
                <a:cs typeface="Tahoma" pitchFamily="34" charset="0"/>
                <a:sym typeface="Wingdings" pitchFamily="2" charset="2"/>
              </a:rPr>
              <a:t>انتقال</a:t>
            </a:r>
          </a:p>
          <a:p>
            <a:pPr marL="609600" indent="-609600" algn="r" rtl="1" eaLnBrk="1" hangingPunct="1">
              <a:buFontTx/>
              <a:buNone/>
            </a:pPr>
            <a:r>
              <a:rPr lang="fa-IR" smtClean="0">
                <a:latin typeface="Tahoma" pitchFamily="34" charset="0"/>
                <a:cs typeface="Tahoma" pitchFamily="34" charset="0"/>
                <a:sym typeface="Wingdings" pitchFamily="2" charset="2"/>
              </a:rPr>
              <a:t> </a:t>
            </a:r>
            <a:r>
              <a:rPr lang="fa-IR" smtClean="0">
                <a:latin typeface="Tahoma" pitchFamily="34" charset="0"/>
                <a:cs typeface="2  Lotus" pitchFamily="2" charset="-78"/>
                <a:sym typeface="Wingdings" pitchFamily="2" charset="2"/>
              </a:rPr>
              <a:t>زمان انتقال باید خیلی کوتاه باشد</a:t>
            </a:r>
          </a:p>
          <a:p>
            <a:pPr marL="609600" indent="-609600" algn="r" rtl="1" eaLnBrk="1" hangingPunct="1">
              <a:buFontTx/>
              <a:buNone/>
            </a:pPr>
            <a:r>
              <a:rPr lang="fa-IR" smtClean="0">
                <a:latin typeface="Tahoma" pitchFamily="34" charset="0"/>
                <a:cs typeface="2  Lotus" pitchFamily="2" charset="-78"/>
                <a:sym typeface="Wingdings" pitchFamily="2" charset="2"/>
              </a:rPr>
              <a:t> بعد از انتقال باید آبیاری شود.</a:t>
            </a:r>
          </a:p>
          <a:p>
            <a:pPr marL="609600" indent="-609600" algn="r" rtl="1" eaLnBrk="1" hangingPunct="1">
              <a:buFontTx/>
              <a:buNone/>
            </a:pPr>
            <a:r>
              <a:rPr lang="fa-IR" smtClean="0">
                <a:latin typeface="Tahoma" pitchFamily="34" charset="0"/>
                <a:cs typeface="2  Lotus" pitchFamily="2" charset="-78"/>
                <a:sym typeface="Wingdings" pitchFamily="2" charset="2"/>
              </a:rPr>
              <a:t> کشت 8 تا 12 بوته در یک محل با الگوی 25 در 25 سانتی متر</a:t>
            </a:r>
          </a:p>
          <a:p>
            <a:pPr marL="609600" indent="-609600" algn="r" rtl="1" eaLnBrk="1" hangingPunct="1">
              <a:buFontTx/>
              <a:buNone/>
            </a:pPr>
            <a:r>
              <a:rPr lang="fa-IR" smtClean="0">
                <a:latin typeface="Tahoma" pitchFamily="34" charset="0"/>
                <a:cs typeface="2  Lotus" pitchFamily="2" charset="-78"/>
                <a:sym typeface="Wingdings" pitchFamily="2" charset="2"/>
              </a:rPr>
              <a:t> اگر تعداد بوته ها در هر مکان بیشتر و فاصله بین هم بیشتر باشد کشت موفق تر است.</a:t>
            </a:r>
          </a:p>
          <a:p>
            <a:pPr marL="609600" indent="-609600" algn="r" rtl="1" eaLnBrk="1" hangingPunct="1">
              <a:buFontTx/>
              <a:buNone/>
            </a:pPr>
            <a:r>
              <a:rPr lang="fa-IR" smtClean="0">
                <a:latin typeface="Tahoma" pitchFamily="34" charset="0"/>
                <a:cs typeface="2  Lotus" pitchFamily="2" charset="-78"/>
                <a:sym typeface="Wingdings" pitchFamily="2" charset="2"/>
              </a:rPr>
              <a:t>زمین خزانه بعد از انتقال کاشته می شود.</a:t>
            </a: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1906"/>
                                        </p:tgtEl>
                                        <p:attrNameLst>
                                          <p:attrName>style.visibility</p:attrName>
                                        </p:attrNameLst>
                                      </p:cBhvr>
                                      <p:to>
                                        <p:strVal val="visible"/>
                                      </p:to>
                                    </p:set>
                                    <p:anim calcmode="lin" valueType="num">
                                      <p:cBhvr additive="base">
                                        <p:cTn id="7" dur="2000" fill="hold"/>
                                        <p:tgtEl>
                                          <p:spTgt spid="251906"/>
                                        </p:tgtEl>
                                        <p:attrNameLst>
                                          <p:attrName>ppt_x</p:attrName>
                                        </p:attrNameLst>
                                      </p:cBhvr>
                                      <p:tavLst>
                                        <p:tav tm="0">
                                          <p:val>
                                            <p:strVal val="#ppt_x"/>
                                          </p:val>
                                        </p:tav>
                                        <p:tav tm="100000">
                                          <p:val>
                                            <p:strVal val="#ppt_x"/>
                                          </p:val>
                                        </p:tav>
                                      </p:tavLst>
                                    </p:anim>
                                    <p:anim calcmode="lin" valueType="num">
                                      <p:cBhvr additive="base">
                                        <p:cTn id="8" dur="2000" fill="hold"/>
                                        <p:tgtEl>
                                          <p:spTgt spid="25190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51907">
                                            <p:txEl>
                                              <p:pRg st="0" end="0"/>
                                            </p:txEl>
                                          </p:spTgt>
                                        </p:tgtEl>
                                        <p:attrNameLst>
                                          <p:attrName>style.visibility</p:attrName>
                                        </p:attrNameLst>
                                      </p:cBhvr>
                                      <p:to>
                                        <p:strVal val="visible"/>
                                      </p:to>
                                    </p:set>
                                    <p:animEffect transition="in" filter="wedge">
                                      <p:cBhvr>
                                        <p:cTn id="12" dur="1000"/>
                                        <p:tgtEl>
                                          <p:spTgt spid="251907">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51907">
                                            <p:txEl>
                                              <p:pRg st="1" end="1"/>
                                            </p:txEl>
                                          </p:spTgt>
                                        </p:tgtEl>
                                        <p:attrNameLst>
                                          <p:attrName>style.visibility</p:attrName>
                                        </p:attrNameLst>
                                      </p:cBhvr>
                                      <p:to>
                                        <p:strVal val="visible"/>
                                      </p:to>
                                    </p:set>
                                    <p:animEffect transition="in" filter="wedge">
                                      <p:cBhvr>
                                        <p:cTn id="16" dur="1000"/>
                                        <p:tgtEl>
                                          <p:spTgt spid="251907">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51907">
                                            <p:txEl>
                                              <p:pRg st="2" end="2"/>
                                            </p:txEl>
                                          </p:spTgt>
                                        </p:tgtEl>
                                        <p:attrNameLst>
                                          <p:attrName>style.visibility</p:attrName>
                                        </p:attrNameLst>
                                      </p:cBhvr>
                                      <p:to>
                                        <p:strVal val="visible"/>
                                      </p:to>
                                    </p:set>
                                    <p:animEffect transition="in" filter="wedge">
                                      <p:cBhvr>
                                        <p:cTn id="20" dur="1000"/>
                                        <p:tgtEl>
                                          <p:spTgt spid="251907">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51907">
                                            <p:txEl>
                                              <p:pRg st="3" end="3"/>
                                            </p:txEl>
                                          </p:spTgt>
                                        </p:tgtEl>
                                        <p:attrNameLst>
                                          <p:attrName>style.visibility</p:attrName>
                                        </p:attrNameLst>
                                      </p:cBhvr>
                                      <p:to>
                                        <p:strVal val="visible"/>
                                      </p:to>
                                    </p:set>
                                    <p:animEffect transition="in" filter="wedge">
                                      <p:cBhvr>
                                        <p:cTn id="24" dur="1000"/>
                                        <p:tgtEl>
                                          <p:spTgt spid="251907">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51907">
                                            <p:txEl>
                                              <p:pRg st="4" end="4"/>
                                            </p:txEl>
                                          </p:spTgt>
                                        </p:tgtEl>
                                        <p:attrNameLst>
                                          <p:attrName>style.visibility</p:attrName>
                                        </p:attrNameLst>
                                      </p:cBhvr>
                                      <p:to>
                                        <p:strVal val="visible"/>
                                      </p:to>
                                    </p:set>
                                    <p:animEffect transition="in" filter="wedge">
                                      <p:cBhvr>
                                        <p:cTn id="28" dur="1000"/>
                                        <p:tgtEl>
                                          <p:spTgt spid="251907">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51907">
                                            <p:txEl>
                                              <p:pRg st="5" end="5"/>
                                            </p:txEl>
                                          </p:spTgt>
                                        </p:tgtEl>
                                        <p:attrNameLst>
                                          <p:attrName>style.visibility</p:attrName>
                                        </p:attrNameLst>
                                      </p:cBhvr>
                                      <p:to>
                                        <p:strVal val="visible"/>
                                      </p:to>
                                    </p:set>
                                    <p:animEffect transition="in" filter="wedge">
                                      <p:cBhvr>
                                        <p:cTn id="32" dur="1000"/>
                                        <p:tgtEl>
                                          <p:spTgt spid="2519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animBg="1"/>
      <p:bldP spid="251907" grpId="0" build="p"/>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خزانه</a:t>
            </a:r>
            <a:endParaRPr lang="en-GB" smtClean="0">
              <a:cs typeface="Titr" pitchFamily="2" charset="-78"/>
            </a:endParaRPr>
          </a:p>
        </p:txBody>
      </p:sp>
      <p:sp>
        <p:nvSpPr>
          <p:cNvPr id="252931" name="Rectangle 3"/>
          <p:cNvSpPr>
            <a:spLocks noGrp="1" noChangeArrowheads="1"/>
          </p:cNvSpPr>
          <p:nvPr>
            <p:ph type="body" idx="1"/>
          </p:nvPr>
        </p:nvSpPr>
        <p:spPr>
          <a:xfrm>
            <a:off x="0" y="1752600"/>
            <a:ext cx="8991600" cy="4678363"/>
          </a:xfrm>
        </p:spPr>
        <p:txBody>
          <a:bodyPr/>
          <a:lstStyle/>
          <a:p>
            <a:pPr marL="609600" indent="-609600" algn="ctr" rtl="1" eaLnBrk="1" hangingPunct="1">
              <a:lnSpc>
                <a:spcPct val="90000"/>
              </a:lnSpc>
              <a:buFontTx/>
              <a:buNone/>
            </a:pPr>
            <a:r>
              <a:rPr lang="fa-IR" smtClean="0">
                <a:latin typeface="Tahoma" pitchFamily="34" charset="0"/>
                <a:cs typeface="Tahoma" pitchFamily="34" charset="0"/>
                <a:sym typeface="Wingdings" pitchFamily="2" charset="2"/>
              </a:rPr>
              <a:t>انتقال</a:t>
            </a:r>
          </a:p>
          <a:p>
            <a:pPr marL="609600" indent="-609600" algn="r" rtl="1" eaLnBrk="1" hangingPunct="1">
              <a:lnSpc>
                <a:spcPct val="90000"/>
              </a:lnSpc>
              <a:buFontTx/>
              <a:buNone/>
            </a:pPr>
            <a:r>
              <a:rPr lang="fa-IR" smtClean="0">
                <a:latin typeface="Tahoma" pitchFamily="34" charset="0"/>
                <a:cs typeface="Tahoma" pitchFamily="34" charset="0"/>
                <a:sym typeface="Wingdings" pitchFamily="2" charset="2"/>
              </a:rPr>
              <a:t> </a:t>
            </a:r>
            <a:r>
              <a:rPr lang="fa-IR" smtClean="0">
                <a:latin typeface="Tahoma" pitchFamily="34" charset="0"/>
                <a:cs typeface="2  Lotus" pitchFamily="2" charset="-78"/>
                <a:sym typeface="Wingdings" pitchFamily="2" charset="2"/>
              </a:rPr>
              <a:t>3 تا 8 روز بعد از انتقال استفاده از علف کشهای انتخابی الزامی است</a:t>
            </a:r>
          </a:p>
          <a:p>
            <a:pPr marL="609600" indent="-609600" algn="r" rtl="1" eaLnBrk="1" hangingPunct="1">
              <a:lnSpc>
                <a:spcPct val="90000"/>
              </a:lnSpc>
              <a:buFontTx/>
              <a:buNone/>
            </a:pPr>
            <a:r>
              <a:rPr lang="fa-IR" smtClean="0">
                <a:latin typeface="Tahoma" pitchFamily="34" charset="0"/>
                <a:cs typeface="2  Lotus" pitchFamily="2" charset="-78"/>
                <a:sym typeface="Wingdings" pitchFamily="2" charset="2"/>
              </a:rPr>
              <a:t> ساترن </a:t>
            </a:r>
            <a:r>
              <a:rPr lang="fa-IR" sz="2800" smtClean="0">
                <a:latin typeface="GungsuhChe" pitchFamily="49" charset="-127"/>
                <a:cs typeface="2  Lotus" pitchFamily="2" charset="-78"/>
                <a:sym typeface="Wingdings" pitchFamily="2" charset="2"/>
              </a:rPr>
              <a:t>– </a:t>
            </a:r>
            <a:r>
              <a:rPr lang="en-US" sz="2800" smtClean="0">
                <a:latin typeface="GungsuhChe" pitchFamily="49" charset="-127"/>
                <a:cs typeface="2  Lotus" pitchFamily="2" charset="-78"/>
                <a:sym typeface="Wingdings" pitchFamily="2" charset="2"/>
              </a:rPr>
              <a:t>Machetee</a:t>
            </a:r>
            <a:r>
              <a:rPr lang="fa-IR" sz="2800" smtClean="0">
                <a:latin typeface="GungsuhChe" pitchFamily="49" charset="-127"/>
                <a:cs typeface="2  Lotus" pitchFamily="2" charset="-78"/>
                <a:sym typeface="Wingdings" pitchFamily="2" charset="2"/>
              </a:rPr>
              <a:t> – </a:t>
            </a:r>
            <a:r>
              <a:rPr lang="en-US" sz="2800" smtClean="0">
                <a:latin typeface="GungsuhChe" pitchFamily="49" charset="-127"/>
                <a:cs typeface="2  Lotus" pitchFamily="2" charset="-78"/>
                <a:sym typeface="Wingdings" pitchFamily="2" charset="2"/>
              </a:rPr>
              <a:t>Rilof-H</a:t>
            </a:r>
            <a:r>
              <a:rPr lang="fa-IR" sz="2800" smtClean="0">
                <a:latin typeface="GungsuhChe" pitchFamily="49" charset="-127"/>
                <a:cs typeface="2  Lotus" pitchFamily="2" charset="-78"/>
                <a:sym typeface="Wingdings" pitchFamily="2" charset="2"/>
              </a:rPr>
              <a:t> – </a:t>
            </a:r>
            <a:r>
              <a:rPr lang="en-US" sz="2800" smtClean="0">
                <a:latin typeface="GungsuhChe" pitchFamily="49" charset="-127"/>
                <a:cs typeface="2  Lotus" pitchFamily="2" charset="-78"/>
                <a:sym typeface="Wingdings" pitchFamily="2" charset="2"/>
              </a:rPr>
              <a:t>Ronstar 12L</a:t>
            </a:r>
            <a:r>
              <a:rPr lang="fa-IR" smtClean="0">
                <a:latin typeface="Tahoma" pitchFamily="34" charset="0"/>
                <a:cs typeface="2  Lotus" pitchFamily="2" charset="-78"/>
                <a:sym typeface="Wingdings" pitchFamily="2" charset="2"/>
              </a:rPr>
              <a:t> </a:t>
            </a:r>
          </a:p>
          <a:p>
            <a:pPr marL="609600" indent="-609600" algn="r" rtl="1" eaLnBrk="1" hangingPunct="1">
              <a:lnSpc>
                <a:spcPct val="90000"/>
              </a:lnSpc>
              <a:buFontTx/>
              <a:buNone/>
            </a:pPr>
            <a:r>
              <a:rPr lang="fa-IR" smtClean="0">
                <a:latin typeface="Tahoma" pitchFamily="34" charset="0"/>
                <a:cs typeface="2  Lotus" pitchFamily="2" charset="-78"/>
                <a:sym typeface="Wingdings" pitchFamily="2" charset="2"/>
              </a:rPr>
              <a:t>برای هر 1000 متر نیم لیتر در نظر می گیرند – دو سوم بوته ها باید زیر آب باشد – بعد از استفاده از سم نباید آب مزرعه خالی شود _ مزرعه باید از آب خالی شود – آب گرم تنفس را زیاد می کند و اکسیژن کمی دارد و باعث دیررسی می شود – آب سرد باعث پوکی دانه ها می شود – بنابراین آب باید کمی گرم باشد – آب کانال بهتر از چاه است.</a:t>
            </a: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2930"/>
                                        </p:tgtEl>
                                        <p:attrNameLst>
                                          <p:attrName>style.visibility</p:attrName>
                                        </p:attrNameLst>
                                      </p:cBhvr>
                                      <p:to>
                                        <p:strVal val="visible"/>
                                      </p:to>
                                    </p:set>
                                    <p:anim calcmode="lin" valueType="num">
                                      <p:cBhvr additive="base">
                                        <p:cTn id="7" dur="2000" fill="hold"/>
                                        <p:tgtEl>
                                          <p:spTgt spid="252930"/>
                                        </p:tgtEl>
                                        <p:attrNameLst>
                                          <p:attrName>ppt_x</p:attrName>
                                        </p:attrNameLst>
                                      </p:cBhvr>
                                      <p:tavLst>
                                        <p:tav tm="0">
                                          <p:val>
                                            <p:strVal val="#ppt_x"/>
                                          </p:val>
                                        </p:tav>
                                        <p:tav tm="100000">
                                          <p:val>
                                            <p:strVal val="#ppt_x"/>
                                          </p:val>
                                        </p:tav>
                                      </p:tavLst>
                                    </p:anim>
                                    <p:anim calcmode="lin" valueType="num">
                                      <p:cBhvr additive="base">
                                        <p:cTn id="8" dur="2000" fill="hold"/>
                                        <p:tgtEl>
                                          <p:spTgt spid="25293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52931">
                                            <p:txEl>
                                              <p:pRg st="0" end="0"/>
                                            </p:txEl>
                                          </p:spTgt>
                                        </p:tgtEl>
                                        <p:attrNameLst>
                                          <p:attrName>style.visibility</p:attrName>
                                        </p:attrNameLst>
                                      </p:cBhvr>
                                      <p:to>
                                        <p:strVal val="visible"/>
                                      </p:to>
                                    </p:set>
                                    <p:animEffect transition="in" filter="wedge">
                                      <p:cBhvr>
                                        <p:cTn id="12" dur="1000"/>
                                        <p:tgtEl>
                                          <p:spTgt spid="252931">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52931">
                                            <p:txEl>
                                              <p:pRg st="1" end="1"/>
                                            </p:txEl>
                                          </p:spTgt>
                                        </p:tgtEl>
                                        <p:attrNameLst>
                                          <p:attrName>style.visibility</p:attrName>
                                        </p:attrNameLst>
                                      </p:cBhvr>
                                      <p:to>
                                        <p:strVal val="visible"/>
                                      </p:to>
                                    </p:set>
                                    <p:animEffect transition="in" filter="wedge">
                                      <p:cBhvr>
                                        <p:cTn id="16" dur="1000"/>
                                        <p:tgtEl>
                                          <p:spTgt spid="252931">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52931">
                                            <p:txEl>
                                              <p:pRg st="2" end="2"/>
                                            </p:txEl>
                                          </p:spTgt>
                                        </p:tgtEl>
                                        <p:attrNameLst>
                                          <p:attrName>style.visibility</p:attrName>
                                        </p:attrNameLst>
                                      </p:cBhvr>
                                      <p:to>
                                        <p:strVal val="visible"/>
                                      </p:to>
                                    </p:set>
                                    <p:animEffect transition="in" filter="wedge">
                                      <p:cBhvr>
                                        <p:cTn id="20" dur="1000"/>
                                        <p:tgtEl>
                                          <p:spTgt spid="252931">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52931">
                                            <p:txEl>
                                              <p:pRg st="3" end="3"/>
                                            </p:txEl>
                                          </p:spTgt>
                                        </p:tgtEl>
                                        <p:attrNameLst>
                                          <p:attrName>style.visibility</p:attrName>
                                        </p:attrNameLst>
                                      </p:cBhvr>
                                      <p:to>
                                        <p:strVal val="visible"/>
                                      </p:to>
                                    </p:set>
                                    <p:animEffect transition="in" filter="wedge">
                                      <p:cBhvr>
                                        <p:cTn id="24" dur="1000"/>
                                        <p:tgtEl>
                                          <p:spTgt spid="2529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animBg="1"/>
      <p:bldP spid="252931" grpId="0" build="p"/>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عملیات بذر</a:t>
            </a:r>
            <a:endParaRPr lang="en-GB" smtClean="0">
              <a:cs typeface="Titr" pitchFamily="2" charset="-78"/>
            </a:endParaRPr>
          </a:p>
        </p:txBody>
      </p:sp>
      <p:sp>
        <p:nvSpPr>
          <p:cNvPr id="253955" name="Rectangle 3"/>
          <p:cNvSpPr>
            <a:spLocks noGrp="1" noChangeArrowheads="1"/>
          </p:cNvSpPr>
          <p:nvPr>
            <p:ph type="body" idx="1"/>
          </p:nvPr>
        </p:nvSpPr>
        <p:spPr>
          <a:xfrm>
            <a:off x="0" y="1752600"/>
            <a:ext cx="8991600" cy="46783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a:t>
            </a:r>
            <a:r>
              <a:rPr lang="fa-IR" smtClean="0">
                <a:latin typeface="Tahoma" pitchFamily="34" charset="0"/>
                <a:cs typeface="Titr" pitchFamily="2" charset="-78"/>
                <a:sym typeface="Wingdings" pitchFamily="2" charset="2"/>
              </a:rPr>
              <a:t>1- ضد عفونی بذر </a:t>
            </a:r>
          </a:p>
          <a:p>
            <a:pPr marL="609600" indent="-609600" algn="r" rtl="1" eaLnBrk="1" hangingPunct="1">
              <a:buFontTx/>
              <a:buNone/>
            </a:pPr>
            <a:r>
              <a:rPr lang="fa-IR" smtClean="0">
                <a:latin typeface="Tahoma" pitchFamily="34" charset="0"/>
                <a:cs typeface="Titr" pitchFamily="2" charset="-78"/>
                <a:sym typeface="Wingdings" pitchFamily="2" charset="2"/>
              </a:rPr>
              <a:t>        </a:t>
            </a:r>
            <a:r>
              <a:rPr lang="fa-IR" smtClean="0">
                <a:latin typeface="Tahoma" pitchFamily="34" charset="0"/>
                <a:cs typeface="2  Lotus" pitchFamily="2" charset="-78"/>
                <a:sym typeface="Wingdings" pitchFamily="2" charset="2"/>
              </a:rPr>
              <a:t>برای مبارزه با بیماری هایی که عامل آنها روی چلتوک است باید از قارچ کش استفاده شود مثل محلول 1 تا 2 در هزار سرزان – حدود 12 ساعت در آب سپس 12 ساعت در محلول سم و سپس در اب معمولی و بعد برای جوانه زدن  در گونی نخی </a:t>
            </a:r>
          </a:p>
          <a:p>
            <a:pPr marL="609600" indent="-609600" algn="r" rtl="1" eaLnBrk="1" hangingPunct="1">
              <a:buFontTx/>
              <a:buNone/>
            </a:pPr>
            <a:r>
              <a:rPr lang="fa-IR" smtClean="0">
                <a:latin typeface="Tahoma" pitchFamily="34" charset="0"/>
                <a:cs typeface="Titr" pitchFamily="2" charset="-78"/>
                <a:sym typeface="Wingdings" pitchFamily="2" charset="2"/>
              </a:rPr>
              <a:t>2 – جداسازی</a:t>
            </a:r>
            <a:r>
              <a:rPr lang="fa-IR" smtClean="0">
                <a:latin typeface="Tahoma" pitchFamily="34" charset="0"/>
                <a:cs typeface="2  Lotus" pitchFamily="2" charset="-78"/>
                <a:sym typeface="Wingdings" pitchFamily="2" charset="2"/>
              </a:rPr>
              <a:t> </a:t>
            </a:r>
          </a:p>
          <a:p>
            <a:pPr marL="609600" indent="-609600" algn="r" rtl="1" eaLnBrk="1" hangingPunct="1">
              <a:buFontTx/>
              <a:buNone/>
            </a:pPr>
            <a:r>
              <a:rPr lang="fa-IR" smtClean="0">
                <a:latin typeface="Tahoma" pitchFamily="34" charset="0"/>
                <a:cs typeface="2  Lotus" pitchFamily="2" charset="-78"/>
                <a:sym typeface="Wingdings" pitchFamily="2" charset="2"/>
              </a:rPr>
              <a:t>      برای جداسازی پوک ها از بذور سالم 5/4 کیلوگرم نمک را در 20 لیتر آب حل کرده و از آن استفاده می کنیم.</a:t>
            </a:r>
            <a:endParaRPr lang="en-US" smtClean="0">
              <a:latin typeface="Tahoma" pitchFamily="34" charset="0"/>
              <a:cs typeface="Titr"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3954"/>
                                        </p:tgtEl>
                                        <p:attrNameLst>
                                          <p:attrName>style.visibility</p:attrName>
                                        </p:attrNameLst>
                                      </p:cBhvr>
                                      <p:to>
                                        <p:strVal val="visible"/>
                                      </p:to>
                                    </p:set>
                                    <p:anim calcmode="lin" valueType="num">
                                      <p:cBhvr additive="base">
                                        <p:cTn id="7" dur="2000" fill="hold"/>
                                        <p:tgtEl>
                                          <p:spTgt spid="253954"/>
                                        </p:tgtEl>
                                        <p:attrNameLst>
                                          <p:attrName>ppt_x</p:attrName>
                                        </p:attrNameLst>
                                      </p:cBhvr>
                                      <p:tavLst>
                                        <p:tav tm="0">
                                          <p:val>
                                            <p:strVal val="#ppt_x"/>
                                          </p:val>
                                        </p:tav>
                                        <p:tav tm="100000">
                                          <p:val>
                                            <p:strVal val="#ppt_x"/>
                                          </p:val>
                                        </p:tav>
                                      </p:tavLst>
                                    </p:anim>
                                    <p:anim calcmode="lin" valueType="num">
                                      <p:cBhvr additive="base">
                                        <p:cTn id="8" dur="2000" fill="hold"/>
                                        <p:tgtEl>
                                          <p:spTgt spid="25395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53955">
                                            <p:txEl>
                                              <p:pRg st="0" end="0"/>
                                            </p:txEl>
                                          </p:spTgt>
                                        </p:tgtEl>
                                        <p:attrNameLst>
                                          <p:attrName>style.visibility</p:attrName>
                                        </p:attrNameLst>
                                      </p:cBhvr>
                                      <p:to>
                                        <p:strVal val="visible"/>
                                      </p:to>
                                    </p:set>
                                    <p:animEffect transition="in" filter="wedge">
                                      <p:cBhvr>
                                        <p:cTn id="12" dur="1000"/>
                                        <p:tgtEl>
                                          <p:spTgt spid="253955">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53955">
                                            <p:txEl>
                                              <p:pRg st="1" end="1"/>
                                            </p:txEl>
                                          </p:spTgt>
                                        </p:tgtEl>
                                        <p:attrNameLst>
                                          <p:attrName>style.visibility</p:attrName>
                                        </p:attrNameLst>
                                      </p:cBhvr>
                                      <p:to>
                                        <p:strVal val="visible"/>
                                      </p:to>
                                    </p:set>
                                    <p:animEffect transition="in" filter="wedge">
                                      <p:cBhvr>
                                        <p:cTn id="16" dur="1000"/>
                                        <p:tgtEl>
                                          <p:spTgt spid="253955">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53955">
                                            <p:txEl>
                                              <p:pRg st="2" end="2"/>
                                            </p:txEl>
                                          </p:spTgt>
                                        </p:tgtEl>
                                        <p:attrNameLst>
                                          <p:attrName>style.visibility</p:attrName>
                                        </p:attrNameLst>
                                      </p:cBhvr>
                                      <p:to>
                                        <p:strVal val="visible"/>
                                      </p:to>
                                    </p:set>
                                    <p:animEffect transition="in" filter="wedge">
                                      <p:cBhvr>
                                        <p:cTn id="20" dur="1000"/>
                                        <p:tgtEl>
                                          <p:spTgt spid="25395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253955">
                                            <p:txEl>
                                              <p:pRg st="3" end="3"/>
                                            </p:txEl>
                                          </p:spTgt>
                                        </p:tgtEl>
                                        <p:attrNameLst>
                                          <p:attrName>style.visibility</p:attrName>
                                        </p:attrNameLst>
                                      </p:cBhvr>
                                      <p:to>
                                        <p:strVal val="visible"/>
                                      </p:to>
                                    </p:set>
                                    <p:animEffect transition="in" filter="wedge">
                                      <p:cBhvr>
                                        <p:cTn id="25" dur="1000"/>
                                        <p:tgtEl>
                                          <p:spTgt spid="2539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4" grpId="0" animBg="1"/>
      <p:bldP spid="253955" grpId="0" build="p"/>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نیازهای رشدی</a:t>
            </a:r>
            <a:endParaRPr lang="en-GB" smtClean="0">
              <a:cs typeface="Titr" pitchFamily="2" charset="-78"/>
            </a:endParaRPr>
          </a:p>
        </p:txBody>
      </p:sp>
      <p:sp>
        <p:nvSpPr>
          <p:cNvPr id="256003" name="Rectangle 3"/>
          <p:cNvSpPr>
            <a:spLocks noGrp="1" noChangeArrowheads="1"/>
          </p:cNvSpPr>
          <p:nvPr>
            <p:ph type="body" idx="1"/>
          </p:nvPr>
        </p:nvSpPr>
        <p:spPr>
          <a:xfrm>
            <a:off x="0" y="1951038"/>
            <a:ext cx="8991600" cy="4678362"/>
          </a:xfrm>
        </p:spPr>
        <p:txBody>
          <a:bodyPr/>
          <a:lstStyle/>
          <a:p>
            <a:pPr marL="609600" indent="-609600" algn="r" rtl="1" eaLnBrk="1" hangingPunct="1">
              <a:lnSpc>
                <a:spcPct val="90000"/>
              </a:lnSpc>
              <a:buFontTx/>
              <a:buNone/>
            </a:pPr>
            <a:r>
              <a:rPr lang="fa-IR" sz="2800" smtClean="0">
                <a:latin typeface="Tahoma" pitchFamily="34" charset="0"/>
                <a:cs typeface="Titr" pitchFamily="2" charset="-78"/>
                <a:sym typeface="Wingdings" pitchFamily="2" charset="2"/>
              </a:rPr>
              <a:t>      1- حرارت             2- رطوبت                3- خاک          4- نور</a:t>
            </a:r>
          </a:p>
          <a:p>
            <a:pPr marL="609600" indent="-609600" algn="r" rtl="1" eaLnBrk="1" hangingPunct="1">
              <a:lnSpc>
                <a:spcPct val="90000"/>
              </a:lnSpc>
              <a:buFontTx/>
              <a:buNone/>
            </a:pPr>
            <a:endParaRPr lang="fa-IR" sz="2800" smtClean="0">
              <a:latin typeface="Tahoma" pitchFamily="34" charset="0"/>
              <a:cs typeface="Titr" pitchFamily="2" charset="-78"/>
              <a:sym typeface="Wingdings" pitchFamily="2" charset="2"/>
            </a:endParaRPr>
          </a:p>
          <a:p>
            <a:pPr marL="609600" indent="-609600" algn="just" rtl="1" eaLnBrk="1" hangingPunct="1">
              <a:lnSpc>
                <a:spcPct val="90000"/>
              </a:lnSpc>
              <a:buFontTx/>
              <a:buNone/>
            </a:pPr>
            <a:r>
              <a:rPr lang="fa-IR" sz="2800" smtClean="0">
                <a:latin typeface="Tahoma" pitchFamily="34" charset="0"/>
                <a:cs typeface="2  Lotus" pitchFamily="2" charset="-78"/>
                <a:sym typeface="Wingdings" pitchFamily="2" charset="2"/>
              </a:rPr>
              <a:t>  </a:t>
            </a:r>
            <a:r>
              <a:rPr lang="fa-IR" sz="2800" smtClean="0">
                <a:latin typeface="Tahoma" pitchFamily="34" charset="0"/>
                <a:cs typeface="Tahoma" pitchFamily="34" charset="0"/>
                <a:sym typeface="Wingdings" pitchFamily="2" charset="2"/>
              </a:rPr>
              <a:t>خاک برنج باید 70 درصد رس داشته باشد – اسیدیته اسیدی تا 5/5 – به شوری مقاوم نیست – نسبت به تغییرات حرارتی خیلی حساس است – بهترین حرارت رشد برنج 30 تا 35 است – بیشترین دما را در گل دهی می خواهد حدود 22 درجه و در پنجه زنی و رسیدن دمای یکسان نیاز دارد 18 درجه- در اواسط دوره رشد به حرارت حساس است </a:t>
            </a:r>
          </a:p>
          <a:p>
            <a:pPr marL="609600" indent="-609600" algn="just" rtl="1" eaLnBrk="1" hangingPunct="1">
              <a:lnSpc>
                <a:spcPct val="90000"/>
              </a:lnSpc>
              <a:buFontTx/>
              <a:buNone/>
            </a:pPr>
            <a:r>
              <a:rPr lang="fa-IR" sz="2800" smtClean="0">
                <a:latin typeface="Tahoma" pitchFamily="34" charset="0"/>
                <a:cs typeface="Tahoma" pitchFamily="34" charset="0"/>
                <a:sym typeface="Wingdings" pitchFamily="2" charset="2"/>
              </a:rPr>
              <a:t>  </a:t>
            </a:r>
          </a:p>
          <a:p>
            <a:pPr marL="609600" indent="-609600" algn="r" rtl="1" eaLnBrk="1" hangingPunct="1">
              <a:lnSpc>
                <a:spcPct val="90000"/>
              </a:lnSpc>
              <a:buFontTx/>
              <a:buNone/>
            </a:pPr>
            <a:r>
              <a:rPr lang="fa-IR" sz="2800" smtClean="0">
                <a:latin typeface="Tahoma" pitchFamily="34" charset="0"/>
                <a:cs typeface="2  Lotus" pitchFamily="2" charset="-78"/>
                <a:sym typeface="Wingdings" pitchFamily="2" charset="2"/>
              </a:rPr>
              <a:t>  </a:t>
            </a:r>
            <a:endParaRPr lang="en-US" sz="2800"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6002"/>
                                        </p:tgtEl>
                                        <p:attrNameLst>
                                          <p:attrName>style.visibility</p:attrName>
                                        </p:attrNameLst>
                                      </p:cBhvr>
                                      <p:to>
                                        <p:strVal val="visible"/>
                                      </p:to>
                                    </p:set>
                                    <p:anim calcmode="lin" valueType="num">
                                      <p:cBhvr additive="base">
                                        <p:cTn id="7" dur="2000" fill="hold"/>
                                        <p:tgtEl>
                                          <p:spTgt spid="256002"/>
                                        </p:tgtEl>
                                        <p:attrNameLst>
                                          <p:attrName>ppt_x</p:attrName>
                                        </p:attrNameLst>
                                      </p:cBhvr>
                                      <p:tavLst>
                                        <p:tav tm="0">
                                          <p:val>
                                            <p:strVal val="#ppt_x"/>
                                          </p:val>
                                        </p:tav>
                                        <p:tav tm="100000">
                                          <p:val>
                                            <p:strVal val="#ppt_x"/>
                                          </p:val>
                                        </p:tav>
                                      </p:tavLst>
                                    </p:anim>
                                    <p:anim calcmode="lin" valueType="num">
                                      <p:cBhvr additive="base">
                                        <p:cTn id="8" dur="2000" fill="hold"/>
                                        <p:tgtEl>
                                          <p:spTgt spid="25600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56003">
                                            <p:txEl>
                                              <p:pRg st="0" end="0"/>
                                            </p:txEl>
                                          </p:spTgt>
                                        </p:tgtEl>
                                        <p:attrNameLst>
                                          <p:attrName>style.visibility</p:attrName>
                                        </p:attrNameLst>
                                      </p:cBhvr>
                                      <p:to>
                                        <p:strVal val="visible"/>
                                      </p:to>
                                    </p:set>
                                    <p:animEffect transition="in" filter="wedge">
                                      <p:cBhvr>
                                        <p:cTn id="12" dur="1000"/>
                                        <p:tgtEl>
                                          <p:spTgt spid="256003">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56003">
                                            <p:txEl>
                                              <p:pRg st="2" end="2"/>
                                            </p:txEl>
                                          </p:spTgt>
                                        </p:tgtEl>
                                        <p:attrNameLst>
                                          <p:attrName>style.visibility</p:attrName>
                                        </p:attrNameLst>
                                      </p:cBhvr>
                                      <p:to>
                                        <p:strVal val="visible"/>
                                      </p:to>
                                    </p:set>
                                    <p:animEffect transition="in" filter="wedge">
                                      <p:cBhvr>
                                        <p:cTn id="16" dur="1000"/>
                                        <p:tgtEl>
                                          <p:spTgt spid="256003">
                                            <p:txEl>
                                              <p:pRg st="2" end="2"/>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56003">
                                            <p:txEl>
                                              <p:pRg st="3" end="3"/>
                                            </p:txEl>
                                          </p:spTgt>
                                        </p:tgtEl>
                                        <p:attrNameLst>
                                          <p:attrName>style.visibility</p:attrName>
                                        </p:attrNameLst>
                                      </p:cBhvr>
                                      <p:to>
                                        <p:strVal val="visible"/>
                                      </p:to>
                                    </p:set>
                                    <p:animEffect transition="in" filter="wedge">
                                      <p:cBhvr>
                                        <p:cTn id="20" dur="1000"/>
                                        <p:tgtEl>
                                          <p:spTgt spid="256003">
                                            <p:txEl>
                                              <p:pRg st="3" end="3"/>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56003">
                                            <p:txEl>
                                              <p:pRg st="4" end="4"/>
                                            </p:txEl>
                                          </p:spTgt>
                                        </p:tgtEl>
                                        <p:attrNameLst>
                                          <p:attrName>style.visibility</p:attrName>
                                        </p:attrNameLst>
                                      </p:cBhvr>
                                      <p:to>
                                        <p:strVal val="visible"/>
                                      </p:to>
                                    </p:set>
                                    <p:animEffect transition="in" filter="wedge">
                                      <p:cBhvr>
                                        <p:cTn id="24" dur="1000"/>
                                        <p:tgtEl>
                                          <p:spTgt spid="2560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2" grpId="0" animBg="1"/>
      <p:bldP spid="256003" grpId="0" build="p"/>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آفات</a:t>
            </a:r>
            <a:endParaRPr lang="en-GB" smtClean="0">
              <a:cs typeface="Titr" pitchFamily="2" charset="-78"/>
            </a:endParaRPr>
          </a:p>
        </p:txBody>
      </p:sp>
      <p:sp>
        <p:nvSpPr>
          <p:cNvPr id="257027" name="Rectangle 3"/>
          <p:cNvSpPr>
            <a:spLocks noGrp="1" noChangeArrowheads="1"/>
          </p:cNvSpPr>
          <p:nvPr>
            <p:ph type="body" idx="1"/>
          </p:nvPr>
        </p:nvSpPr>
        <p:spPr>
          <a:xfrm>
            <a:off x="0" y="1951038"/>
            <a:ext cx="8991600" cy="4678362"/>
          </a:xfrm>
        </p:spPr>
        <p:txBody>
          <a:bodyPr/>
          <a:lstStyle/>
          <a:p>
            <a:pPr marL="609600" indent="-609600" algn="r" rtl="1" eaLnBrk="1" hangingPunct="1">
              <a:buFontTx/>
              <a:buNone/>
            </a:pPr>
            <a:r>
              <a:rPr lang="fa-IR" sz="2800" smtClean="0">
                <a:latin typeface="Tahoma" pitchFamily="34" charset="0"/>
                <a:cs typeface="2  Lotus" pitchFamily="2" charset="-78"/>
                <a:sym typeface="Wingdings" pitchFamily="2" charset="2"/>
              </a:rPr>
              <a:t> </a:t>
            </a:r>
            <a:r>
              <a:rPr lang="fa-IR" sz="2800" smtClean="0">
                <a:latin typeface="Tahoma" pitchFamily="34" charset="0"/>
                <a:cs typeface="Tahoma" pitchFamily="34" charset="0"/>
                <a:sym typeface="Wingdings" pitchFamily="2" charset="2"/>
              </a:rPr>
              <a:t>کرم ساقه خوار</a:t>
            </a:r>
            <a:r>
              <a:rPr lang="fa-IR" sz="2800" smtClean="0">
                <a:latin typeface="Tahoma" pitchFamily="34" charset="0"/>
                <a:cs typeface="2  Lotus" pitchFamily="2" charset="-78"/>
                <a:sym typeface="Wingdings" pitchFamily="2" charset="2"/>
              </a:rPr>
              <a:t> </a:t>
            </a:r>
            <a:r>
              <a:rPr lang="en-US" sz="2800" smtClean="0">
                <a:latin typeface="Tahoma" pitchFamily="34" charset="0"/>
                <a:cs typeface="2  Lotus" pitchFamily="2" charset="-78"/>
                <a:sym typeface="Wingdings" pitchFamily="2" charset="2"/>
              </a:rPr>
              <a:t>Chilo suppresalis</a:t>
            </a:r>
            <a:r>
              <a:rPr lang="fa-IR" sz="2800" smtClean="0">
                <a:latin typeface="Tahoma" pitchFamily="34" charset="0"/>
                <a:cs typeface="2  Lotus" pitchFamily="2" charset="-78"/>
                <a:sym typeface="Wingdings" pitchFamily="2" charset="2"/>
              </a:rPr>
              <a:t> </a:t>
            </a:r>
          </a:p>
          <a:p>
            <a:pPr marL="609600" indent="-609600" algn="r" rtl="1" eaLnBrk="1" hangingPunct="1">
              <a:buFontTx/>
              <a:buNone/>
            </a:pPr>
            <a:r>
              <a:rPr lang="fa-IR" sz="2800" smtClean="0">
                <a:latin typeface="Tahoma" pitchFamily="34" charset="0"/>
                <a:cs typeface="2  Lotus" pitchFamily="2" charset="-78"/>
                <a:sym typeface="Wingdings" pitchFamily="2" charset="2"/>
              </a:rPr>
              <a:t> حشره بالغ فاصله دو بال 2 میلی متر دارد – روی بالهای جلویی 5 نقطه دارد – حشره ماده بزرگتر از نر و کم تحرک تر است – سیکل زندگی آنها 2 تا 3 بار در سال تکرار می شود – بنابراین 2 تا 3 دفعه ضرر میزند – </a:t>
            </a:r>
          </a:p>
          <a:p>
            <a:pPr marL="609600" indent="-609600" algn="r" rtl="1" eaLnBrk="1" hangingPunct="1">
              <a:buFontTx/>
              <a:buNone/>
            </a:pPr>
            <a:r>
              <a:rPr lang="fa-IR" sz="2800" smtClean="0">
                <a:latin typeface="Tahoma" pitchFamily="34" charset="0"/>
                <a:cs typeface="2  Lotus" pitchFamily="2" charset="-78"/>
                <a:sym typeface="Wingdings" pitchFamily="2" charset="2"/>
              </a:rPr>
              <a:t> مرحله اول – زودهنگام که در خوشه دهی است و باعث سفید شدن بوته ها میشود.</a:t>
            </a:r>
          </a:p>
          <a:p>
            <a:pPr marL="609600" indent="-609600" algn="r" rtl="1" eaLnBrk="1" hangingPunct="1">
              <a:buFontTx/>
              <a:buNone/>
            </a:pPr>
            <a:r>
              <a:rPr lang="fa-IR" sz="2800" smtClean="0">
                <a:latin typeface="Tahoma" pitchFamily="34" charset="0"/>
                <a:cs typeface="2  Lotus" pitchFamily="2" charset="-78"/>
                <a:sym typeface="Wingdings" pitchFamily="2" charset="2"/>
              </a:rPr>
              <a:t>مرحله دوم – متوسط که در مرحله خوشه دهی است و باعث پوکی خوشه می شود.</a:t>
            </a:r>
          </a:p>
          <a:p>
            <a:pPr marL="609600" indent="-609600" algn="r" rtl="1" eaLnBrk="1" hangingPunct="1">
              <a:buFontTx/>
              <a:buNone/>
            </a:pPr>
            <a:r>
              <a:rPr lang="fa-IR" sz="2800" smtClean="0">
                <a:latin typeface="Tahoma" pitchFamily="34" charset="0"/>
                <a:cs typeface="2  Lotus" pitchFamily="2" charset="-78"/>
                <a:sym typeface="Wingdings" pitchFamily="2" charset="2"/>
              </a:rPr>
              <a:t>مرحله سوم – دیر هنگام – در مرحله پرشدن دانه ها است – خرد شدن دانه ها </a:t>
            </a:r>
            <a:endParaRPr lang="en-US" sz="2800"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7026"/>
                                        </p:tgtEl>
                                        <p:attrNameLst>
                                          <p:attrName>style.visibility</p:attrName>
                                        </p:attrNameLst>
                                      </p:cBhvr>
                                      <p:to>
                                        <p:strVal val="visible"/>
                                      </p:to>
                                    </p:set>
                                    <p:anim calcmode="lin" valueType="num">
                                      <p:cBhvr additive="base">
                                        <p:cTn id="7" dur="2000" fill="hold"/>
                                        <p:tgtEl>
                                          <p:spTgt spid="257026"/>
                                        </p:tgtEl>
                                        <p:attrNameLst>
                                          <p:attrName>ppt_x</p:attrName>
                                        </p:attrNameLst>
                                      </p:cBhvr>
                                      <p:tavLst>
                                        <p:tav tm="0">
                                          <p:val>
                                            <p:strVal val="#ppt_x"/>
                                          </p:val>
                                        </p:tav>
                                        <p:tav tm="100000">
                                          <p:val>
                                            <p:strVal val="#ppt_x"/>
                                          </p:val>
                                        </p:tav>
                                      </p:tavLst>
                                    </p:anim>
                                    <p:anim calcmode="lin" valueType="num">
                                      <p:cBhvr additive="base">
                                        <p:cTn id="8" dur="2000" fill="hold"/>
                                        <p:tgtEl>
                                          <p:spTgt spid="25702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257027">
                                            <p:txEl>
                                              <p:pRg st="0" end="0"/>
                                            </p:txEl>
                                          </p:spTgt>
                                        </p:tgtEl>
                                        <p:attrNameLst>
                                          <p:attrName>style.visibility</p:attrName>
                                        </p:attrNameLst>
                                      </p:cBhvr>
                                      <p:to>
                                        <p:strVal val="visible"/>
                                      </p:to>
                                    </p:set>
                                    <p:animEffect transition="in" filter="fade">
                                      <p:cBhvr>
                                        <p:cTn id="12" dur="2000"/>
                                        <p:tgtEl>
                                          <p:spTgt spid="257027">
                                            <p:txEl>
                                              <p:pRg st="0" end="0"/>
                                            </p:txEl>
                                          </p:spTgt>
                                        </p:tgtEl>
                                      </p:cBhvr>
                                    </p:animEffect>
                                  </p:childTnLst>
                                </p:cTn>
                              </p:par>
                            </p:childTnLst>
                          </p:cTn>
                        </p:par>
                        <p:par>
                          <p:cTn id="13" fill="hold">
                            <p:stCondLst>
                              <p:cond delay="4000"/>
                            </p:stCondLst>
                            <p:childTnLst>
                              <p:par>
                                <p:cTn id="14" presetID="10" presetClass="entr" presetSubtype="0" fill="hold" grpId="0" nodeType="afterEffect">
                                  <p:stCondLst>
                                    <p:cond delay="0"/>
                                  </p:stCondLst>
                                  <p:childTnLst>
                                    <p:set>
                                      <p:cBhvr>
                                        <p:cTn id="15" dur="1" fill="hold">
                                          <p:stCondLst>
                                            <p:cond delay="0"/>
                                          </p:stCondLst>
                                        </p:cTn>
                                        <p:tgtEl>
                                          <p:spTgt spid="257027">
                                            <p:txEl>
                                              <p:pRg st="1" end="1"/>
                                            </p:txEl>
                                          </p:spTgt>
                                        </p:tgtEl>
                                        <p:attrNameLst>
                                          <p:attrName>style.visibility</p:attrName>
                                        </p:attrNameLst>
                                      </p:cBhvr>
                                      <p:to>
                                        <p:strVal val="visible"/>
                                      </p:to>
                                    </p:set>
                                    <p:animEffect transition="in" filter="fade">
                                      <p:cBhvr>
                                        <p:cTn id="16" dur="2000"/>
                                        <p:tgtEl>
                                          <p:spTgt spid="257027">
                                            <p:txEl>
                                              <p:pRg st="1" end="1"/>
                                            </p:txEl>
                                          </p:spTgt>
                                        </p:tgtEl>
                                      </p:cBhvr>
                                    </p:animEffect>
                                  </p:childTnLst>
                                </p:cTn>
                              </p:par>
                            </p:childTnLst>
                          </p:cTn>
                        </p:par>
                        <p:par>
                          <p:cTn id="17" fill="hold">
                            <p:stCondLst>
                              <p:cond delay="6000"/>
                            </p:stCondLst>
                            <p:childTnLst>
                              <p:par>
                                <p:cTn id="18" presetID="10" presetClass="entr" presetSubtype="0" fill="hold" grpId="0" nodeType="afterEffect">
                                  <p:stCondLst>
                                    <p:cond delay="0"/>
                                  </p:stCondLst>
                                  <p:childTnLst>
                                    <p:set>
                                      <p:cBhvr>
                                        <p:cTn id="19" dur="1" fill="hold">
                                          <p:stCondLst>
                                            <p:cond delay="0"/>
                                          </p:stCondLst>
                                        </p:cTn>
                                        <p:tgtEl>
                                          <p:spTgt spid="257027">
                                            <p:txEl>
                                              <p:pRg st="2" end="2"/>
                                            </p:txEl>
                                          </p:spTgt>
                                        </p:tgtEl>
                                        <p:attrNameLst>
                                          <p:attrName>style.visibility</p:attrName>
                                        </p:attrNameLst>
                                      </p:cBhvr>
                                      <p:to>
                                        <p:strVal val="visible"/>
                                      </p:to>
                                    </p:set>
                                    <p:animEffect transition="in" filter="fade">
                                      <p:cBhvr>
                                        <p:cTn id="20" dur="2000"/>
                                        <p:tgtEl>
                                          <p:spTgt spid="257027">
                                            <p:txEl>
                                              <p:pRg st="2" end="2"/>
                                            </p:txEl>
                                          </p:spTgt>
                                        </p:tgtEl>
                                      </p:cBhvr>
                                    </p:animEffect>
                                  </p:childTnLst>
                                </p:cTn>
                              </p:par>
                            </p:childTnLst>
                          </p:cTn>
                        </p:par>
                        <p:par>
                          <p:cTn id="21" fill="hold">
                            <p:stCondLst>
                              <p:cond delay="8000"/>
                            </p:stCondLst>
                            <p:childTnLst>
                              <p:par>
                                <p:cTn id="22" presetID="10" presetClass="entr" presetSubtype="0" fill="hold" grpId="0" nodeType="afterEffect">
                                  <p:stCondLst>
                                    <p:cond delay="0"/>
                                  </p:stCondLst>
                                  <p:childTnLst>
                                    <p:set>
                                      <p:cBhvr>
                                        <p:cTn id="23" dur="1" fill="hold">
                                          <p:stCondLst>
                                            <p:cond delay="0"/>
                                          </p:stCondLst>
                                        </p:cTn>
                                        <p:tgtEl>
                                          <p:spTgt spid="257027">
                                            <p:txEl>
                                              <p:pRg st="3" end="3"/>
                                            </p:txEl>
                                          </p:spTgt>
                                        </p:tgtEl>
                                        <p:attrNameLst>
                                          <p:attrName>style.visibility</p:attrName>
                                        </p:attrNameLst>
                                      </p:cBhvr>
                                      <p:to>
                                        <p:strVal val="visible"/>
                                      </p:to>
                                    </p:set>
                                    <p:animEffect transition="in" filter="fade">
                                      <p:cBhvr>
                                        <p:cTn id="24" dur="2000"/>
                                        <p:tgtEl>
                                          <p:spTgt spid="257027">
                                            <p:txEl>
                                              <p:pRg st="3" end="3"/>
                                            </p:txEl>
                                          </p:spTgt>
                                        </p:tgtEl>
                                      </p:cBhvr>
                                    </p:animEffect>
                                  </p:childTnLst>
                                </p:cTn>
                              </p:par>
                            </p:childTnLst>
                          </p:cTn>
                        </p:par>
                        <p:par>
                          <p:cTn id="25" fill="hold">
                            <p:stCondLst>
                              <p:cond delay="10000"/>
                            </p:stCondLst>
                            <p:childTnLst>
                              <p:par>
                                <p:cTn id="26" presetID="10" presetClass="entr" presetSubtype="0" fill="hold" grpId="0" nodeType="afterEffect">
                                  <p:stCondLst>
                                    <p:cond delay="0"/>
                                  </p:stCondLst>
                                  <p:childTnLst>
                                    <p:set>
                                      <p:cBhvr>
                                        <p:cTn id="27" dur="1" fill="hold">
                                          <p:stCondLst>
                                            <p:cond delay="0"/>
                                          </p:stCondLst>
                                        </p:cTn>
                                        <p:tgtEl>
                                          <p:spTgt spid="257027">
                                            <p:txEl>
                                              <p:pRg st="4" end="4"/>
                                            </p:txEl>
                                          </p:spTgt>
                                        </p:tgtEl>
                                        <p:attrNameLst>
                                          <p:attrName>style.visibility</p:attrName>
                                        </p:attrNameLst>
                                      </p:cBhvr>
                                      <p:to>
                                        <p:strVal val="visible"/>
                                      </p:to>
                                    </p:set>
                                    <p:animEffect transition="in" filter="fade">
                                      <p:cBhvr>
                                        <p:cTn id="28" dur="2000"/>
                                        <p:tgtEl>
                                          <p:spTgt spid="257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6" grpId="0" animBg="1"/>
      <p:bldP spid="257027" grpId="0" build="p"/>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آفات</a:t>
            </a:r>
            <a:endParaRPr lang="en-GB" smtClean="0">
              <a:cs typeface="Titr" pitchFamily="2" charset="-78"/>
            </a:endParaRPr>
          </a:p>
        </p:txBody>
      </p:sp>
      <p:sp>
        <p:nvSpPr>
          <p:cNvPr id="258051" name="Rectangle 3"/>
          <p:cNvSpPr>
            <a:spLocks noGrp="1" noChangeArrowheads="1"/>
          </p:cNvSpPr>
          <p:nvPr>
            <p:ph type="body" idx="1"/>
          </p:nvPr>
        </p:nvSpPr>
        <p:spPr>
          <a:xfrm>
            <a:off x="0" y="1951038"/>
            <a:ext cx="8991600" cy="4678362"/>
          </a:xfrm>
        </p:spPr>
        <p:txBody>
          <a:bodyPr/>
          <a:lstStyle/>
          <a:p>
            <a:pPr marL="609600" indent="-609600" algn="r" rtl="1" eaLnBrk="1" hangingPunct="1">
              <a:buFontTx/>
              <a:buNone/>
            </a:pPr>
            <a:r>
              <a:rPr lang="fa-IR" sz="2800" smtClean="0">
                <a:latin typeface="Tahoma" pitchFamily="34" charset="0"/>
                <a:cs typeface="2  Lotus" pitchFamily="2" charset="-78"/>
                <a:sym typeface="Wingdings" pitchFamily="2" charset="2"/>
              </a:rPr>
              <a:t> مبارزه شیمیایی لازم است مثل لیندین یا سوین </a:t>
            </a:r>
          </a:p>
          <a:p>
            <a:pPr marL="609600" indent="-609600" algn="r" rtl="1" eaLnBrk="1" hangingPunct="1">
              <a:buFontTx/>
              <a:buNone/>
            </a:pPr>
            <a:endParaRPr lang="fa-IR" sz="2800" smtClean="0">
              <a:latin typeface="Tahoma" pitchFamily="34" charset="0"/>
              <a:cs typeface="2  Lotus" pitchFamily="2" charset="-78"/>
              <a:sym typeface="Wingdings" pitchFamily="2" charset="2"/>
            </a:endParaRPr>
          </a:p>
          <a:p>
            <a:pPr marL="609600" indent="-609600" algn="r" rtl="1" eaLnBrk="1" hangingPunct="1">
              <a:buFontTx/>
              <a:buNone/>
            </a:pPr>
            <a:r>
              <a:rPr lang="fa-IR" sz="2800" smtClean="0">
                <a:latin typeface="Tahoma" pitchFamily="34" charset="0"/>
                <a:cs typeface="2  Lotus" pitchFamily="2" charset="-78"/>
                <a:sym typeface="Wingdings" pitchFamily="2" charset="2"/>
              </a:rPr>
              <a:t> 1- 15 تا 20 روز بعد از انتقال نشاء  از لیندین 10 درصد 15 ک در هکتار</a:t>
            </a:r>
          </a:p>
          <a:p>
            <a:pPr marL="609600" indent="-609600" algn="r" rtl="1" eaLnBrk="1" hangingPunct="1">
              <a:buFontTx/>
              <a:buNone/>
            </a:pPr>
            <a:r>
              <a:rPr lang="fa-IR" sz="2800" smtClean="0">
                <a:latin typeface="Tahoma" pitchFamily="34" charset="0"/>
                <a:cs typeface="2  Lotus" pitchFamily="2" charset="-78"/>
                <a:sym typeface="Wingdings" pitchFamily="2" charset="2"/>
              </a:rPr>
              <a:t> 2- 55 تا 60 روز بعد از انتقال نشاء از لیندین 5 درصد 40 ک در هکتار </a:t>
            </a:r>
          </a:p>
          <a:p>
            <a:pPr marL="609600" indent="-609600" algn="r" rtl="1" eaLnBrk="1" hangingPunct="1">
              <a:buFontTx/>
              <a:buNone/>
            </a:pPr>
            <a:endParaRPr lang="fa-IR" sz="2800" smtClean="0">
              <a:latin typeface="Tahoma" pitchFamily="34" charset="0"/>
              <a:cs typeface="2  Lotus" pitchFamily="2" charset="-78"/>
              <a:sym typeface="Wingdings" pitchFamily="2" charset="2"/>
            </a:endParaRPr>
          </a:p>
          <a:p>
            <a:pPr marL="609600" indent="-609600" algn="r" rtl="1" eaLnBrk="1" hangingPunct="1">
              <a:buFontTx/>
              <a:buNone/>
            </a:pPr>
            <a:r>
              <a:rPr lang="fa-IR" sz="2800" smtClean="0">
                <a:latin typeface="Tahoma" pitchFamily="34" charset="0"/>
                <a:cs typeface="2  Lotus" pitchFamily="2" charset="-78"/>
                <a:sym typeface="Wingdings" pitchFamily="2" charset="2"/>
              </a:rPr>
              <a:t>به همراه سوزاندن بقایا – کشت زودتر از موعد – برداشت از ته و کنترل جابجایی بقایای برنج</a:t>
            </a:r>
            <a:endParaRPr lang="en-US" sz="2800"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8050"/>
                                        </p:tgtEl>
                                        <p:attrNameLst>
                                          <p:attrName>style.visibility</p:attrName>
                                        </p:attrNameLst>
                                      </p:cBhvr>
                                      <p:to>
                                        <p:strVal val="visible"/>
                                      </p:to>
                                    </p:set>
                                    <p:anim calcmode="lin" valueType="num">
                                      <p:cBhvr additive="base">
                                        <p:cTn id="7" dur="2000" fill="hold"/>
                                        <p:tgtEl>
                                          <p:spTgt spid="258050"/>
                                        </p:tgtEl>
                                        <p:attrNameLst>
                                          <p:attrName>ppt_x</p:attrName>
                                        </p:attrNameLst>
                                      </p:cBhvr>
                                      <p:tavLst>
                                        <p:tav tm="0">
                                          <p:val>
                                            <p:strVal val="#ppt_x"/>
                                          </p:val>
                                        </p:tav>
                                        <p:tav tm="100000">
                                          <p:val>
                                            <p:strVal val="#ppt_x"/>
                                          </p:val>
                                        </p:tav>
                                      </p:tavLst>
                                    </p:anim>
                                    <p:anim calcmode="lin" valueType="num">
                                      <p:cBhvr additive="base">
                                        <p:cTn id="8" dur="2000" fill="hold"/>
                                        <p:tgtEl>
                                          <p:spTgt spid="25805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258051">
                                            <p:txEl>
                                              <p:pRg st="0" end="0"/>
                                            </p:txEl>
                                          </p:spTgt>
                                        </p:tgtEl>
                                        <p:attrNameLst>
                                          <p:attrName>style.visibility</p:attrName>
                                        </p:attrNameLst>
                                      </p:cBhvr>
                                      <p:to>
                                        <p:strVal val="visible"/>
                                      </p:to>
                                    </p:set>
                                    <p:animEffect transition="in" filter="fade">
                                      <p:cBhvr>
                                        <p:cTn id="12" dur="2000"/>
                                        <p:tgtEl>
                                          <p:spTgt spid="258051">
                                            <p:txEl>
                                              <p:pRg st="0" end="0"/>
                                            </p:txEl>
                                          </p:spTgt>
                                        </p:tgtEl>
                                      </p:cBhvr>
                                    </p:animEffect>
                                  </p:childTnLst>
                                </p:cTn>
                              </p:par>
                            </p:childTnLst>
                          </p:cTn>
                        </p:par>
                        <p:par>
                          <p:cTn id="13" fill="hold">
                            <p:stCondLst>
                              <p:cond delay="4000"/>
                            </p:stCondLst>
                            <p:childTnLst>
                              <p:par>
                                <p:cTn id="14" presetID="10" presetClass="entr" presetSubtype="0" fill="hold" grpId="0" nodeType="afterEffect">
                                  <p:stCondLst>
                                    <p:cond delay="0"/>
                                  </p:stCondLst>
                                  <p:childTnLst>
                                    <p:set>
                                      <p:cBhvr>
                                        <p:cTn id="15" dur="1" fill="hold">
                                          <p:stCondLst>
                                            <p:cond delay="0"/>
                                          </p:stCondLst>
                                        </p:cTn>
                                        <p:tgtEl>
                                          <p:spTgt spid="258051">
                                            <p:txEl>
                                              <p:pRg st="2" end="2"/>
                                            </p:txEl>
                                          </p:spTgt>
                                        </p:tgtEl>
                                        <p:attrNameLst>
                                          <p:attrName>style.visibility</p:attrName>
                                        </p:attrNameLst>
                                      </p:cBhvr>
                                      <p:to>
                                        <p:strVal val="visible"/>
                                      </p:to>
                                    </p:set>
                                    <p:animEffect transition="in" filter="fade">
                                      <p:cBhvr>
                                        <p:cTn id="16" dur="2000"/>
                                        <p:tgtEl>
                                          <p:spTgt spid="258051">
                                            <p:txEl>
                                              <p:pRg st="2" end="2"/>
                                            </p:txEl>
                                          </p:spTgt>
                                        </p:tgtEl>
                                      </p:cBhvr>
                                    </p:animEffect>
                                  </p:childTnLst>
                                </p:cTn>
                              </p:par>
                            </p:childTnLst>
                          </p:cTn>
                        </p:par>
                        <p:par>
                          <p:cTn id="17" fill="hold">
                            <p:stCondLst>
                              <p:cond delay="6000"/>
                            </p:stCondLst>
                            <p:childTnLst>
                              <p:par>
                                <p:cTn id="18" presetID="10" presetClass="entr" presetSubtype="0" fill="hold" grpId="0" nodeType="afterEffect">
                                  <p:stCondLst>
                                    <p:cond delay="0"/>
                                  </p:stCondLst>
                                  <p:childTnLst>
                                    <p:set>
                                      <p:cBhvr>
                                        <p:cTn id="19" dur="1" fill="hold">
                                          <p:stCondLst>
                                            <p:cond delay="0"/>
                                          </p:stCondLst>
                                        </p:cTn>
                                        <p:tgtEl>
                                          <p:spTgt spid="258051">
                                            <p:txEl>
                                              <p:pRg st="3" end="3"/>
                                            </p:txEl>
                                          </p:spTgt>
                                        </p:tgtEl>
                                        <p:attrNameLst>
                                          <p:attrName>style.visibility</p:attrName>
                                        </p:attrNameLst>
                                      </p:cBhvr>
                                      <p:to>
                                        <p:strVal val="visible"/>
                                      </p:to>
                                    </p:set>
                                    <p:animEffect transition="in" filter="fade">
                                      <p:cBhvr>
                                        <p:cTn id="20" dur="2000"/>
                                        <p:tgtEl>
                                          <p:spTgt spid="258051">
                                            <p:txEl>
                                              <p:pRg st="3" end="3"/>
                                            </p:txEl>
                                          </p:spTgt>
                                        </p:tgtEl>
                                      </p:cBhvr>
                                    </p:animEffect>
                                  </p:childTnLst>
                                </p:cTn>
                              </p:par>
                            </p:childTnLst>
                          </p:cTn>
                        </p:par>
                        <p:par>
                          <p:cTn id="21" fill="hold">
                            <p:stCondLst>
                              <p:cond delay="8000"/>
                            </p:stCondLst>
                            <p:childTnLst>
                              <p:par>
                                <p:cTn id="22" presetID="10" presetClass="entr" presetSubtype="0" fill="hold" grpId="0" nodeType="afterEffect">
                                  <p:stCondLst>
                                    <p:cond delay="0"/>
                                  </p:stCondLst>
                                  <p:childTnLst>
                                    <p:set>
                                      <p:cBhvr>
                                        <p:cTn id="23" dur="1" fill="hold">
                                          <p:stCondLst>
                                            <p:cond delay="0"/>
                                          </p:stCondLst>
                                        </p:cTn>
                                        <p:tgtEl>
                                          <p:spTgt spid="258051">
                                            <p:txEl>
                                              <p:pRg st="5" end="5"/>
                                            </p:txEl>
                                          </p:spTgt>
                                        </p:tgtEl>
                                        <p:attrNameLst>
                                          <p:attrName>style.visibility</p:attrName>
                                        </p:attrNameLst>
                                      </p:cBhvr>
                                      <p:to>
                                        <p:strVal val="visible"/>
                                      </p:to>
                                    </p:set>
                                    <p:animEffect transition="in" filter="fade">
                                      <p:cBhvr>
                                        <p:cTn id="24" dur="2000"/>
                                        <p:tgtEl>
                                          <p:spTgt spid="258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animBg="1"/>
      <p:bldP spid="258051" grpId="0" build="p"/>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آفات</a:t>
            </a:r>
            <a:endParaRPr lang="en-GB" smtClean="0">
              <a:cs typeface="Titr" pitchFamily="2" charset="-78"/>
            </a:endParaRPr>
          </a:p>
        </p:txBody>
      </p:sp>
      <p:sp>
        <p:nvSpPr>
          <p:cNvPr id="259075" name="Rectangle 3"/>
          <p:cNvSpPr>
            <a:spLocks noGrp="1" noChangeArrowheads="1"/>
          </p:cNvSpPr>
          <p:nvPr>
            <p:ph type="body" idx="1"/>
          </p:nvPr>
        </p:nvSpPr>
        <p:spPr>
          <a:xfrm>
            <a:off x="0" y="1951038"/>
            <a:ext cx="8991600" cy="4678362"/>
          </a:xfrm>
        </p:spPr>
        <p:txBody>
          <a:bodyPr/>
          <a:lstStyle/>
          <a:p>
            <a:pPr marL="609600" indent="-609600" algn="r" rtl="1" eaLnBrk="1" hangingPunct="1">
              <a:buFontTx/>
              <a:buNone/>
            </a:pPr>
            <a:r>
              <a:rPr lang="en-US" sz="2800" smtClean="0">
                <a:latin typeface="Tahoma" pitchFamily="34" charset="0"/>
                <a:cs typeface="2  Lotus" pitchFamily="2" charset="-78"/>
                <a:sym typeface="Wingdings" pitchFamily="2" charset="2"/>
              </a:rPr>
              <a:t>     </a:t>
            </a:r>
            <a:r>
              <a:rPr lang="fa-IR" sz="2800" smtClean="0">
                <a:latin typeface="Tahoma" pitchFamily="34" charset="0"/>
                <a:cs typeface="2  Lotus" pitchFamily="2" charset="-78"/>
                <a:sym typeface="Wingdings" pitchFamily="2" charset="2"/>
              </a:rPr>
              <a:t> </a:t>
            </a:r>
            <a:r>
              <a:rPr lang="fa-IR" sz="2800" smtClean="0">
                <a:latin typeface="Tahoma" pitchFamily="34" charset="0"/>
                <a:cs typeface="Tahoma" pitchFamily="34" charset="0"/>
                <a:sym typeface="Wingdings" pitchFamily="2" charset="2"/>
              </a:rPr>
              <a:t>تریپس برنج</a:t>
            </a:r>
          </a:p>
          <a:p>
            <a:pPr marL="609600" indent="-609600" algn="r" rtl="1" eaLnBrk="1" hangingPunct="1">
              <a:buFontTx/>
              <a:buNone/>
            </a:pPr>
            <a:endParaRPr lang="fa-IR" sz="2800" smtClean="0">
              <a:latin typeface="Tahoma" pitchFamily="34" charset="0"/>
              <a:cs typeface="Tahoma" pitchFamily="34" charset="0"/>
              <a:sym typeface="Wingdings" pitchFamily="2" charset="2"/>
            </a:endParaRPr>
          </a:p>
          <a:p>
            <a:pPr marL="609600" indent="-609600" algn="r" rtl="1" eaLnBrk="1" hangingPunct="1">
              <a:buFontTx/>
              <a:buNone/>
            </a:pPr>
            <a:endParaRPr lang="fa-IR" sz="2800" smtClean="0">
              <a:latin typeface="Tahoma" pitchFamily="34" charset="0"/>
              <a:cs typeface="Tahoma" pitchFamily="34" charset="0"/>
              <a:sym typeface="Wingdings" pitchFamily="2" charset="2"/>
            </a:endParaRPr>
          </a:p>
          <a:p>
            <a:pPr marL="609600" indent="-609600" algn="r" rtl="1" eaLnBrk="1" hangingPunct="1">
              <a:buFontTx/>
              <a:buNone/>
            </a:pPr>
            <a:r>
              <a:rPr lang="fa-IR" sz="2800" smtClean="0">
                <a:latin typeface="Tahoma" pitchFamily="34" charset="0"/>
                <a:cs typeface="Tahoma" pitchFamily="34" charset="0"/>
                <a:sym typeface="Wingdings" pitchFamily="2" charset="2"/>
              </a:rPr>
              <a:t>  </a:t>
            </a:r>
            <a:r>
              <a:rPr lang="fa-IR" sz="2800" smtClean="0">
                <a:latin typeface="Tahoma" pitchFamily="34" charset="0"/>
                <a:cs typeface="2  Lotus" pitchFamily="2" charset="-78"/>
                <a:sym typeface="Wingdings" pitchFamily="2" charset="2"/>
              </a:rPr>
              <a:t>تغذیه از شیره گیاه – پیچیدگی برگها – لکه های سفبد روی برگ – حشره به طول یک میلی متر و سیاه – از سموم سیستمیک استفاده شود </a:t>
            </a:r>
          </a:p>
          <a:p>
            <a:pPr marL="609600" indent="-609600" algn="ctr" rtl="1" eaLnBrk="1" hangingPunct="1">
              <a:buFontTx/>
              <a:buNone/>
            </a:pPr>
            <a:r>
              <a:rPr lang="fa-IR" sz="2800" smtClean="0">
                <a:latin typeface="Tahoma" pitchFamily="34" charset="0"/>
                <a:cs typeface="2  Lotus" pitchFamily="2" charset="-78"/>
                <a:sym typeface="Wingdings" pitchFamily="2" charset="2"/>
              </a:rPr>
              <a:t> آزینفوس متیل</a:t>
            </a:r>
            <a:endParaRPr lang="en-US" sz="2800"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9074"/>
                                        </p:tgtEl>
                                        <p:attrNameLst>
                                          <p:attrName>style.visibility</p:attrName>
                                        </p:attrNameLst>
                                      </p:cBhvr>
                                      <p:to>
                                        <p:strVal val="visible"/>
                                      </p:to>
                                    </p:set>
                                    <p:anim calcmode="lin" valueType="num">
                                      <p:cBhvr additive="base">
                                        <p:cTn id="7" dur="2000" fill="hold"/>
                                        <p:tgtEl>
                                          <p:spTgt spid="259074"/>
                                        </p:tgtEl>
                                        <p:attrNameLst>
                                          <p:attrName>ppt_x</p:attrName>
                                        </p:attrNameLst>
                                      </p:cBhvr>
                                      <p:tavLst>
                                        <p:tav tm="0">
                                          <p:val>
                                            <p:strVal val="#ppt_x"/>
                                          </p:val>
                                        </p:tav>
                                        <p:tav tm="100000">
                                          <p:val>
                                            <p:strVal val="#ppt_x"/>
                                          </p:val>
                                        </p:tav>
                                      </p:tavLst>
                                    </p:anim>
                                    <p:anim calcmode="lin" valueType="num">
                                      <p:cBhvr additive="base">
                                        <p:cTn id="8" dur="2000" fill="hold"/>
                                        <p:tgtEl>
                                          <p:spTgt spid="25907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259075">
                                            <p:txEl>
                                              <p:pRg st="0" end="0"/>
                                            </p:txEl>
                                          </p:spTgt>
                                        </p:tgtEl>
                                        <p:attrNameLst>
                                          <p:attrName>style.visibility</p:attrName>
                                        </p:attrNameLst>
                                      </p:cBhvr>
                                      <p:to>
                                        <p:strVal val="visible"/>
                                      </p:to>
                                    </p:set>
                                    <p:animEffect transition="in" filter="fade">
                                      <p:cBhvr>
                                        <p:cTn id="12" dur="2000"/>
                                        <p:tgtEl>
                                          <p:spTgt spid="259075">
                                            <p:txEl>
                                              <p:pRg st="0" end="0"/>
                                            </p:txEl>
                                          </p:spTgt>
                                        </p:tgtEl>
                                      </p:cBhvr>
                                    </p:animEffect>
                                  </p:childTnLst>
                                </p:cTn>
                              </p:par>
                            </p:childTnLst>
                          </p:cTn>
                        </p:par>
                        <p:par>
                          <p:cTn id="13" fill="hold">
                            <p:stCondLst>
                              <p:cond delay="4000"/>
                            </p:stCondLst>
                            <p:childTnLst>
                              <p:par>
                                <p:cTn id="14" presetID="10" presetClass="entr" presetSubtype="0" fill="hold" grpId="0" nodeType="afterEffect">
                                  <p:stCondLst>
                                    <p:cond delay="0"/>
                                  </p:stCondLst>
                                  <p:childTnLst>
                                    <p:set>
                                      <p:cBhvr>
                                        <p:cTn id="15" dur="1" fill="hold">
                                          <p:stCondLst>
                                            <p:cond delay="0"/>
                                          </p:stCondLst>
                                        </p:cTn>
                                        <p:tgtEl>
                                          <p:spTgt spid="259075">
                                            <p:txEl>
                                              <p:pRg st="3" end="3"/>
                                            </p:txEl>
                                          </p:spTgt>
                                        </p:tgtEl>
                                        <p:attrNameLst>
                                          <p:attrName>style.visibility</p:attrName>
                                        </p:attrNameLst>
                                      </p:cBhvr>
                                      <p:to>
                                        <p:strVal val="visible"/>
                                      </p:to>
                                    </p:set>
                                    <p:animEffect transition="in" filter="fade">
                                      <p:cBhvr>
                                        <p:cTn id="16" dur="2000"/>
                                        <p:tgtEl>
                                          <p:spTgt spid="259075">
                                            <p:txEl>
                                              <p:pRg st="3" end="3"/>
                                            </p:txEl>
                                          </p:spTgt>
                                        </p:tgtEl>
                                      </p:cBhvr>
                                    </p:animEffect>
                                  </p:childTnLst>
                                </p:cTn>
                              </p:par>
                            </p:childTnLst>
                          </p:cTn>
                        </p:par>
                        <p:par>
                          <p:cTn id="17" fill="hold">
                            <p:stCondLst>
                              <p:cond delay="6000"/>
                            </p:stCondLst>
                            <p:childTnLst>
                              <p:par>
                                <p:cTn id="18" presetID="10" presetClass="entr" presetSubtype="0" fill="hold" grpId="0" nodeType="afterEffect">
                                  <p:stCondLst>
                                    <p:cond delay="0"/>
                                  </p:stCondLst>
                                  <p:childTnLst>
                                    <p:set>
                                      <p:cBhvr>
                                        <p:cTn id="19" dur="1" fill="hold">
                                          <p:stCondLst>
                                            <p:cond delay="0"/>
                                          </p:stCondLst>
                                        </p:cTn>
                                        <p:tgtEl>
                                          <p:spTgt spid="259075">
                                            <p:txEl>
                                              <p:pRg st="4" end="4"/>
                                            </p:txEl>
                                          </p:spTgt>
                                        </p:tgtEl>
                                        <p:attrNameLst>
                                          <p:attrName>style.visibility</p:attrName>
                                        </p:attrNameLst>
                                      </p:cBhvr>
                                      <p:to>
                                        <p:strVal val="visible"/>
                                      </p:to>
                                    </p:set>
                                    <p:animEffect transition="in" filter="fade">
                                      <p:cBhvr>
                                        <p:cTn id="20" dur="2000"/>
                                        <p:tgtEl>
                                          <p:spTgt spid="259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animBg="1"/>
      <p:bldP spid="259075" grpId="0" build="p"/>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بیماری مهم</a:t>
            </a:r>
            <a:endParaRPr lang="en-GB" smtClean="0">
              <a:cs typeface="Titr" pitchFamily="2" charset="-78"/>
            </a:endParaRPr>
          </a:p>
        </p:txBody>
      </p:sp>
      <p:sp>
        <p:nvSpPr>
          <p:cNvPr id="260099" name="Rectangle 3"/>
          <p:cNvSpPr>
            <a:spLocks noGrp="1" noChangeArrowheads="1"/>
          </p:cNvSpPr>
          <p:nvPr>
            <p:ph type="body" idx="1"/>
          </p:nvPr>
        </p:nvSpPr>
        <p:spPr>
          <a:xfrm>
            <a:off x="0" y="1981200"/>
            <a:ext cx="8991600" cy="4678363"/>
          </a:xfrm>
        </p:spPr>
        <p:txBody>
          <a:bodyPr/>
          <a:lstStyle/>
          <a:p>
            <a:pPr marL="609600" indent="-609600" algn="r" rtl="1" eaLnBrk="1" hangingPunct="1">
              <a:buFontTx/>
              <a:buNone/>
            </a:pPr>
            <a:r>
              <a:rPr lang="en-US" sz="2800" smtClean="0">
                <a:latin typeface="Tahoma" pitchFamily="34" charset="0"/>
                <a:cs typeface="2  Lotus" pitchFamily="2" charset="-78"/>
                <a:sym typeface="Wingdings" pitchFamily="2" charset="2"/>
              </a:rPr>
              <a:t>     </a:t>
            </a:r>
            <a:r>
              <a:rPr lang="fa-IR" sz="2800" smtClean="0">
                <a:latin typeface="Tahoma" pitchFamily="34" charset="0"/>
                <a:cs typeface="2  Lotus" pitchFamily="2" charset="-78"/>
                <a:sym typeface="Wingdings" pitchFamily="2" charset="2"/>
              </a:rPr>
              <a:t> </a:t>
            </a:r>
            <a:r>
              <a:rPr lang="fa-IR" sz="2800" smtClean="0">
                <a:latin typeface="Tahoma" pitchFamily="34" charset="0"/>
                <a:cs typeface="Tahoma" pitchFamily="34" charset="0"/>
                <a:sym typeface="Wingdings" pitchFamily="2" charset="2"/>
              </a:rPr>
              <a:t>بلاست برنج</a:t>
            </a:r>
          </a:p>
          <a:p>
            <a:pPr marL="609600" indent="-609600" algn="r" rtl="1" eaLnBrk="1" hangingPunct="1">
              <a:buFontTx/>
              <a:buNone/>
            </a:pPr>
            <a:endParaRPr lang="fa-IR" sz="2800" smtClean="0">
              <a:latin typeface="Tahoma" pitchFamily="34" charset="0"/>
              <a:cs typeface="2  Lotus" pitchFamily="2" charset="-78"/>
              <a:sym typeface="Wingdings" pitchFamily="2" charset="2"/>
            </a:endParaRPr>
          </a:p>
          <a:p>
            <a:pPr marL="609600" indent="-609600" algn="r" rtl="1" eaLnBrk="1" hangingPunct="1">
              <a:buFontTx/>
              <a:buNone/>
            </a:pPr>
            <a:r>
              <a:rPr lang="fa-IR" sz="2800" smtClean="0">
                <a:latin typeface="Tahoma" pitchFamily="34" charset="0"/>
                <a:cs typeface="2  Lotus" pitchFamily="2" charset="-78"/>
                <a:sym typeface="Wingdings" pitchFamily="2" charset="2"/>
              </a:rPr>
              <a:t> قارچ – زندگی روی شلتوک – لکه های بیضی سبز رنگ – 30 درصد خسارت می زند – هوای سرد و کود ازته زیاد باعث تشدید می شود – در شمال کشور به نام پرسوز یا گل خشک معروف است – استفاده از سموم هینوزان و </a:t>
            </a:r>
            <a:r>
              <a:rPr lang="en-US" sz="2800" smtClean="0">
                <a:latin typeface="Tahoma" pitchFamily="34" charset="0"/>
                <a:cs typeface="2  Lotus" pitchFamily="2" charset="-78"/>
                <a:sym typeface="Wingdings" pitchFamily="2" charset="2"/>
              </a:rPr>
              <a:t>BIM</a:t>
            </a:r>
            <a:r>
              <a:rPr lang="fa-IR" sz="2800" smtClean="0">
                <a:latin typeface="Tahoma" pitchFamily="34" charset="0"/>
                <a:cs typeface="2  Lotus" pitchFamily="2" charset="-78"/>
                <a:sym typeface="Wingdings" pitchFamily="2" charset="2"/>
              </a:rPr>
              <a:t> تری سیکلازول به صورت ضد عفونی برگ</a:t>
            </a:r>
          </a:p>
          <a:p>
            <a:pPr marL="609600" indent="-609600" algn="r" rtl="1" eaLnBrk="1" hangingPunct="1">
              <a:buFontTx/>
              <a:buNone/>
            </a:pPr>
            <a:r>
              <a:rPr lang="fa-IR" sz="2800" smtClean="0">
                <a:latin typeface="Tahoma" pitchFamily="34" charset="0"/>
                <a:cs typeface="2  Lotus" pitchFamily="2" charset="-78"/>
                <a:sym typeface="Wingdings" pitchFamily="2" charset="2"/>
              </a:rPr>
              <a:t> لکه قهوه ای و بیماری جیبرلا</a:t>
            </a:r>
            <a:endParaRPr lang="en-US" sz="2800"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0098"/>
                                        </p:tgtEl>
                                        <p:attrNameLst>
                                          <p:attrName>style.visibility</p:attrName>
                                        </p:attrNameLst>
                                      </p:cBhvr>
                                      <p:to>
                                        <p:strVal val="visible"/>
                                      </p:to>
                                    </p:set>
                                    <p:anim calcmode="lin" valueType="num">
                                      <p:cBhvr additive="base">
                                        <p:cTn id="7" dur="2000" fill="hold"/>
                                        <p:tgtEl>
                                          <p:spTgt spid="260098"/>
                                        </p:tgtEl>
                                        <p:attrNameLst>
                                          <p:attrName>ppt_x</p:attrName>
                                        </p:attrNameLst>
                                      </p:cBhvr>
                                      <p:tavLst>
                                        <p:tav tm="0">
                                          <p:val>
                                            <p:strVal val="#ppt_x"/>
                                          </p:val>
                                        </p:tav>
                                        <p:tav tm="100000">
                                          <p:val>
                                            <p:strVal val="#ppt_x"/>
                                          </p:val>
                                        </p:tav>
                                      </p:tavLst>
                                    </p:anim>
                                    <p:anim calcmode="lin" valueType="num">
                                      <p:cBhvr additive="base">
                                        <p:cTn id="8" dur="2000" fill="hold"/>
                                        <p:tgtEl>
                                          <p:spTgt spid="26009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60099">
                                            <p:txEl>
                                              <p:pRg st="0" end="0"/>
                                            </p:txEl>
                                          </p:spTgt>
                                        </p:tgtEl>
                                        <p:attrNameLst>
                                          <p:attrName>style.visibility</p:attrName>
                                        </p:attrNameLst>
                                      </p:cBhvr>
                                      <p:to>
                                        <p:strVal val="visible"/>
                                      </p:to>
                                    </p:set>
                                    <p:animEffect transition="in" filter="wedge">
                                      <p:cBhvr>
                                        <p:cTn id="12" dur="1000"/>
                                        <p:tgtEl>
                                          <p:spTgt spid="260099">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60099">
                                            <p:txEl>
                                              <p:pRg st="2" end="2"/>
                                            </p:txEl>
                                          </p:spTgt>
                                        </p:tgtEl>
                                        <p:attrNameLst>
                                          <p:attrName>style.visibility</p:attrName>
                                        </p:attrNameLst>
                                      </p:cBhvr>
                                      <p:to>
                                        <p:strVal val="visible"/>
                                      </p:to>
                                    </p:set>
                                    <p:animEffect transition="in" filter="wedge">
                                      <p:cBhvr>
                                        <p:cTn id="16" dur="1000"/>
                                        <p:tgtEl>
                                          <p:spTgt spid="26009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260099">
                                            <p:txEl>
                                              <p:pRg st="3" end="3"/>
                                            </p:txEl>
                                          </p:spTgt>
                                        </p:tgtEl>
                                        <p:attrNameLst>
                                          <p:attrName>style.visibility</p:attrName>
                                        </p:attrNameLst>
                                      </p:cBhvr>
                                      <p:to>
                                        <p:strVal val="visible"/>
                                      </p:to>
                                    </p:set>
                                    <p:animEffect transition="in" filter="wedge">
                                      <p:cBhvr>
                                        <p:cTn id="21" dur="1000"/>
                                        <p:tgtEl>
                                          <p:spTgt spid="260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8" grpId="0" animBg="1"/>
      <p:bldP spid="26009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corna3"/>
          <p:cNvPicPr>
            <a:picLocks noChangeAspect="1" noChangeArrowheads="1"/>
          </p:cNvPicPr>
          <p:nvPr/>
        </p:nvPicPr>
        <p:blipFill>
          <a:blip r:embed="rId2"/>
          <a:srcRect/>
          <a:stretch>
            <a:fillRect/>
          </a:stretch>
        </p:blipFill>
        <p:spPr bwMode="auto">
          <a:xfrm>
            <a:off x="762000" y="1341438"/>
            <a:ext cx="7848600" cy="5516562"/>
          </a:xfrm>
          <a:prstGeom prst="rect">
            <a:avLst/>
          </a:prstGeom>
          <a:noFill/>
          <a:ln w="9525">
            <a:noFill/>
            <a:miter lim="800000"/>
            <a:headEnd/>
            <a:tailEnd/>
          </a:ln>
        </p:spPr>
      </p:pic>
      <p:sp>
        <p:nvSpPr>
          <p:cNvPr id="3075" name="Rectangle 6"/>
          <p:cNvSpPr>
            <a:spLocks noGrp="1" noChangeArrowheads="1"/>
          </p:cNvSpPr>
          <p:nvPr>
            <p:ph type="title"/>
          </p:nvPr>
        </p:nvSpPr>
        <p:spPr/>
        <p:txBody>
          <a:bodyPr/>
          <a:lstStyle/>
          <a:p>
            <a:pPr eaLnBrk="1" hangingPunct="1"/>
            <a:r>
              <a:rPr lang="ar-SA" sz="4000" smtClean="0">
                <a:solidFill>
                  <a:srgbClr val="9900CC"/>
                </a:solidFill>
                <a:cs typeface="Titr" pitchFamily="2" charset="-78"/>
              </a:rPr>
              <a:t>برش عرضی ساقه ذرت</a:t>
            </a:r>
            <a:endParaRPr lang="en-GB" sz="4000" smtClean="0">
              <a:solidFill>
                <a:srgbClr val="9900CC"/>
              </a:solidFill>
              <a:cs typeface="Titr"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heel spokes="8"/>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صفات مطلوب برای اصلاح</a:t>
            </a:r>
            <a:endParaRPr lang="en-GB" smtClean="0">
              <a:cs typeface="Titr" pitchFamily="2" charset="-78"/>
            </a:endParaRPr>
          </a:p>
        </p:txBody>
      </p:sp>
      <p:sp>
        <p:nvSpPr>
          <p:cNvPr id="261123" name="Rectangle 3"/>
          <p:cNvSpPr>
            <a:spLocks noGrp="1" noChangeArrowheads="1"/>
          </p:cNvSpPr>
          <p:nvPr>
            <p:ph type="body" idx="1"/>
          </p:nvPr>
        </p:nvSpPr>
        <p:spPr>
          <a:xfrm>
            <a:off x="0" y="1981200"/>
            <a:ext cx="8991600" cy="4678363"/>
          </a:xfrm>
        </p:spPr>
        <p:txBody>
          <a:bodyPr/>
          <a:lstStyle/>
          <a:p>
            <a:pPr marL="609600" indent="-609600" algn="r" rtl="1" eaLnBrk="1" hangingPunct="1">
              <a:buFontTx/>
              <a:buNone/>
            </a:pPr>
            <a:r>
              <a:rPr lang="fa-IR" sz="2800" smtClean="0">
                <a:latin typeface="Tahoma" pitchFamily="34" charset="0"/>
                <a:cs typeface="2  Lotus" pitchFamily="2" charset="-78"/>
                <a:sym typeface="Wingdings" pitchFamily="2" charset="2"/>
              </a:rPr>
              <a:t>  برای اصلاح نیاز به عقیم کردن است</a:t>
            </a:r>
          </a:p>
          <a:p>
            <a:pPr marL="609600" indent="-609600" algn="ctr" rtl="1" eaLnBrk="1" hangingPunct="1">
              <a:buFontTx/>
              <a:buNone/>
            </a:pPr>
            <a:r>
              <a:rPr lang="fa-IR" sz="2800" smtClean="0">
                <a:latin typeface="Tahoma" pitchFamily="34" charset="0"/>
                <a:cs typeface="2  Lotus" pitchFamily="2" charset="-78"/>
                <a:sym typeface="Wingdings" pitchFamily="2" charset="2"/>
              </a:rPr>
              <a:t>  </a:t>
            </a:r>
            <a:r>
              <a:rPr lang="fa-IR" sz="2400" smtClean="0">
                <a:latin typeface="Tahoma" pitchFamily="34" charset="0"/>
                <a:cs typeface="2  Lotus" pitchFamily="2" charset="-78"/>
                <a:sym typeface="Wingdings" pitchFamily="2" charset="2"/>
              </a:rPr>
              <a:t>1-</a:t>
            </a:r>
            <a:r>
              <a:rPr lang="fa-IR" sz="2400" smtClean="0">
                <a:latin typeface="Tahoma" pitchFamily="34" charset="0"/>
                <a:cs typeface="Tahoma" pitchFamily="34" charset="0"/>
                <a:sym typeface="Wingdings" pitchFamily="2" charset="2"/>
              </a:rPr>
              <a:t> مکانیکی                      </a:t>
            </a:r>
            <a:r>
              <a:rPr lang="fa-IR" sz="2400" smtClean="0">
                <a:latin typeface="Tahoma" pitchFamily="34" charset="0"/>
                <a:cs typeface="2  Lotus" pitchFamily="2" charset="-78"/>
                <a:sym typeface="Wingdings" pitchFamily="2" charset="2"/>
              </a:rPr>
              <a:t>2-</a:t>
            </a:r>
            <a:r>
              <a:rPr lang="fa-IR" sz="2400" smtClean="0">
                <a:latin typeface="Tahoma" pitchFamily="34" charset="0"/>
                <a:cs typeface="Tahoma" pitchFamily="34" charset="0"/>
                <a:sym typeface="Wingdings" pitchFamily="2" charset="2"/>
              </a:rPr>
              <a:t> آبگرم</a:t>
            </a:r>
          </a:p>
          <a:p>
            <a:pPr marL="609600" indent="-609600" algn="r" rtl="1" eaLnBrk="1" hangingPunct="1">
              <a:buFontTx/>
              <a:buNone/>
            </a:pPr>
            <a:r>
              <a:rPr lang="fa-IR" sz="2400" smtClean="0">
                <a:latin typeface="Tahoma" pitchFamily="34" charset="0"/>
                <a:cs typeface="Tahoma" pitchFamily="34" charset="0"/>
                <a:sym typeface="Wingdings" pitchFamily="2" charset="2"/>
              </a:rPr>
              <a:t>  </a:t>
            </a:r>
            <a:r>
              <a:rPr lang="en-US" sz="2400" smtClean="0">
                <a:latin typeface="Tahoma" pitchFamily="34" charset="0"/>
                <a:cs typeface="Tahoma" pitchFamily="34" charset="0"/>
                <a:sym typeface="Wingdings" pitchFamily="2" charset="2"/>
              </a:rPr>
              <a:t></a:t>
            </a:r>
            <a:r>
              <a:rPr lang="fa-IR" sz="2400" smtClean="0">
                <a:latin typeface="Tahoma" pitchFamily="34" charset="0"/>
                <a:cs typeface="Tahoma" pitchFamily="34" charset="0"/>
                <a:sym typeface="Wingdings" pitchFamily="2" charset="2"/>
              </a:rPr>
              <a:t> </a:t>
            </a:r>
            <a:r>
              <a:rPr lang="fa-IR" sz="2400" b="1" smtClean="0">
                <a:latin typeface="Tahoma" pitchFamily="34" charset="0"/>
                <a:cs typeface="2  Lotus" pitchFamily="2" charset="-78"/>
                <a:sym typeface="Wingdings" pitchFamily="2" charset="2"/>
              </a:rPr>
              <a:t>افزایش عملکرد از طریق اجزاء</a:t>
            </a:r>
            <a:r>
              <a:rPr lang="fa-IR" sz="2400" smtClean="0">
                <a:latin typeface="Tahoma" pitchFamily="34" charset="0"/>
                <a:cs typeface="Tahoma" pitchFamily="34" charset="0"/>
                <a:sym typeface="Wingdings" pitchFamily="2" charset="2"/>
              </a:rPr>
              <a:t>      </a:t>
            </a:r>
            <a:r>
              <a:rPr lang="fa-IR" sz="2400" smtClean="0">
                <a:latin typeface="Tahoma" pitchFamily="34" charset="0"/>
                <a:cs typeface="2  Lotus" pitchFamily="2" charset="-78"/>
                <a:sym typeface="Wingdings" pitchFamily="2" charset="2"/>
              </a:rPr>
              <a:t>(هزار دانه – دانه در خوشه – خوشه در بوته)</a:t>
            </a:r>
          </a:p>
          <a:p>
            <a:pPr marL="609600" indent="-609600" algn="r" rtl="1" eaLnBrk="1" hangingPunct="1">
              <a:buFontTx/>
              <a:buNone/>
            </a:pPr>
            <a:r>
              <a:rPr lang="fa-IR" sz="2400" smtClean="0">
                <a:latin typeface="Tahoma" pitchFamily="34" charset="0"/>
                <a:cs typeface="2  Lotus" pitchFamily="2" charset="-78"/>
                <a:sym typeface="Wingdings" pitchFamily="2" charset="2"/>
              </a:rPr>
              <a:t>  </a:t>
            </a:r>
          </a:p>
          <a:p>
            <a:pPr marL="609600" indent="-609600" algn="r" rtl="1" eaLnBrk="1" hangingPunct="1">
              <a:buFontTx/>
              <a:buNone/>
            </a:pPr>
            <a:r>
              <a:rPr lang="fa-IR" sz="2400" smtClean="0">
                <a:latin typeface="Tahoma" pitchFamily="34" charset="0"/>
                <a:cs typeface="2  Lotus" pitchFamily="2" charset="-78"/>
                <a:sym typeface="Wingdings" pitchFamily="2" charset="2"/>
              </a:rPr>
              <a:t>  </a:t>
            </a:r>
            <a:r>
              <a:rPr lang="en-US" sz="2400" smtClean="0">
                <a:latin typeface="Tahoma" pitchFamily="34" charset="0"/>
                <a:cs typeface="Tahoma" pitchFamily="34" charset="0"/>
                <a:sym typeface="Wingdings" pitchFamily="2" charset="2"/>
              </a:rPr>
              <a:t></a:t>
            </a:r>
            <a:r>
              <a:rPr lang="fa-IR" sz="2400" smtClean="0">
                <a:latin typeface="Tahoma" pitchFamily="34" charset="0"/>
                <a:cs typeface="Tahoma" pitchFamily="34" charset="0"/>
                <a:sym typeface="Wingdings" pitchFamily="2" charset="2"/>
              </a:rPr>
              <a:t> </a:t>
            </a:r>
            <a:r>
              <a:rPr lang="fa-IR" sz="2400" b="1" smtClean="0">
                <a:latin typeface="Tahoma" pitchFamily="34" charset="0"/>
                <a:cs typeface="2  Lotus" pitchFamily="2" charset="-78"/>
                <a:sym typeface="Wingdings" pitchFamily="2" charset="2"/>
              </a:rPr>
              <a:t>انتخاب ارقام متناسب فصل رشد برای هر منطقه</a:t>
            </a:r>
          </a:p>
          <a:p>
            <a:pPr marL="609600" indent="-609600" algn="ctr" rtl="1" eaLnBrk="1" hangingPunct="1">
              <a:buFontTx/>
              <a:buNone/>
            </a:pPr>
            <a:r>
              <a:rPr lang="fa-IR" sz="2400" b="1" smtClean="0">
                <a:latin typeface="Tahoma" pitchFamily="34" charset="0"/>
                <a:cs typeface="2  Lotus" pitchFamily="2" charset="-78"/>
                <a:sym typeface="Wingdings" pitchFamily="2" charset="2"/>
              </a:rPr>
              <a:t>     </a:t>
            </a:r>
            <a:r>
              <a:rPr lang="fa-IR" sz="2400" smtClean="0">
                <a:latin typeface="Tahoma" pitchFamily="34" charset="0"/>
                <a:cs typeface="2  Lotus" pitchFamily="2" charset="-78"/>
                <a:sym typeface="Wingdings" pitchFamily="2" charset="2"/>
              </a:rPr>
              <a:t>برای مناطق سرد زودرس 130 تا 145 روزه</a:t>
            </a:r>
          </a:p>
          <a:p>
            <a:pPr marL="609600" indent="-609600" algn="ctr" rtl="1" eaLnBrk="1" hangingPunct="1">
              <a:buFontTx/>
              <a:buNone/>
            </a:pPr>
            <a:r>
              <a:rPr lang="fa-IR" sz="2400" smtClean="0">
                <a:latin typeface="Tahoma" pitchFamily="34" charset="0"/>
                <a:cs typeface="2  Lotus" pitchFamily="2" charset="-78"/>
                <a:sym typeface="Wingdings" pitchFamily="2" charset="2"/>
              </a:rPr>
              <a:t>             برای مناطق معتدل متوسط رس 150 تا 160 روزه</a:t>
            </a:r>
          </a:p>
          <a:p>
            <a:pPr marL="609600" indent="-609600" algn="ctr" rtl="1" eaLnBrk="1" hangingPunct="1">
              <a:buFontTx/>
              <a:buNone/>
            </a:pPr>
            <a:r>
              <a:rPr lang="fa-IR" sz="2400" smtClean="0">
                <a:latin typeface="Tahoma" pitchFamily="34" charset="0"/>
                <a:cs typeface="2  Lotus" pitchFamily="2" charset="-78"/>
                <a:sym typeface="Wingdings" pitchFamily="2" charset="2"/>
              </a:rPr>
              <a:t>     برای مناطق گرم دیررس 170 تا 180 روزه</a:t>
            </a:r>
          </a:p>
          <a:p>
            <a:pPr marL="609600" indent="-609600" algn="r" rtl="1" eaLnBrk="1" hangingPunct="1">
              <a:buFontTx/>
              <a:buNone/>
            </a:pPr>
            <a:r>
              <a:rPr lang="en-US" sz="2400" smtClean="0">
                <a:latin typeface="Tahoma" pitchFamily="34" charset="0"/>
                <a:cs typeface="Tahoma" pitchFamily="34" charset="0"/>
                <a:sym typeface="Wingdings" pitchFamily="2" charset="2"/>
              </a:rPr>
              <a:t></a:t>
            </a:r>
            <a:r>
              <a:rPr lang="fa-IR" sz="2400" smtClean="0">
                <a:latin typeface="Tahoma" pitchFamily="34" charset="0"/>
                <a:cs typeface="Tahoma" pitchFamily="34" charset="0"/>
                <a:sym typeface="Wingdings" pitchFamily="2" charset="2"/>
              </a:rPr>
              <a:t> </a:t>
            </a:r>
            <a:r>
              <a:rPr lang="fa-IR" sz="2400" b="1" smtClean="0">
                <a:latin typeface="Tahoma" pitchFamily="34" charset="0"/>
                <a:cs typeface="2  Lotus" pitchFamily="2" charset="-78"/>
                <a:sym typeface="Wingdings" pitchFamily="2" charset="2"/>
              </a:rPr>
              <a:t>مقاومت به ریزش دانه و ورس</a:t>
            </a:r>
            <a:endParaRPr lang="en-US" sz="2400" b="1" smtClean="0">
              <a:latin typeface="Tahoma" pitchFamily="34" charset="0"/>
              <a:cs typeface="2  Lotus" pitchFamily="2" charset="-78"/>
              <a:sym typeface="Wingdings" pitchFamily="2" charset="2"/>
            </a:endParaRPr>
          </a:p>
          <a:p>
            <a:pPr marL="609600" indent="-609600" algn="ctr" rtl="1" eaLnBrk="1" hangingPunct="1">
              <a:buFontTx/>
              <a:buNone/>
            </a:pPr>
            <a:r>
              <a:rPr lang="fa-IR" sz="2400" smtClean="0">
                <a:latin typeface="Tahoma" pitchFamily="34" charset="0"/>
                <a:cs typeface="2  Lotus" pitchFamily="2" charset="-78"/>
                <a:sym typeface="Wingdings" pitchFamily="2" charset="2"/>
              </a:rPr>
              <a:t> </a:t>
            </a:r>
            <a:endParaRPr lang="en-US" sz="2400"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1122"/>
                                        </p:tgtEl>
                                        <p:attrNameLst>
                                          <p:attrName>style.visibility</p:attrName>
                                        </p:attrNameLst>
                                      </p:cBhvr>
                                      <p:to>
                                        <p:strVal val="visible"/>
                                      </p:to>
                                    </p:set>
                                    <p:anim calcmode="lin" valueType="num">
                                      <p:cBhvr additive="base">
                                        <p:cTn id="7" dur="2000" fill="hold"/>
                                        <p:tgtEl>
                                          <p:spTgt spid="261122"/>
                                        </p:tgtEl>
                                        <p:attrNameLst>
                                          <p:attrName>ppt_x</p:attrName>
                                        </p:attrNameLst>
                                      </p:cBhvr>
                                      <p:tavLst>
                                        <p:tav tm="0">
                                          <p:val>
                                            <p:strVal val="#ppt_x"/>
                                          </p:val>
                                        </p:tav>
                                        <p:tav tm="100000">
                                          <p:val>
                                            <p:strVal val="#ppt_x"/>
                                          </p:val>
                                        </p:tav>
                                      </p:tavLst>
                                    </p:anim>
                                    <p:anim calcmode="lin" valueType="num">
                                      <p:cBhvr additive="base">
                                        <p:cTn id="8" dur="2000" fill="hold"/>
                                        <p:tgtEl>
                                          <p:spTgt spid="26112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61123">
                                            <p:txEl>
                                              <p:pRg st="0" end="0"/>
                                            </p:txEl>
                                          </p:spTgt>
                                        </p:tgtEl>
                                        <p:attrNameLst>
                                          <p:attrName>style.visibility</p:attrName>
                                        </p:attrNameLst>
                                      </p:cBhvr>
                                      <p:to>
                                        <p:strVal val="visible"/>
                                      </p:to>
                                    </p:set>
                                    <p:animEffect transition="in" filter="wedge">
                                      <p:cBhvr>
                                        <p:cTn id="12" dur="1000"/>
                                        <p:tgtEl>
                                          <p:spTgt spid="261123">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61123">
                                            <p:txEl>
                                              <p:pRg st="1" end="1"/>
                                            </p:txEl>
                                          </p:spTgt>
                                        </p:tgtEl>
                                        <p:attrNameLst>
                                          <p:attrName>style.visibility</p:attrName>
                                        </p:attrNameLst>
                                      </p:cBhvr>
                                      <p:to>
                                        <p:strVal val="visible"/>
                                      </p:to>
                                    </p:set>
                                    <p:animEffect transition="in" filter="wedge">
                                      <p:cBhvr>
                                        <p:cTn id="16" dur="1000"/>
                                        <p:tgtEl>
                                          <p:spTgt spid="261123">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61123">
                                            <p:txEl>
                                              <p:pRg st="2" end="2"/>
                                            </p:txEl>
                                          </p:spTgt>
                                        </p:tgtEl>
                                        <p:attrNameLst>
                                          <p:attrName>style.visibility</p:attrName>
                                        </p:attrNameLst>
                                      </p:cBhvr>
                                      <p:to>
                                        <p:strVal val="visible"/>
                                      </p:to>
                                    </p:set>
                                    <p:animEffect transition="in" filter="wedge">
                                      <p:cBhvr>
                                        <p:cTn id="20" dur="1000"/>
                                        <p:tgtEl>
                                          <p:spTgt spid="261123">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61123">
                                            <p:txEl>
                                              <p:pRg st="3" end="3"/>
                                            </p:txEl>
                                          </p:spTgt>
                                        </p:tgtEl>
                                        <p:attrNameLst>
                                          <p:attrName>style.visibility</p:attrName>
                                        </p:attrNameLst>
                                      </p:cBhvr>
                                      <p:to>
                                        <p:strVal val="visible"/>
                                      </p:to>
                                    </p:set>
                                    <p:animEffect transition="in" filter="wedge">
                                      <p:cBhvr>
                                        <p:cTn id="24" dur="1000"/>
                                        <p:tgtEl>
                                          <p:spTgt spid="261123">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61123">
                                            <p:txEl>
                                              <p:pRg st="4" end="4"/>
                                            </p:txEl>
                                          </p:spTgt>
                                        </p:tgtEl>
                                        <p:attrNameLst>
                                          <p:attrName>style.visibility</p:attrName>
                                        </p:attrNameLst>
                                      </p:cBhvr>
                                      <p:to>
                                        <p:strVal val="visible"/>
                                      </p:to>
                                    </p:set>
                                    <p:animEffect transition="in" filter="wedge">
                                      <p:cBhvr>
                                        <p:cTn id="28" dur="1000"/>
                                        <p:tgtEl>
                                          <p:spTgt spid="261123">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61123">
                                            <p:txEl>
                                              <p:pRg st="5" end="5"/>
                                            </p:txEl>
                                          </p:spTgt>
                                        </p:tgtEl>
                                        <p:attrNameLst>
                                          <p:attrName>style.visibility</p:attrName>
                                        </p:attrNameLst>
                                      </p:cBhvr>
                                      <p:to>
                                        <p:strVal val="visible"/>
                                      </p:to>
                                    </p:set>
                                    <p:animEffect transition="in" filter="wedge">
                                      <p:cBhvr>
                                        <p:cTn id="32" dur="1000"/>
                                        <p:tgtEl>
                                          <p:spTgt spid="261123">
                                            <p:txEl>
                                              <p:pRg st="5" end="5"/>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261123">
                                            <p:txEl>
                                              <p:pRg st="6" end="6"/>
                                            </p:txEl>
                                          </p:spTgt>
                                        </p:tgtEl>
                                        <p:attrNameLst>
                                          <p:attrName>style.visibility</p:attrName>
                                        </p:attrNameLst>
                                      </p:cBhvr>
                                      <p:to>
                                        <p:strVal val="visible"/>
                                      </p:to>
                                    </p:set>
                                    <p:animEffect transition="in" filter="wedge">
                                      <p:cBhvr>
                                        <p:cTn id="36" dur="1000"/>
                                        <p:tgtEl>
                                          <p:spTgt spid="261123">
                                            <p:txEl>
                                              <p:pRg st="6" end="6"/>
                                            </p:txEl>
                                          </p:spTgt>
                                        </p:tgtEl>
                                      </p:cBhvr>
                                    </p:animEffect>
                                  </p:childTnLst>
                                </p:cTn>
                              </p:par>
                            </p:childTnLst>
                          </p:cTn>
                        </p:par>
                        <p:par>
                          <p:cTn id="37" fill="hold">
                            <p:stCondLst>
                              <p:cond delay="9000"/>
                            </p:stCondLst>
                            <p:childTnLst>
                              <p:par>
                                <p:cTn id="38" presetID="20" presetClass="entr" presetSubtype="0" fill="hold" grpId="0" nodeType="afterEffect">
                                  <p:stCondLst>
                                    <p:cond delay="0"/>
                                  </p:stCondLst>
                                  <p:childTnLst>
                                    <p:set>
                                      <p:cBhvr>
                                        <p:cTn id="39" dur="1" fill="hold">
                                          <p:stCondLst>
                                            <p:cond delay="0"/>
                                          </p:stCondLst>
                                        </p:cTn>
                                        <p:tgtEl>
                                          <p:spTgt spid="261123">
                                            <p:txEl>
                                              <p:pRg st="7" end="7"/>
                                            </p:txEl>
                                          </p:spTgt>
                                        </p:tgtEl>
                                        <p:attrNameLst>
                                          <p:attrName>style.visibility</p:attrName>
                                        </p:attrNameLst>
                                      </p:cBhvr>
                                      <p:to>
                                        <p:strVal val="visible"/>
                                      </p:to>
                                    </p:set>
                                    <p:animEffect transition="in" filter="wedge">
                                      <p:cBhvr>
                                        <p:cTn id="40" dur="1000"/>
                                        <p:tgtEl>
                                          <p:spTgt spid="261123">
                                            <p:txEl>
                                              <p:pRg st="7" end="7"/>
                                            </p:txEl>
                                          </p:spTgt>
                                        </p:tgtEl>
                                      </p:cBhvr>
                                    </p:animEffect>
                                  </p:childTnLst>
                                </p:cTn>
                              </p:par>
                            </p:childTnLst>
                          </p:cTn>
                        </p:par>
                        <p:par>
                          <p:cTn id="41" fill="hold">
                            <p:stCondLst>
                              <p:cond delay="10000"/>
                            </p:stCondLst>
                            <p:childTnLst>
                              <p:par>
                                <p:cTn id="42" presetID="20" presetClass="entr" presetSubtype="0" fill="hold" grpId="0" nodeType="afterEffect">
                                  <p:stCondLst>
                                    <p:cond delay="0"/>
                                  </p:stCondLst>
                                  <p:childTnLst>
                                    <p:set>
                                      <p:cBhvr>
                                        <p:cTn id="43" dur="1" fill="hold">
                                          <p:stCondLst>
                                            <p:cond delay="0"/>
                                          </p:stCondLst>
                                        </p:cTn>
                                        <p:tgtEl>
                                          <p:spTgt spid="261123">
                                            <p:txEl>
                                              <p:pRg st="8" end="8"/>
                                            </p:txEl>
                                          </p:spTgt>
                                        </p:tgtEl>
                                        <p:attrNameLst>
                                          <p:attrName>style.visibility</p:attrName>
                                        </p:attrNameLst>
                                      </p:cBhvr>
                                      <p:to>
                                        <p:strVal val="visible"/>
                                      </p:to>
                                    </p:set>
                                    <p:animEffect transition="in" filter="wedge">
                                      <p:cBhvr>
                                        <p:cTn id="44" dur="1000"/>
                                        <p:tgtEl>
                                          <p:spTgt spid="261123">
                                            <p:txEl>
                                              <p:pRg st="8" end="8"/>
                                            </p:txEl>
                                          </p:spTgt>
                                        </p:tgtEl>
                                      </p:cBhvr>
                                    </p:animEffect>
                                  </p:childTnLst>
                                </p:cTn>
                              </p:par>
                            </p:childTnLst>
                          </p:cTn>
                        </p:par>
                        <p:par>
                          <p:cTn id="45" fill="hold">
                            <p:stCondLst>
                              <p:cond delay="11000"/>
                            </p:stCondLst>
                            <p:childTnLst>
                              <p:par>
                                <p:cTn id="46" presetID="20" presetClass="entr" presetSubtype="0" fill="hold" grpId="0" nodeType="afterEffect">
                                  <p:stCondLst>
                                    <p:cond delay="0"/>
                                  </p:stCondLst>
                                  <p:childTnLst>
                                    <p:set>
                                      <p:cBhvr>
                                        <p:cTn id="47" dur="1" fill="hold">
                                          <p:stCondLst>
                                            <p:cond delay="0"/>
                                          </p:stCondLst>
                                        </p:cTn>
                                        <p:tgtEl>
                                          <p:spTgt spid="261123">
                                            <p:txEl>
                                              <p:pRg st="9" end="9"/>
                                            </p:txEl>
                                          </p:spTgt>
                                        </p:tgtEl>
                                        <p:attrNameLst>
                                          <p:attrName>style.visibility</p:attrName>
                                        </p:attrNameLst>
                                      </p:cBhvr>
                                      <p:to>
                                        <p:strVal val="visible"/>
                                      </p:to>
                                    </p:set>
                                    <p:animEffect transition="in" filter="wedge">
                                      <p:cBhvr>
                                        <p:cTn id="48" dur="1000"/>
                                        <p:tgtEl>
                                          <p:spTgt spid="261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2" grpId="0" animBg="1"/>
      <p:bldP spid="261123" grpId="0" build="p"/>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شاخصهای کیفیت دانه</a:t>
            </a:r>
            <a:endParaRPr lang="en-GB" smtClean="0">
              <a:cs typeface="Titr" pitchFamily="2" charset="-78"/>
            </a:endParaRPr>
          </a:p>
        </p:txBody>
      </p:sp>
      <p:sp>
        <p:nvSpPr>
          <p:cNvPr id="262147" name="Rectangle 3"/>
          <p:cNvSpPr>
            <a:spLocks noGrp="1" noChangeArrowheads="1"/>
          </p:cNvSpPr>
          <p:nvPr>
            <p:ph type="body" idx="1"/>
          </p:nvPr>
        </p:nvSpPr>
        <p:spPr>
          <a:xfrm>
            <a:off x="-304800" y="2332038"/>
            <a:ext cx="8991600" cy="4678362"/>
          </a:xfrm>
        </p:spPr>
        <p:txBody>
          <a:bodyPr/>
          <a:lstStyle/>
          <a:p>
            <a:pPr marL="609600" indent="-609600" algn="r" rtl="1" eaLnBrk="1" hangingPunct="1">
              <a:buFontTx/>
              <a:buNone/>
            </a:pPr>
            <a:r>
              <a:rPr lang="fa-IR" sz="2800" smtClean="0">
                <a:latin typeface="Tahoma" pitchFamily="34" charset="0"/>
                <a:cs typeface="2  Lotus" pitchFamily="2" charset="-78"/>
                <a:sym typeface="Wingdings" pitchFamily="2" charset="2"/>
              </a:rPr>
              <a:t>  1- کیفیت دانه</a:t>
            </a:r>
          </a:p>
          <a:p>
            <a:pPr marL="609600" indent="-609600" algn="r" rtl="1" eaLnBrk="1" hangingPunct="1">
              <a:buFontTx/>
              <a:buNone/>
            </a:pPr>
            <a:r>
              <a:rPr lang="fa-IR" sz="2800" smtClean="0">
                <a:latin typeface="Tahoma" pitchFamily="34" charset="0"/>
                <a:cs typeface="2  Lotus" pitchFamily="2" charset="-78"/>
                <a:sym typeface="Wingdings" pitchFamily="2" charset="2"/>
              </a:rPr>
              <a:t> 2- میزان آمیلوز</a:t>
            </a:r>
          </a:p>
          <a:p>
            <a:pPr marL="609600" indent="-609600" algn="r" rtl="1" eaLnBrk="1" hangingPunct="1">
              <a:buFontTx/>
              <a:buNone/>
            </a:pPr>
            <a:r>
              <a:rPr lang="fa-IR" sz="2800" smtClean="0">
                <a:latin typeface="Tahoma" pitchFamily="34" charset="0"/>
                <a:cs typeface="2  Lotus" pitchFamily="2" charset="-78"/>
                <a:sym typeface="Wingdings" pitchFamily="2" charset="2"/>
              </a:rPr>
              <a:t> 3- قوام ژل </a:t>
            </a:r>
          </a:p>
          <a:p>
            <a:pPr marL="609600" indent="-609600" algn="r" rtl="1" eaLnBrk="1" hangingPunct="1">
              <a:buFontTx/>
              <a:buNone/>
            </a:pPr>
            <a:r>
              <a:rPr lang="fa-IR" sz="2800" smtClean="0">
                <a:latin typeface="Tahoma" pitchFamily="34" charset="0"/>
                <a:cs typeface="2  Lotus" pitchFamily="2" charset="-78"/>
                <a:sym typeface="Wingdings" pitchFamily="2" charset="2"/>
              </a:rPr>
              <a:t> 4- دوام ژلاتینی شدن</a:t>
            </a:r>
          </a:p>
          <a:p>
            <a:pPr marL="609600" indent="-609600" algn="r" rtl="1" eaLnBrk="1" hangingPunct="1">
              <a:buFontTx/>
              <a:buNone/>
            </a:pPr>
            <a:r>
              <a:rPr lang="fa-IR" sz="2800" smtClean="0">
                <a:latin typeface="Tahoma" pitchFamily="34" charset="0"/>
                <a:cs typeface="2  Lotus" pitchFamily="2" charset="-78"/>
                <a:sym typeface="Wingdings" pitchFamily="2" charset="2"/>
              </a:rPr>
              <a:t> 5- مدت خیساندن برنج در آب</a:t>
            </a:r>
          </a:p>
          <a:p>
            <a:pPr marL="609600" indent="-609600" algn="r" rtl="1" eaLnBrk="1" hangingPunct="1">
              <a:buFontTx/>
              <a:buNone/>
            </a:pPr>
            <a:r>
              <a:rPr lang="fa-IR" sz="2800" smtClean="0">
                <a:latin typeface="Tahoma" pitchFamily="34" charset="0"/>
                <a:cs typeface="2  Lotus" pitchFamily="2" charset="-78"/>
                <a:sym typeface="Wingdings" pitchFamily="2" charset="2"/>
              </a:rPr>
              <a:t> 6- قد کشیدن</a:t>
            </a:r>
          </a:p>
          <a:p>
            <a:pPr marL="609600" indent="-609600" algn="r" rtl="1" eaLnBrk="1" hangingPunct="1">
              <a:buFontTx/>
              <a:buNone/>
            </a:pPr>
            <a:r>
              <a:rPr lang="fa-IR" sz="2800" smtClean="0">
                <a:latin typeface="Tahoma" pitchFamily="34" charset="0"/>
                <a:cs typeface="2  Lotus" pitchFamily="2" charset="-78"/>
                <a:sym typeface="Wingdings" pitchFamily="2" charset="2"/>
              </a:rPr>
              <a:t> 7- عطر و طعم</a:t>
            </a:r>
            <a:endParaRPr lang="en-US" sz="2800"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2146"/>
                                        </p:tgtEl>
                                        <p:attrNameLst>
                                          <p:attrName>style.visibility</p:attrName>
                                        </p:attrNameLst>
                                      </p:cBhvr>
                                      <p:to>
                                        <p:strVal val="visible"/>
                                      </p:to>
                                    </p:set>
                                    <p:anim calcmode="lin" valueType="num">
                                      <p:cBhvr additive="base">
                                        <p:cTn id="7" dur="2000" fill="hold"/>
                                        <p:tgtEl>
                                          <p:spTgt spid="262146"/>
                                        </p:tgtEl>
                                        <p:attrNameLst>
                                          <p:attrName>ppt_x</p:attrName>
                                        </p:attrNameLst>
                                      </p:cBhvr>
                                      <p:tavLst>
                                        <p:tav tm="0">
                                          <p:val>
                                            <p:strVal val="#ppt_x"/>
                                          </p:val>
                                        </p:tav>
                                        <p:tav tm="100000">
                                          <p:val>
                                            <p:strVal val="#ppt_x"/>
                                          </p:val>
                                        </p:tav>
                                      </p:tavLst>
                                    </p:anim>
                                    <p:anim calcmode="lin" valueType="num">
                                      <p:cBhvr additive="base">
                                        <p:cTn id="8" dur="2000" fill="hold"/>
                                        <p:tgtEl>
                                          <p:spTgt spid="26214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62147">
                                            <p:txEl>
                                              <p:pRg st="0" end="0"/>
                                            </p:txEl>
                                          </p:spTgt>
                                        </p:tgtEl>
                                        <p:attrNameLst>
                                          <p:attrName>style.visibility</p:attrName>
                                        </p:attrNameLst>
                                      </p:cBhvr>
                                      <p:to>
                                        <p:strVal val="visible"/>
                                      </p:to>
                                    </p:set>
                                    <p:animEffect transition="in" filter="wedge">
                                      <p:cBhvr>
                                        <p:cTn id="12" dur="1000"/>
                                        <p:tgtEl>
                                          <p:spTgt spid="262147">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62147">
                                            <p:txEl>
                                              <p:pRg st="1" end="1"/>
                                            </p:txEl>
                                          </p:spTgt>
                                        </p:tgtEl>
                                        <p:attrNameLst>
                                          <p:attrName>style.visibility</p:attrName>
                                        </p:attrNameLst>
                                      </p:cBhvr>
                                      <p:to>
                                        <p:strVal val="visible"/>
                                      </p:to>
                                    </p:set>
                                    <p:animEffect transition="in" filter="wedge">
                                      <p:cBhvr>
                                        <p:cTn id="16" dur="1000"/>
                                        <p:tgtEl>
                                          <p:spTgt spid="262147">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62147">
                                            <p:txEl>
                                              <p:pRg st="2" end="2"/>
                                            </p:txEl>
                                          </p:spTgt>
                                        </p:tgtEl>
                                        <p:attrNameLst>
                                          <p:attrName>style.visibility</p:attrName>
                                        </p:attrNameLst>
                                      </p:cBhvr>
                                      <p:to>
                                        <p:strVal val="visible"/>
                                      </p:to>
                                    </p:set>
                                    <p:animEffect transition="in" filter="wedge">
                                      <p:cBhvr>
                                        <p:cTn id="20" dur="1000"/>
                                        <p:tgtEl>
                                          <p:spTgt spid="262147">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62147">
                                            <p:txEl>
                                              <p:pRg st="3" end="3"/>
                                            </p:txEl>
                                          </p:spTgt>
                                        </p:tgtEl>
                                        <p:attrNameLst>
                                          <p:attrName>style.visibility</p:attrName>
                                        </p:attrNameLst>
                                      </p:cBhvr>
                                      <p:to>
                                        <p:strVal val="visible"/>
                                      </p:to>
                                    </p:set>
                                    <p:animEffect transition="in" filter="wedge">
                                      <p:cBhvr>
                                        <p:cTn id="24" dur="1000"/>
                                        <p:tgtEl>
                                          <p:spTgt spid="262147">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62147">
                                            <p:txEl>
                                              <p:pRg st="4" end="4"/>
                                            </p:txEl>
                                          </p:spTgt>
                                        </p:tgtEl>
                                        <p:attrNameLst>
                                          <p:attrName>style.visibility</p:attrName>
                                        </p:attrNameLst>
                                      </p:cBhvr>
                                      <p:to>
                                        <p:strVal val="visible"/>
                                      </p:to>
                                    </p:set>
                                    <p:animEffect transition="in" filter="wedge">
                                      <p:cBhvr>
                                        <p:cTn id="28" dur="1000"/>
                                        <p:tgtEl>
                                          <p:spTgt spid="262147">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62147">
                                            <p:txEl>
                                              <p:pRg st="5" end="5"/>
                                            </p:txEl>
                                          </p:spTgt>
                                        </p:tgtEl>
                                        <p:attrNameLst>
                                          <p:attrName>style.visibility</p:attrName>
                                        </p:attrNameLst>
                                      </p:cBhvr>
                                      <p:to>
                                        <p:strVal val="visible"/>
                                      </p:to>
                                    </p:set>
                                    <p:animEffect transition="in" filter="wedge">
                                      <p:cBhvr>
                                        <p:cTn id="32" dur="1000"/>
                                        <p:tgtEl>
                                          <p:spTgt spid="262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262147">
                                            <p:txEl>
                                              <p:pRg st="6" end="6"/>
                                            </p:txEl>
                                          </p:spTgt>
                                        </p:tgtEl>
                                        <p:attrNameLst>
                                          <p:attrName>style.visibility</p:attrName>
                                        </p:attrNameLst>
                                      </p:cBhvr>
                                      <p:to>
                                        <p:strVal val="visible"/>
                                      </p:to>
                                    </p:set>
                                    <p:animEffect transition="in" filter="wedge">
                                      <p:cBhvr>
                                        <p:cTn id="37" dur="1000"/>
                                        <p:tgtEl>
                                          <p:spTgt spid="262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6" grpId="0" animBg="1"/>
      <p:bldP spid="262147" grpId="0" build="p"/>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برداشت</a:t>
            </a:r>
            <a:endParaRPr lang="en-GB" smtClean="0">
              <a:cs typeface="Titr" pitchFamily="2" charset="-78"/>
            </a:endParaRPr>
          </a:p>
        </p:txBody>
      </p:sp>
      <p:sp>
        <p:nvSpPr>
          <p:cNvPr id="263171" name="Rectangle 3"/>
          <p:cNvSpPr>
            <a:spLocks noGrp="1" noChangeArrowheads="1"/>
          </p:cNvSpPr>
          <p:nvPr>
            <p:ph type="body" idx="1"/>
          </p:nvPr>
        </p:nvSpPr>
        <p:spPr>
          <a:xfrm>
            <a:off x="0" y="1981200"/>
            <a:ext cx="8991600" cy="4678363"/>
          </a:xfrm>
        </p:spPr>
        <p:txBody>
          <a:bodyPr/>
          <a:lstStyle/>
          <a:p>
            <a:pPr marL="609600" indent="-609600" algn="r" rtl="1" eaLnBrk="1" hangingPunct="1">
              <a:buFontTx/>
              <a:buNone/>
            </a:pPr>
            <a:r>
              <a:rPr lang="fa-IR" sz="2800" smtClean="0">
                <a:latin typeface="Tahoma" pitchFamily="34" charset="0"/>
                <a:cs typeface="2  Lotus" pitchFamily="2" charset="-78"/>
                <a:sym typeface="Wingdings" pitchFamily="2" charset="2"/>
              </a:rPr>
              <a:t>  رطوبت دانه برای انبار داری 11 تا 12 درصد (زیاد و کم)</a:t>
            </a:r>
          </a:p>
          <a:p>
            <a:pPr marL="609600" indent="-609600" algn="r" rtl="1" eaLnBrk="1" hangingPunct="1">
              <a:buFontTx/>
              <a:buNone/>
            </a:pPr>
            <a:r>
              <a:rPr lang="fa-IR" sz="2800" smtClean="0">
                <a:latin typeface="Tahoma" pitchFamily="34" charset="0"/>
                <a:cs typeface="2  Lotus" pitchFamily="2" charset="-78"/>
                <a:sym typeface="Wingdings" pitchFamily="2" charset="2"/>
              </a:rPr>
              <a:t> </a:t>
            </a:r>
          </a:p>
          <a:p>
            <a:pPr marL="609600" indent="-609600" algn="r" rtl="1" eaLnBrk="1" hangingPunct="1">
              <a:buFontTx/>
              <a:buNone/>
            </a:pPr>
            <a:r>
              <a:rPr lang="fa-IR" sz="2800" smtClean="0">
                <a:latin typeface="Tahoma" pitchFamily="34" charset="0"/>
                <a:cs typeface="2  Lotus" pitchFamily="2" charset="-78"/>
                <a:sym typeface="Wingdings" pitchFamily="2" charset="2"/>
              </a:rPr>
              <a:t> چلتوک همراه پوششها </a:t>
            </a:r>
            <a:r>
              <a:rPr lang="en-US" sz="2800" smtClean="0">
                <a:latin typeface="Tahoma" pitchFamily="34" charset="0"/>
                <a:cs typeface="2  Lotus" pitchFamily="2" charset="-78"/>
                <a:sym typeface="Wingdings" pitchFamily="2" charset="2"/>
              </a:rPr>
              <a:t>Paddy </a:t>
            </a:r>
            <a:r>
              <a:rPr lang="fa-IR" sz="2800" smtClean="0">
                <a:latin typeface="Tahoma" pitchFamily="34" charset="0"/>
                <a:cs typeface="2  Lotus" pitchFamily="2" charset="-78"/>
                <a:sym typeface="Wingdings" pitchFamily="2" charset="2"/>
              </a:rPr>
              <a:t>  یا  </a:t>
            </a:r>
            <a:r>
              <a:rPr lang="en-US" sz="2800" smtClean="0">
                <a:latin typeface="Tahoma" pitchFamily="34" charset="0"/>
                <a:cs typeface="2  Lotus" pitchFamily="2" charset="-78"/>
                <a:sym typeface="Wingdings" pitchFamily="2" charset="2"/>
              </a:rPr>
              <a:t>Rough Rice</a:t>
            </a:r>
            <a:r>
              <a:rPr lang="fa-IR" sz="2800" smtClean="0">
                <a:latin typeface="Tahoma" pitchFamily="34" charset="0"/>
                <a:cs typeface="2  Lotus" pitchFamily="2" charset="-78"/>
                <a:sym typeface="Wingdings" pitchFamily="2" charset="2"/>
              </a:rPr>
              <a:t> </a:t>
            </a:r>
          </a:p>
          <a:p>
            <a:pPr marL="609600" indent="-609600" algn="r" rtl="1" eaLnBrk="1" hangingPunct="1">
              <a:buFontTx/>
              <a:buNone/>
            </a:pPr>
            <a:r>
              <a:rPr lang="fa-IR" sz="2800" smtClean="0">
                <a:latin typeface="Tahoma" pitchFamily="34" charset="0"/>
                <a:cs typeface="2  Lotus" pitchFamily="2" charset="-78"/>
                <a:sym typeface="Wingdings" pitchFamily="2" charset="2"/>
              </a:rPr>
              <a:t>بعد از پوست گیری </a:t>
            </a:r>
            <a:r>
              <a:rPr lang="en-US" sz="2800" smtClean="0">
                <a:latin typeface="Tahoma" pitchFamily="34" charset="0"/>
                <a:cs typeface="2  Lotus" pitchFamily="2" charset="-78"/>
                <a:sym typeface="Wingdings" pitchFamily="2" charset="2"/>
              </a:rPr>
              <a:t>Brown Rice</a:t>
            </a:r>
            <a:r>
              <a:rPr lang="fa-IR" sz="2800" smtClean="0">
                <a:latin typeface="Tahoma" pitchFamily="34" charset="0"/>
                <a:cs typeface="2  Lotus" pitchFamily="2" charset="-78"/>
                <a:sym typeface="Wingdings" pitchFamily="2" charset="2"/>
              </a:rPr>
              <a:t> نامیده شده و یک پوشش قهوه ای دارد که می توان آن را برداشت که در این صورت </a:t>
            </a:r>
            <a:r>
              <a:rPr lang="en-US" sz="2800" smtClean="0">
                <a:latin typeface="Tahoma" pitchFamily="34" charset="0"/>
                <a:cs typeface="2  Lotus" pitchFamily="2" charset="-78"/>
                <a:sym typeface="Wingdings" pitchFamily="2" charset="2"/>
              </a:rPr>
              <a:t>White berry</a:t>
            </a:r>
            <a:r>
              <a:rPr lang="fa-IR" sz="2800" smtClean="0">
                <a:latin typeface="Tahoma" pitchFamily="34" charset="0"/>
                <a:cs typeface="2  Lotus" pitchFamily="2" charset="-78"/>
                <a:sym typeface="Wingdings" pitchFamily="2" charset="2"/>
              </a:rPr>
              <a:t> گفته می شود.</a:t>
            </a:r>
          </a:p>
          <a:p>
            <a:pPr marL="609600" indent="-609600" algn="r" rtl="1" eaLnBrk="1" hangingPunct="1">
              <a:buFontTx/>
              <a:buNone/>
            </a:pPr>
            <a:r>
              <a:rPr lang="fa-IR" sz="2800" smtClean="0">
                <a:latin typeface="Tahoma" pitchFamily="34" charset="0"/>
                <a:cs typeface="2  Lotus" pitchFamily="2" charset="-78"/>
                <a:sym typeface="Wingdings" pitchFamily="2" charset="2"/>
              </a:rPr>
              <a:t>فرآوری بعدی هم مهم است</a:t>
            </a:r>
          </a:p>
          <a:p>
            <a:pPr marL="609600" indent="-609600" algn="r" rtl="1" eaLnBrk="1" hangingPunct="1">
              <a:buFontTx/>
              <a:buNone/>
            </a:pPr>
            <a:endParaRPr lang="fa-IR" sz="2800" smtClean="0">
              <a:latin typeface="Tahoma" pitchFamily="34" charset="0"/>
              <a:cs typeface="2  Lotus" pitchFamily="2" charset="-78"/>
              <a:sym typeface="Wingdings" pitchFamily="2" charset="2"/>
            </a:endParaRPr>
          </a:p>
          <a:p>
            <a:pPr marL="609600" indent="-609600" algn="r" rtl="1" eaLnBrk="1" hangingPunct="1">
              <a:buFontTx/>
              <a:buNone/>
            </a:pPr>
            <a:r>
              <a:rPr lang="fa-IR" sz="2800" smtClean="0">
                <a:latin typeface="Tahoma" pitchFamily="34" charset="0"/>
                <a:cs typeface="2  Lotus" pitchFamily="2" charset="-78"/>
                <a:sym typeface="Wingdings" pitchFamily="2" charset="2"/>
              </a:rPr>
              <a:t> </a:t>
            </a:r>
            <a:endParaRPr lang="en-US" sz="2800"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3170"/>
                                        </p:tgtEl>
                                        <p:attrNameLst>
                                          <p:attrName>style.visibility</p:attrName>
                                        </p:attrNameLst>
                                      </p:cBhvr>
                                      <p:to>
                                        <p:strVal val="visible"/>
                                      </p:to>
                                    </p:set>
                                    <p:anim calcmode="lin" valueType="num">
                                      <p:cBhvr additive="base">
                                        <p:cTn id="7" dur="2000" fill="hold"/>
                                        <p:tgtEl>
                                          <p:spTgt spid="263170"/>
                                        </p:tgtEl>
                                        <p:attrNameLst>
                                          <p:attrName>ppt_x</p:attrName>
                                        </p:attrNameLst>
                                      </p:cBhvr>
                                      <p:tavLst>
                                        <p:tav tm="0">
                                          <p:val>
                                            <p:strVal val="#ppt_x"/>
                                          </p:val>
                                        </p:tav>
                                        <p:tav tm="100000">
                                          <p:val>
                                            <p:strVal val="#ppt_x"/>
                                          </p:val>
                                        </p:tav>
                                      </p:tavLst>
                                    </p:anim>
                                    <p:anim calcmode="lin" valueType="num">
                                      <p:cBhvr additive="base">
                                        <p:cTn id="8" dur="2000" fill="hold"/>
                                        <p:tgtEl>
                                          <p:spTgt spid="26317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63171">
                                            <p:txEl>
                                              <p:pRg st="0" end="0"/>
                                            </p:txEl>
                                          </p:spTgt>
                                        </p:tgtEl>
                                        <p:attrNameLst>
                                          <p:attrName>style.visibility</p:attrName>
                                        </p:attrNameLst>
                                      </p:cBhvr>
                                      <p:to>
                                        <p:strVal val="visible"/>
                                      </p:to>
                                    </p:set>
                                    <p:animEffect transition="in" filter="wedge">
                                      <p:cBhvr>
                                        <p:cTn id="12" dur="1000"/>
                                        <p:tgtEl>
                                          <p:spTgt spid="263171">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63171">
                                            <p:txEl>
                                              <p:pRg st="1" end="1"/>
                                            </p:txEl>
                                          </p:spTgt>
                                        </p:tgtEl>
                                        <p:attrNameLst>
                                          <p:attrName>style.visibility</p:attrName>
                                        </p:attrNameLst>
                                      </p:cBhvr>
                                      <p:to>
                                        <p:strVal val="visible"/>
                                      </p:to>
                                    </p:set>
                                    <p:animEffect transition="in" filter="wedge">
                                      <p:cBhvr>
                                        <p:cTn id="16" dur="1000"/>
                                        <p:tgtEl>
                                          <p:spTgt spid="263171">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63171">
                                            <p:txEl>
                                              <p:pRg st="2" end="2"/>
                                            </p:txEl>
                                          </p:spTgt>
                                        </p:tgtEl>
                                        <p:attrNameLst>
                                          <p:attrName>style.visibility</p:attrName>
                                        </p:attrNameLst>
                                      </p:cBhvr>
                                      <p:to>
                                        <p:strVal val="visible"/>
                                      </p:to>
                                    </p:set>
                                    <p:animEffect transition="in" filter="wedge">
                                      <p:cBhvr>
                                        <p:cTn id="20" dur="1000"/>
                                        <p:tgtEl>
                                          <p:spTgt spid="263171">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63171">
                                            <p:txEl>
                                              <p:pRg st="3" end="3"/>
                                            </p:txEl>
                                          </p:spTgt>
                                        </p:tgtEl>
                                        <p:attrNameLst>
                                          <p:attrName>style.visibility</p:attrName>
                                        </p:attrNameLst>
                                      </p:cBhvr>
                                      <p:to>
                                        <p:strVal val="visible"/>
                                      </p:to>
                                    </p:set>
                                    <p:animEffect transition="in" filter="wedge">
                                      <p:cBhvr>
                                        <p:cTn id="24" dur="1000"/>
                                        <p:tgtEl>
                                          <p:spTgt spid="263171">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63171">
                                            <p:txEl>
                                              <p:pRg st="4" end="4"/>
                                            </p:txEl>
                                          </p:spTgt>
                                        </p:tgtEl>
                                        <p:attrNameLst>
                                          <p:attrName>style.visibility</p:attrName>
                                        </p:attrNameLst>
                                      </p:cBhvr>
                                      <p:to>
                                        <p:strVal val="visible"/>
                                      </p:to>
                                    </p:set>
                                    <p:animEffect transition="in" filter="wedge">
                                      <p:cBhvr>
                                        <p:cTn id="28" dur="1000"/>
                                        <p:tgtEl>
                                          <p:spTgt spid="263171">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63171">
                                            <p:txEl>
                                              <p:pRg st="6" end="6"/>
                                            </p:txEl>
                                          </p:spTgt>
                                        </p:tgtEl>
                                        <p:attrNameLst>
                                          <p:attrName>style.visibility</p:attrName>
                                        </p:attrNameLst>
                                      </p:cBhvr>
                                      <p:to>
                                        <p:strVal val="visible"/>
                                      </p:to>
                                    </p:set>
                                    <p:animEffect transition="in" filter="wedge">
                                      <p:cBhvr>
                                        <p:cTn id="32" dur="1000"/>
                                        <p:tgtEl>
                                          <p:spTgt spid="263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0" grpId="0" animBg="1"/>
      <p:bldP spid="263171" grpId="0" build="p"/>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ظاهر و مقطع</a:t>
            </a:r>
            <a:endParaRPr lang="en-GB" smtClean="0">
              <a:cs typeface="Titr" pitchFamily="2" charset="-78"/>
            </a:endParaRPr>
          </a:p>
        </p:txBody>
      </p:sp>
      <p:sp>
        <p:nvSpPr>
          <p:cNvPr id="264195" name="Rectangle 3"/>
          <p:cNvSpPr>
            <a:spLocks noGrp="1" noChangeArrowheads="1"/>
          </p:cNvSpPr>
          <p:nvPr>
            <p:ph type="body" idx="1"/>
          </p:nvPr>
        </p:nvSpPr>
        <p:spPr>
          <a:xfrm>
            <a:off x="0" y="1981200"/>
            <a:ext cx="8991600" cy="4678363"/>
          </a:xfrm>
        </p:spPr>
        <p:txBody>
          <a:bodyPr/>
          <a:lstStyle/>
          <a:p>
            <a:pPr marL="609600" indent="-609600" algn="r" rtl="1" eaLnBrk="1" hangingPunct="1">
              <a:lnSpc>
                <a:spcPct val="80000"/>
              </a:lnSpc>
              <a:buFontTx/>
              <a:buNone/>
            </a:pPr>
            <a:r>
              <a:rPr lang="fa-IR" sz="2800" smtClean="0">
                <a:latin typeface="Tahoma" pitchFamily="34" charset="0"/>
                <a:cs typeface="2  Lotus" pitchFamily="2" charset="-78"/>
                <a:sym typeface="Wingdings" pitchFamily="2" charset="2"/>
              </a:rPr>
              <a:t>  دو فرم </a:t>
            </a:r>
          </a:p>
          <a:p>
            <a:pPr marL="609600" indent="-609600" algn="r" rtl="1" eaLnBrk="1" hangingPunct="1">
              <a:lnSpc>
                <a:spcPct val="80000"/>
              </a:lnSpc>
              <a:buFontTx/>
              <a:buNone/>
            </a:pPr>
            <a:r>
              <a:rPr lang="fa-IR" sz="2800" smtClean="0">
                <a:latin typeface="Tahoma" pitchFamily="34" charset="0"/>
                <a:cs typeface="2  Lotus" pitchFamily="2" charset="-78"/>
                <a:sym typeface="Wingdings" pitchFamily="2" charset="2"/>
              </a:rPr>
              <a:t> </a:t>
            </a:r>
            <a:r>
              <a:rPr lang="en-US" sz="2800" smtClean="0">
                <a:latin typeface="Tahoma" pitchFamily="34" charset="0"/>
                <a:cs typeface="2  Lotus" pitchFamily="2" charset="-78"/>
                <a:sym typeface="Wingdings" pitchFamily="2" charset="2"/>
              </a:rPr>
              <a:t></a:t>
            </a:r>
            <a:r>
              <a:rPr lang="fa-IR" sz="2800" smtClean="0">
                <a:latin typeface="Tahoma" pitchFamily="34" charset="0"/>
                <a:cs typeface="2  Lotus" pitchFamily="2" charset="-78"/>
                <a:sym typeface="Wingdings" pitchFamily="2" charset="2"/>
              </a:rPr>
              <a:t> آردی </a:t>
            </a:r>
            <a:r>
              <a:rPr lang="en-US" sz="2800" smtClean="0">
                <a:latin typeface="Tahoma" pitchFamily="34" charset="0"/>
                <a:cs typeface="2  Lotus" pitchFamily="2" charset="-78"/>
                <a:sym typeface="Wingdings" pitchFamily="2" charset="2"/>
              </a:rPr>
              <a:t>Mealy</a:t>
            </a:r>
            <a:r>
              <a:rPr lang="fa-IR" sz="2800" smtClean="0">
                <a:latin typeface="Tahoma" pitchFamily="34" charset="0"/>
                <a:cs typeface="2  Lotus" pitchFamily="2" charset="-78"/>
                <a:sym typeface="Wingdings" pitchFamily="2" charset="2"/>
              </a:rPr>
              <a:t> یا </a:t>
            </a:r>
            <a:r>
              <a:rPr lang="en-US" sz="2800" smtClean="0">
                <a:latin typeface="Tahoma" pitchFamily="34" charset="0"/>
                <a:cs typeface="2  Lotus" pitchFamily="2" charset="-78"/>
                <a:sym typeface="Wingdings" pitchFamily="2" charset="2"/>
              </a:rPr>
              <a:t>Floury</a:t>
            </a:r>
            <a:r>
              <a:rPr lang="fa-IR" sz="2800" smtClean="0">
                <a:latin typeface="Tahoma" pitchFamily="34" charset="0"/>
                <a:cs typeface="2  Lotus" pitchFamily="2" charset="-78"/>
                <a:sym typeface="Wingdings" pitchFamily="2" charset="2"/>
              </a:rPr>
              <a:t>  </a:t>
            </a:r>
          </a:p>
          <a:p>
            <a:pPr marL="609600" indent="-609600" algn="r" rtl="1" eaLnBrk="1" hangingPunct="1">
              <a:lnSpc>
                <a:spcPct val="80000"/>
              </a:lnSpc>
              <a:buFontTx/>
              <a:buNone/>
            </a:pPr>
            <a:r>
              <a:rPr lang="fa-IR" sz="2800" smtClean="0">
                <a:latin typeface="Tahoma" pitchFamily="34" charset="0"/>
                <a:cs typeface="2  Lotus" pitchFamily="2" charset="-78"/>
                <a:sym typeface="Wingdings" pitchFamily="2" charset="2"/>
              </a:rPr>
              <a:t>       در هنگام رسیدگی یکنواخت آب از دست نداده که در بین سلولها فضای نا یکنواختی نیز به وجود می آید و دانه نور را غیر یکنواخت منعکس می کند و آردی به نظر می اید.</a:t>
            </a:r>
          </a:p>
          <a:p>
            <a:pPr marL="609600" indent="-609600" algn="r" rtl="1" eaLnBrk="1" hangingPunct="1">
              <a:lnSpc>
                <a:spcPct val="80000"/>
              </a:lnSpc>
              <a:buFontTx/>
              <a:buNone/>
            </a:pPr>
            <a:endParaRPr lang="fa-IR" sz="2800" smtClean="0">
              <a:latin typeface="Tahoma" pitchFamily="34" charset="0"/>
              <a:cs typeface="2  Lotus" pitchFamily="2" charset="-78"/>
              <a:sym typeface="Wingdings" pitchFamily="2" charset="2"/>
            </a:endParaRPr>
          </a:p>
          <a:p>
            <a:pPr marL="609600" indent="-609600" algn="r" rtl="1" eaLnBrk="1" hangingPunct="1">
              <a:lnSpc>
                <a:spcPct val="80000"/>
              </a:lnSpc>
              <a:buFont typeface="Wingdings" pitchFamily="2" charset="2"/>
              <a:buChar char="]"/>
            </a:pPr>
            <a:r>
              <a:rPr lang="fa-IR" sz="2800" smtClean="0">
                <a:latin typeface="Tahoma" pitchFamily="34" charset="0"/>
                <a:cs typeface="2  Lotus" pitchFamily="2" charset="-78"/>
                <a:sym typeface="Wingdings" pitchFamily="2" charset="2"/>
              </a:rPr>
              <a:t>شیشه ای </a:t>
            </a:r>
            <a:r>
              <a:rPr lang="en-US" sz="2800" smtClean="0">
                <a:latin typeface="Tahoma" pitchFamily="34" charset="0"/>
                <a:cs typeface="2  Lotus" pitchFamily="2" charset="-78"/>
                <a:sym typeface="Wingdings" pitchFamily="2" charset="2"/>
              </a:rPr>
              <a:t>Horny</a:t>
            </a:r>
            <a:r>
              <a:rPr lang="fa-IR" sz="2800" smtClean="0">
                <a:latin typeface="Tahoma" pitchFamily="34" charset="0"/>
                <a:cs typeface="2  Lotus" pitchFamily="2" charset="-78"/>
                <a:sym typeface="Wingdings" pitchFamily="2" charset="2"/>
              </a:rPr>
              <a:t> </a:t>
            </a:r>
          </a:p>
          <a:p>
            <a:pPr marL="609600" indent="-609600" algn="r" rtl="1" eaLnBrk="1" hangingPunct="1">
              <a:lnSpc>
                <a:spcPct val="80000"/>
              </a:lnSpc>
              <a:buFont typeface="Wingdings" pitchFamily="2" charset="2"/>
              <a:buNone/>
            </a:pPr>
            <a:r>
              <a:rPr lang="fa-IR" sz="2800" smtClean="0">
                <a:latin typeface="Tahoma" pitchFamily="34" charset="0"/>
                <a:cs typeface="2  Lotus" pitchFamily="2" charset="-78"/>
                <a:sym typeface="Wingdings" pitchFamily="2" charset="2"/>
              </a:rPr>
              <a:t>       از دست دادن آب یکنواخت بوده و باعث انعکاس یکنواخت نور می شود.</a:t>
            </a:r>
          </a:p>
          <a:p>
            <a:pPr marL="609600" indent="-609600" algn="ctr" rtl="1" eaLnBrk="1" hangingPunct="1">
              <a:lnSpc>
                <a:spcPct val="80000"/>
              </a:lnSpc>
              <a:buFont typeface="Wingdings" pitchFamily="2" charset="2"/>
              <a:buNone/>
            </a:pPr>
            <a:r>
              <a:rPr lang="fa-IR" sz="2800" smtClean="0">
                <a:latin typeface="Tahoma" pitchFamily="34" charset="0"/>
                <a:cs typeface="2  Lotus" pitchFamily="2" charset="-78"/>
                <a:sym typeface="Wingdings" pitchFamily="2" charset="2"/>
              </a:rPr>
              <a:t> </a:t>
            </a:r>
            <a:r>
              <a:rPr lang="fa-IR" sz="2400" smtClean="0">
                <a:latin typeface="Tahoma" pitchFamily="34" charset="0"/>
                <a:cs typeface="2  Lotus" pitchFamily="2" charset="-78"/>
                <a:sym typeface="Wingdings" pitchFamily="2" charset="2"/>
              </a:rPr>
              <a:t>( نوع پروتئین – مقدار پروتئین و نحوه آب از دست دادن )</a:t>
            </a:r>
            <a:endParaRPr lang="en-US" sz="2400" smtClean="0">
              <a:latin typeface="Tahoma" pitchFamily="34" charset="0"/>
              <a:cs typeface="2  Lotus" pitchFamily="2" charset="-78"/>
              <a:sym typeface="Wingdings" pitchFamily="2" charset="2"/>
            </a:endParaRPr>
          </a:p>
          <a:p>
            <a:pPr marL="609600" indent="-609600" algn="r" rtl="1" eaLnBrk="1" hangingPunct="1">
              <a:lnSpc>
                <a:spcPct val="80000"/>
              </a:lnSpc>
              <a:buFontTx/>
              <a:buNone/>
            </a:pPr>
            <a:endParaRPr lang="fa-IR" sz="2400" smtClean="0">
              <a:latin typeface="Tahoma" pitchFamily="34" charset="0"/>
              <a:cs typeface="2  Lotus" pitchFamily="2" charset="-78"/>
              <a:sym typeface="Wingdings" pitchFamily="2" charset="2"/>
            </a:endParaRPr>
          </a:p>
          <a:p>
            <a:pPr marL="609600" indent="-609600" algn="r" rtl="1" eaLnBrk="1" hangingPunct="1">
              <a:lnSpc>
                <a:spcPct val="80000"/>
              </a:lnSpc>
              <a:buFontTx/>
              <a:buNone/>
            </a:pPr>
            <a:r>
              <a:rPr lang="fa-IR" sz="2800" smtClean="0">
                <a:latin typeface="Tahoma" pitchFamily="34" charset="0"/>
                <a:cs typeface="2  Lotus" pitchFamily="2" charset="-78"/>
                <a:sym typeface="Wingdings" pitchFamily="2" charset="2"/>
              </a:rPr>
              <a:t> </a:t>
            </a:r>
            <a:endParaRPr lang="en-US" sz="2800"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4194"/>
                                        </p:tgtEl>
                                        <p:attrNameLst>
                                          <p:attrName>style.visibility</p:attrName>
                                        </p:attrNameLst>
                                      </p:cBhvr>
                                      <p:to>
                                        <p:strVal val="visible"/>
                                      </p:to>
                                    </p:set>
                                    <p:anim calcmode="lin" valueType="num">
                                      <p:cBhvr additive="base">
                                        <p:cTn id="7" dur="2000" fill="hold"/>
                                        <p:tgtEl>
                                          <p:spTgt spid="264194"/>
                                        </p:tgtEl>
                                        <p:attrNameLst>
                                          <p:attrName>ppt_x</p:attrName>
                                        </p:attrNameLst>
                                      </p:cBhvr>
                                      <p:tavLst>
                                        <p:tav tm="0">
                                          <p:val>
                                            <p:strVal val="#ppt_x"/>
                                          </p:val>
                                        </p:tav>
                                        <p:tav tm="100000">
                                          <p:val>
                                            <p:strVal val="#ppt_x"/>
                                          </p:val>
                                        </p:tav>
                                      </p:tavLst>
                                    </p:anim>
                                    <p:anim calcmode="lin" valueType="num">
                                      <p:cBhvr additive="base">
                                        <p:cTn id="8" dur="2000" fill="hold"/>
                                        <p:tgtEl>
                                          <p:spTgt spid="26419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64195">
                                            <p:txEl>
                                              <p:pRg st="0" end="0"/>
                                            </p:txEl>
                                          </p:spTgt>
                                        </p:tgtEl>
                                        <p:attrNameLst>
                                          <p:attrName>style.visibility</p:attrName>
                                        </p:attrNameLst>
                                      </p:cBhvr>
                                      <p:to>
                                        <p:strVal val="visible"/>
                                      </p:to>
                                    </p:set>
                                    <p:animEffect transition="in" filter="wedge">
                                      <p:cBhvr>
                                        <p:cTn id="12" dur="1000"/>
                                        <p:tgtEl>
                                          <p:spTgt spid="264195">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64195">
                                            <p:txEl>
                                              <p:pRg st="1" end="1"/>
                                            </p:txEl>
                                          </p:spTgt>
                                        </p:tgtEl>
                                        <p:attrNameLst>
                                          <p:attrName>style.visibility</p:attrName>
                                        </p:attrNameLst>
                                      </p:cBhvr>
                                      <p:to>
                                        <p:strVal val="visible"/>
                                      </p:to>
                                    </p:set>
                                    <p:animEffect transition="in" filter="wedge">
                                      <p:cBhvr>
                                        <p:cTn id="16" dur="1000"/>
                                        <p:tgtEl>
                                          <p:spTgt spid="264195">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64195">
                                            <p:txEl>
                                              <p:pRg st="2" end="2"/>
                                            </p:txEl>
                                          </p:spTgt>
                                        </p:tgtEl>
                                        <p:attrNameLst>
                                          <p:attrName>style.visibility</p:attrName>
                                        </p:attrNameLst>
                                      </p:cBhvr>
                                      <p:to>
                                        <p:strVal val="visible"/>
                                      </p:to>
                                    </p:set>
                                    <p:animEffect transition="in" filter="wedge">
                                      <p:cBhvr>
                                        <p:cTn id="20" dur="1000"/>
                                        <p:tgtEl>
                                          <p:spTgt spid="264195">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64195">
                                            <p:txEl>
                                              <p:pRg st="4" end="4"/>
                                            </p:txEl>
                                          </p:spTgt>
                                        </p:tgtEl>
                                        <p:attrNameLst>
                                          <p:attrName>style.visibility</p:attrName>
                                        </p:attrNameLst>
                                      </p:cBhvr>
                                      <p:to>
                                        <p:strVal val="visible"/>
                                      </p:to>
                                    </p:set>
                                    <p:animEffect transition="in" filter="wedge">
                                      <p:cBhvr>
                                        <p:cTn id="24" dur="1000"/>
                                        <p:tgtEl>
                                          <p:spTgt spid="264195">
                                            <p:txEl>
                                              <p:pRg st="4" end="4"/>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64195">
                                            <p:txEl>
                                              <p:pRg st="5" end="5"/>
                                            </p:txEl>
                                          </p:spTgt>
                                        </p:tgtEl>
                                        <p:attrNameLst>
                                          <p:attrName>style.visibility</p:attrName>
                                        </p:attrNameLst>
                                      </p:cBhvr>
                                      <p:to>
                                        <p:strVal val="visible"/>
                                      </p:to>
                                    </p:set>
                                    <p:animEffect transition="in" filter="wedge">
                                      <p:cBhvr>
                                        <p:cTn id="28" dur="1000"/>
                                        <p:tgtEl>
                                          <p:spTgt spid="264195">
                                            <p:txEl>
                                              <p:pRg st="5" end="5"/>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64195">
                                            <p:txEl>
                                              <p:pRg st="6" end="6"/>
                                            </p:txEl>
                                          </p:spTgt>
                                        </p:tgtEl>
                                        <p:attrNameLst>
                                          <p:attrName>style.visibility</p:attrName>
                                        </p:attrNameLst>
                                      </p:cBhvr>
                                      <p:to>
                                        <p:strVal val="visible"/>
                                      </p:to>
                                    </p:set>
                                    <p:animEffect transition="in" filter="wedge">
                                      <p:cBhvr>
                                        <p:cTn id="32" dur="1000"/>
                                        <p:tgtEl>
                                          <p:spTgt spid="264195">
                                            <p:txEl>
                                              <p:pRg st="6" end="6"/>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264195">
                                            <p:txEl>
                                              <p:pRg st="8" end="8"/>
                                            </p:txEl>
                                          </p:spTgt>
                                        </p:tgtEl>
                                        <p:attrNameLst>
                                          <p:attrName>style.visibility</p:attrName>
                                        </p:attrNameLst>
                                      </p:cBhvr>
                                      <p:to>
                                        <p:strVal val="visible"/>
                                      </p:to>
                                    </p:set>
                                    <p:animEffect transition="in" filter="wedge">
                                      <p:cBhvr>
                                        <p:cTn id="36" dur="1000"/>
                                        <p:tgtEl>
                                          <p:spTgt spid="264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4" grpId="0" animBg="1"/>
      <p:bldP spid="264195" grpId="0" build="p"/>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990600" y="609600"/>
            <a:ext cx="8229600" cy="1143000"/>
          </a:xfrm>
        </p:spPr>
        <p:txBody>
          <a:bodyPr/>
          <a:lstStyle/>
          <a:p>
            <a:pPr rtl="1" eaLnBrk="1" hangingPunct="1"/>
            <a:r>
              <a:rPr lang="fa-IR" sz="7200" smtClean="0">
                <a:solidFill>
                  <a:srgbClr val="CC0000"/>
                </a:solidFill>
                <a:cs typeface="Titr" pitchFamily="2" charset="-78"/>
              </a:rPr>
              <a:t>ذرت</a:t>
            </a:r>
            <a:endParaRPr lang="en-GB" sz="7200" smtClean="0">
              <a:solidFill>
                <a:srgbClr val="CC0000"/>
              </a:solidFill>
              <a:cs typeface="Titr" pitchFamily="2" charset="-78"/>
            </a:endParaRPr>
          </a:p>
        </p:txBody>
      </p:sp>
      <p:sp>
        <p:nvSpPr>
          <p:cNvPr id="185347" name="Rectangle 3"/>
          <p:cNvSpPr>
            <a:spLocks noChangeArrowheads="1"/>
          </p:cNvSpPr>
          <p:nvPr/>
        </p:nvSpPr>
        <p:spPr bwMode="auto">
          <a:xfrm>
            <a:off x="1219200" y="2057400"/>
            <a:ext cx="8229600" cy="1143000"/>
          </a:xfrm>
          <a:prstGeom prst="rect">
            <a:avLst/>
          </a:prstGeom>
          <a:noFill/>
          <a:ln w="9525">
            <a:noFill/>
            <a:miter lim="800000"/>
            <a:headEnd/>
            <a:tailEnd/>
          </a:ln>
        </p:spPr>
        <p:txBody>
          <a:bodyPr anchor="ctr"/>
          <a:lstStyle/>
          <a:p>
            <a:pPr algn="ctr" rtl="1"/>
            <a:r>
              <a:rPr lang="en-US" sz="4800">
                <a:solidFill>
                  <a:srgbClr val="0000FF"/>
                </a:solidFill>
                <a:cs typeface="Titr" pitchFamily="2" charset="-78"/>
              </a:rPr>
              <a:t>Zea mayz</a:t>
            </a:r>
            <a:endParaRPr lang="en-GB" sz="4800">
              <a:solidFill>
                <a:srgbClr val="0000FF"/>
              </a:solidFill>
              <a:cs typeface="Titr" pitchFamily="2" charset="-78"/>
            </a:endParaRPr>
          </a:p>
        </p:txBody>
      </p:sp>
      <p:pic>
        <p:nvPicPr>
          <p:cNvPr id="185348" name="Picture 6" descr="t6z5sz"/>
          <p:cNvPicPr>
            <a:picLocks noChangeAspect="1" noChangeArrowheads="1"/>
          </p:cNvPicPr>
          <p:nvPr/>
        </p:nvPicPr>
        <p:blipFill>
          <a:blip r:embed="rId2"/>
          <a:srcRect/>
          <a:stretch>
            <a:fillRect/>
          </a:stretch>
        </p:blipFill>
        <p:spPr bwMode="auto">
          <a:xfrm>
            <a:off x="2362200" y="3068638"/>
            <a:ext cx="4953000" cy="3636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ذرت سیلویی</a:t>
            </a:r>
            <a:endParaRPr lang="en-GB" smtClean="0">
              <a:cs typeface="Titr" pitchFamily="2" charset="-78"/>
            </a:endParaRPr>
          </a:p>
        </p:txBody>
      </p:sp>
      <p:sp>
        <p:nvSpPr>
          <p:cNvPr id="269315" name="Rectangle 3"/>
          <p:cNvSpPr>
            <a:spLocks noGrp="1" noChangeArrowheads="1"/>
          </p:cNvSpPr>
          <p:nvPr>
            <p:ph type="body" idx="1"/>
          </p:nvPr>
        </p:nvSpPr>
        <p:spPr>
          <a:xfrm>
            <a:off x="0" y="1981200"/>
            <a:ext cx="8991600" cy="46783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دو فاز </a:t>
            </a:r>
          </a:p>
          <a:p>
            <a:pPr marL="609600" indent="-609600" algn="r" rtl="1" eaLnBrk="1" hangingPunct="1">
              <a:buFontTx/>
              <a:buNone/>
            </a:pPr>
            <a:r>
              <a:rPr lang="fa-IR" smtClean="0">
                <a:latin typeface="Tahoma" pitchFamily="34" charset="0"/>
                <a:cs typeface="2  Lotus" pitchFamily="2" charset="-78"/>
                <a:sym typeface="Wingdings" pitchFamily="2" charset="2"/>
              </a:rPr>
              <a:t> </a:t>
            </a:r>
            <a:r>
              <a:rPr lang="en-US" smtClean="0">
                <a:latin typeface="Tahoma" pitchFamily="34" charset="0"/>
                <a:cs typeface="2  Lotus" pitchFamily="2" charset="-78"/>
                <a:sym typeface="Wingdings" pitchFamily="2" charset="2"/>
              </a:rPr>
              <a:t></a:t>
            </a:r>
            <a:r>
              <a:rPr lang="fa-IR" smtClean="0">
                <a:latin typeface="Tahoma" pitchFamily="34" charset="0"/>
                <a:cs typeface="2  Lotus" pitchFamily="2" charset="-78"/>
                <a:sym typeface="Wingdings" pitchFamily="2" charset="2"/>
              </a:rPr>
              <a:t>چیدن و انتقال به سیلو</a:t>
            </a:r>
          </a:p>
          <a:p>
            <a:pPr marL="609600" indent="-609600" algn="r" rtl="1" eaLnBrk="1" hangingPunct="1">
              <a:buFontTx/>
              <a:buNone/>
            </a:pPr>
            <a:r>
              <a:rPr lang="fa-IR" smtClean="0">
                <a:latin typeface="Tahoma" pitchFamily="34" charset="0"/>
                <a:cs typeface="2  Lotus" pitchFamily="2" charset="-78"/>
                <a:sym typeface="Wingdings" pitchFamily="2" charset="2"/>
              </a:rPr>
              <a:t>   تنفس حدود 1/3 درصد کربوهیدرات را کم میکند</a:t>
            </a:r>
            <a:endParaRPr lang="en-US" smtClean="0">
              <a:latin typeface="Tahoma" pitchFamily="34" charset="0"/>
              <a:cs typeface="2  Lotus" pitchFamily="2" charset="-78"/>
              <a:sym typeface="Wingdings" pitchFamily="2" charset="2"/>
            </a:endParaRPr>
          </a:p>
          <a:p>
            <a:pPr marL="609600" indent="-609600" algn="r" rtl="1" eaLnBrk="1" hangingPunct="1">
              <a:buFontTx/>
              <a:buNone/>
            </a:pPr>
            <a:endParaRPr lang="fa-IR" smtClean="0">
              <a:latin typeface="Tahoma" pitchFamily="34" charset="0"/>
              <a:cs typeface="2  Lotus" pitchFamily="2" charset="-78"/>
              <a:sym typeface="Wingdings" pitchFamily="2" charset="2"/>
            </a:endParaRPr>
          </a:p>
          <a:p>
            <a:pPr marL="609600" indent="-609600" algn="r" rtl="1" eaLnBrk="1" hangingPunct="1">
              <a:buFont typeface="Wingdings" pitchFamily="2" charset="2"/>
              <a:buChar char="]"/>
            </a:pPr>
            <a:r>
              <a:rPr lang="fa-IR" smtClean="0">
                <a:latin typeface="Tahoma" pitchFamily="34" charset="0"/>
                <a:cs typeface="2  Lotus" pitchFamily="2" charset="-78"/>
                <a:sym typeface="Wingdings" pitchFamily="2" charset="2"/>
              </a:rPr>
              <a:t>ورود به سیلو تا پوشش </a:t>
            </a:r>
          </a:p>
          <a:p>
            <a:pPr marL="609600" indent="-609600" algn="r" rtl="1" eaLnBrk="1" hangingPunct="1">
              <a:buFont typeface="Wingdings" pitchFamily="2" charset="2"/>
              <a:buNone/>
            </a:pPr>
            <a:r>
              <a:rPr lang="fa-IR" smtClean="0">
                <a:latin typeface="Tahoma" pitchFamily="34" charset="0"/>
                <a:cs typeface="2  Lotus" pitchFamily="2" charset="-78"/>
                <a:sym typeface="Wingdings" pitchFamily="2" charset="2"/>
              </a:rPr>
              <a:t>        </a:t>
            </a: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9314"/>
                                        </p:tgtEl>
                                        <p:attrNameLst>
                                          <p:attrName>style.visibility</p:attrName>
                                        </p:attrNameLst>
                                      </p:cBhvr>
                                      <p:to>
                                        <p:strVal val="visible"/>
                                      </p:to>
                                    </p:set>
                                    <p:anim calcmode="lin" valueType="num">
                                      <p:cBhvr additive="base">
                                        <p:cTn id="7" dur="2000" fill="hold"/>
                                        <p:tgtEl>
                                          <p:spTgt spid="269314"/>
                                        </p:tgtEl>
                                        <p:attrNameLst>
                                          <p:attrName>ppt_x</p:attrName>
                                        </p:attrNameLst>
                                      </p:cBhvr>
                                      <p:tavLst>
                                        <p:tav tm="0">
                                          <p:val>
                                            <p:strVal val="#ppt_x"/>
                                          </p:val>
                                        </p:tav>
                                        <p:tav tm="100000">
                                          <p:val>
                                            <p:strVal val="#ppt_x"/>
                                          </p:val>
                                        </p:tav>
                                      </p:tavLst>
                                    </p:anim>
                                    <p:anim calcmode="lin" valueType="num">
                                      <p:cBhvr additive="base">
                                        <p:cTn id="8" dur="2000" fill="hold"/>
                                        <p:tgtEl>
                                          <p:spTgt spid="26931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69315">
                                            <p:txEl>
                                              <p:pRg st="0" end="0"/>
                                            </p:txEl>
                                          </p:spTgt>
                                        </p:tgtEl>
                                        <p:attrNameLst>
                                          <p:attrName>style.visibility</p:attrName>
                                        </p:attrNameLst>
                                      </p:cBhvr>
                                      <p:to>
                                        <p:strVal val="visible"/>
                                      </p:to>
                                    </p:set>
                                    <p:animEffect transition="in" filter="wedge">
                                      <p:cBhvr>
                                        <p:cTn id="12" dur="2000"/>
                                        <p:tgtEl>
                                          <p:spTgt spid="269315">
                                            <p:txEl>
                                              <p:pRg st="0" end="0"/>
                                            </p:txEl>
                                          </p:spTgt>
                                        </p:tgtEl>
                                      </p:cBhvr>
                                    </p:animEffect>
                                  </p:childTnLst>
                                </p:cTn>
                              </p:par>
                            </p:childTnLst>
                          </p:cTn>
                        </p:par>
                        <p:par>
                          <p:cTn id="13" fill="hold">
                            <p:stCondLst>
                              <p:cond delay="4000"/>
                            </p:stCondLst>
                            <p:childTnLst>
                              <p:par>
                                <p:cTn id="14" presetID="20" presetClass="entr" presetSubtype="0" fill="hold" grpId="0" nodeType="afterEffect">
                                  <p:stCondLst>
                                    <p:cond delay="0"/>
                                  </p:stCondLst>
                                  <p:childTnLst>
                                    <p:set>
                                      <p:cBhvr>
                                        <p:cTn id="15" dur="1" fill="hold">
                                          <p:stCondLst>
                                            <p:cond delay="0"/>
                                          </p:stCondLst>
                                        </p:cTn>
                                        <p:tgtEl>
                                          <p:spTgt spid="269315">
                                            <p:txEl>
                                              <p:pRg st="1" end="1"/>
                                            </p:txEl>
                                          </p:spTgt>
                                        </p:tgtEl>
                                        <p:attrNameLst>
                                          <p:attrName>style.visibility</p:attrName>
                                        </p:attrNameLst>
                                      </p:cBhvr>
                                      <p:to>
                                        <p:strVal val="visible"/>
                                      </p:to>
                                    </p:set>
                                    <p:animEffect transition="in" filter="wedge">
                                      <p:cBhvr>
                                        <p:cTn id="16" dur="2000"/>
                                        <p:tgtEl>
                                          <p:spTgt spid="269315">
                                            <p:txEl>
                                              <p:pRg st="1" end="1"/>
                                            </p:txEl>
                                          </p:spTgt>
                                        </p:tgtEl>
                                      </p:cBhvr>
                                    </p:animEffect>
                                  </p:childTnLst>
                                </p:cTn>
                              </p:par>
                            </p:childTnLst>
                          </p:cTn>
                        </p:par>
                        <p:par>
                          <p:cTn id="17" fill="hold">
                            <p:stCondLst>
                              <p:cond delay="6000"/>
                            </p:stCondLst>
                            <p:childTnLst>
                              <p:par>
                                <p:cTn id="18" presetID="20" presetClass="entr" presetSubtype="0" fill="hold" grpId="0" nodeType="afterEffect">
                                  <p:stCondLst>
                                    <p:cond delay="0"/>
                                  </p:stCondLst>
                                  <p:childTnLst>
                                    <p:set>
                                      <p:cBhvr>
                                        <p:cTn id="19" dur="1" fill="hold">
                                          <p:stCondLst>
                                            <p:cond delay="0"/>
                                          </p:stCondLst>
                                        </p:cTn>
                                        <p:tgtEl>
                                          <p:spTgt spid="269315">
                                            <p:txEl>
                                              <p:pRg st="2" end="2"/>
                                            </p:txEl>
                                          </p:spTgt>
                                        </p:tgtEl>
                                        <p:attrNameLst>
                                          <p:attrName>style.visibility</p:attrName>
                                        </p:attrNameLst>
                                      </p:cBhvr>
                                      <p:to>
                                        <p:strVal val="visible"/>
                                      </p:to>
                                    </p:set>
                                    <p:animEffect transition="in" filter="wedge">
                                      <p:cBhvr>
                                        <p:cTn id="20" dur="2000"/>
                                        <p:tgtEl>
                                          <p:spTgt spid="269315">
                                            <p:txEl>
                                              <p:pRg st="2" end="2"/>
                                            </p:txEl>
                                          </p:spTgt>
                                        </p:tgtEl>
                                      </p:cBhvr>
                                    </p:animEffect>
                                  </p:childTnLst>
                                </p:cTn>
                              </p:par>
                            </p:childTnLst>
                          </p:cTn>
                        </p:par>
                        <p:par>
                          <p:cTn id="21" fill="hold">
                            <p:stCondLst>
                              <p:cond delay="8000"/>
                            </p:stCondLst>
                            <p:childTnLst>
                              <p:par>
                                <p:cTn id="22" presetID="20" presetClass="entr" presetSubtype="0" fill="hold" grpId="0" nodeType="afterEffect">
                                  <p:stCondLst>
                                    <p:cond delay="0"/>
                                  </p:stCondLst>
                                  <p:childTnLst>
                                    <p:set>
                                      <p:cBhvr>
                                        <p:cTn id="23" dur="1" fill="hold">
                                          <p:stCondLst>
                                            <p:cond delay="0"/>
                                          </p:stCondLst>
                                        </p:cTn>
                                        <p:tgtEl>
                                          <p:spTgt spid="269315">
                                            <p:txEl>
                                              <p:pRg st="4" end="4"/>
                                            </p:txEl>
                                          </p:spTgt>
                                        </p:tgtEl>
                                        <p:attrNameLst>
                                          <p:attrName>style.visibility</p:attrName>
                                        </p:attrNameLst>
                                      </p:cBhvr>
                                      <p:to>
                                        <p:strVal val="visible"/>
                                      </p:to>
                                    </p:set>
                                    <p:animEffect transition="in" filter="wedge">
                                      <p:cBhvr>
                                        <p:cTn id="24" dur="2000"/>
                                        <p:tgtEl>
                                          <p:spTgt spid="269315">
                                            <p:txEl>
                                              <p:pRg st="4" end="4"/>
                                            </p:txEl>
                                          </p:spTgt>
                                        </p:tgtEl>
                                      </p:cBhvr>
                                    </p:animEffect>
                                  </p:childTnLst>
                                </p:cTn>
                              </p:par>
                            </p:childTnLst>
                          </p:cTn>
                        </p:par>
                        <p:par>
                          <p:cTn id="25" fill="hold">
                            <p:stCondLst>
                              <p:cond delay="10000"/>
                            </p:stCondLst>
                            <p:childTnLst>
                              <p:par>
                                <p:cTn id="26" presetID="20" presetClass="entr" presetSubtype="0" fill="hold" grpId="0" nodeType="afterEffect">
                                  <p:stCondLst>
                                    <p:cond delay="0"/>
                                  </p:stCondLst>
                                  <p:childTnLst>
                                    <p:set>
                                      <p:cBhvr>
                                        <p:cTn id="27" dur="1" fill="hold">
                                          <p:stCondLst>
                                            <p:cond delay="0"/>
                                          </p:stCondLst>
                                        </p:cTn>
                                        <p:tgtEl>
                                          <p:spTgt spid="269315">
                                            <p:txEl>
                                              <p:pRg st="5" end="5"/>
                                            </p:txEl>
                                          </p:spTgt>
                                        </p:tgtEl>
                                        <p:attrNameLst>
                                          <p:attrName>style.visibility</p:attrName>
                                        </p:attrNameLst>
                                      </p:cBhvr>
                                      <p:to>
                                        <p:strVal val="visible"/>
                                      </p:to>
                                    </p:set>
                                    <p:animEffect transition="in" filter="wedge">
                                      <p:cBhvr>
                                        <p:cTn id="28" dur="2000"/>
                                        <p:tgtEl>
                                          <p:spTgt spid="269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4" grpId="0" animBg="1"/>
      <p:bldP spid="269315" grpId="0" build="p"/>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نکات مهم در تهیه سیلو</a:t>
            </a:r>
            <a:endParaRPr lang="en-GB" smtClean="0">
              <a:cs typeface="Titr" pitchFamily="2" charset="-78"/>
            </a:endParaRPr>
          </a:p>
        </p:txBody>
      </p:sp>
      <p:sp>
        <p:nvSpPr>
          <p:cNvPr id="270339" name="Rectangle 3"/>
          <p:cNvSpPr>
            <a:spLocks noGrp="1" noChangeArrowheads="1"/>
          </p:cNvSpPr>
          <p:nvPr>
            <p:ph type="body" idx="1"/>
          </p:nvPr>
        </p:nvSpPr>
        <p:spPr>
          <a:xfrm>
            <a:off x="0" y="1981200"/>
            <a:ext cx="8991600" cy="46783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a:t>
            </a:r>
          </a:p>
          <a:p>
            <a:pPr marL="609600" indent="-609600" algn="r" rtl="1" eaLnBrk="1" hangingPunct="1">
              <a:buFontTx/>
              <a:buNone/>
            </a:pPr>
            <a:r>
              <a:rPr lang="fa-IR" smtClean="0">
                <a:latin typeface="Tahoma" pitchFamily="34" charset="0"/>
                <a:cs typeface="2  Lotus" pitchFamily="2" charset="-78"/>
                <a:sym typeface="Wingdings" pitchFamily="2" charset="2"/>
              </a:rPr>
              <a:t> </a:t>
            </a:r>
            <a:r>
              <a:rPr lang="en-US" smtClean="0">
                <a:latin typeface="Tahoma" pitchFamily="34" charset="0"/>
                <a:cs typeface="2  Lotus" pitchFamily="2" charset="-78"/>
                <a:sym typeface="Wingdings" pitchFamily="2" charset="2"/>
              </a:rPr>
              <a:t></a:t>
            </a:r>
            <a:r>
              <a:rPr lang="fa-IR" smtClean="0">
                <a:latin typeface="Tahoma" pitchFamily="34" charset="0"/>
                <a:cs typeface="2  Lotus" pitchFamily="2" charset="-78"/>
                <a:sym typeface="Wingdings" pitchFamily="2" charset="2"/>
              </a:rPr>
              <a:t>فاصله کوتاه بین بریدن ذرت تا انتقال به سیلو</a:t>
            </a:r>
          </a:p>
          <a:p>
            <a:pPr marL="609600" indent="-609600" algn="r" rtl="1" eaLnBrk="1" hangingPunct="1">
              <a:buFontTx/>
              <a:buNone/>
            </a:pPr>
            <a:r>
              <a:rPr lang="fa-IR" smtClean="0">
                <a:latin typeface="Tahoma" pitchFamily="34" charset="0"/>
                <a:cs typeface="2  Lotus" pitchFamily="2" charset="-78"/>
                <a:sym typeface="Wingdings" pitchFamily="2" charset="2"/>
              </a:rPr>
              <a:t> </a:t>
            </a:r>
            <a:r>
              <a:rPr lang="en-US" smtClean="0">
                <a:latin typeface="Tahoma" pitchFamily="34" charset="0"/>
                <a:cs typeface="2  Lotus" pitchFamily="2" charset="-78"/>
                <a:sym typeface="Wingdings" pitchFamily="2" charset="2"/>
              </a:rPr>
              <a:t></a:t>
            </a:r>
            <a:r>
              <a:rPr lang="fa-IR" smtClean="0">
                <a:latin typeface="Tahoma" pitchFamily="34" charset="0"/>
                <a:cs typeface="2  Lotus" pitchFamily="2" charset="-78"/>
                <a:sym typeface="Wingdings" pitchFamily="2" charset="2"/>
              </a:rPr>
              <a:t> مرحله برداشت شیری تا خمیری ( درصد مواد خشک 30 تا 33)</a:t>
            </a:r>
          </a:p>
          <a:p>
            <a:pPr marL="609600" indent="-609600" algn="r" rtl="1" eaLnBrk="1" hangingPunct="1">
              <a:buFontTx/>
              <a:buNone/>
            </a:pPr>
            <a:r>
              <a:rPr lang="fa-IR" smtClean="0">
                <a:latin typeface="Tahoma" pitchFamily="34" charset="0"/>
                <a:cs typeface="2  Lotus" pitchFamily="2" charset="-78"/>
                <a:sym typeface="Wingdings" pitchFamily="2" charset="2"/>
              </a:rPr>
              <a:t> </a:t>
            </a:r>
            <a:r>
              <a:rPr lang="en-US" smtClean="0">
                <a:latin typeface="Tahoma" pitchFamily="34" charset="0"/>
                <a:cs typeface="2  Lotus" pitchFamily="2" charset="-78"/>
                <a:sym typeface="Wingdings" pitchFamily="2" charset="2"/>
              </a:rPr>
              <a:t></a:t>
            </a:r>
            <a:r>
              <a:rPr lang="fa-IR" smtClean="0">
                <a:latin typeface="Tahoma" pitchFamily="34" charset="0"/>
                <a:cs typeface="2  Lotus" pitchFamily="2" charset="-78"/>
                <a:sym typeface="Wingdings" pitchFamily="2" charset="2"/>
              </a:rPr>
              <a:t> درجه حرارت بین 27 تا 38 درجه</a:t>
            </a:r>
          </a:p>
          <a:p>
            <a:pPr marL="609600" indent="-609600" algn="r" rtl="1" eaLnBrk="1" hangingPunct="1">
              <a:buFontTx/>
              <a:buNone/>
            </a:pPr>
            <a:r>
              <a:rPr lang="fa-IR" smtClean="0">
                <a:latin typeface="Tahoma" pitchFamily="34" charset="0"/>
                <a:cs typeface="2  Lotus" pitchFamily="2" charset="-78"/>
                <a:sym typeface="Wingdings" pitchFamily="2" charset="2"/>
              </a:rPr>
              <a:t> </a:t>
            </a:r>
            <a:r>
              <a:rPr lang="en-US" smtClean="0">
                <a:latin typeface="Tahoma" pitchFamily="34" charset="0"/>
                <a:cs typeface="2  Lotus" pitchFamily="2" charset="-78"/>
                <a:sym typeface="Wingdings" pitchFamily="2" charset="2"/>
              </a:rPr>
              <a:t></a:t>
            </a:r>
            <a:r>
              <a:rPr lang="fa-IR" smtClean="0">
                <a:latin typeface="Tahoma" pitchFamily="34" charset="0"/>
                <a:cs typeface="2  Lotus" pitchFamily="2" charset="-78"/>
                <a:sym typeface="Wingdings" pitchFamily="2" charset="2"/>
              </a:rPr>
              <a:t> ترش مزه</a:t>
            </a:r>
          </a:p>
          <a:p>
            <a:pPr marL="609600" indent="-609600" algn="r" rtl="1" eaLnBrk="1" hangingPunct="1">
              <a:buFontTx/>
              <a:buNone/>
            </a:pPr>
            <a:r>
              <a:rPr lang="fa-IR" smtClean="0">
                <a:latin typeface="Tahoma" pitchFamily="34" charset="0"/>
                <a:cs typeface="2  Lotus" pitchFamily="2" charset="-78"/>
                <a:sym typeface="Wingdings" pitchFamily="2" charset="2"/>
              </a:rPr>
              <a:t> </a:t>
            </a:r>
            <a:r>
              <a:rPr lang="en-US" smtClean="0">
                <a:latin typeface="Tahoma" pitchFamily="34" charset="0"/>
                <a:cs typeface="2  Lotus" pitchFamily="2" charset="-78"/>
                <a:sym typeface="Wingdings" pitchFamily="2" charset="2"/>
              </a:rPr>
              <a:t></a:t>
            </a:r>
            <a:r>
              <a:rPr lang="fa-IR" smtClean="0">
                <a:latin typeface="Tahoma" pitchFamily="34" charset="0"/>
                <a:cs typeface="2  Lotus" pitchFamily="2" charset="-78"/>
                <a:sym typeface="Wingdings" pitchFamily="2" charset="2"/>
              </a:rPr>
              <a:t> بوی الکل</a:t>
            </a:r>
          </a:p>
          <a:p>
            <a:pPr marL="609600" indent="-609600" algn="r" rtl="1" eaLnBrk="1" hangingPunct="1">
              <a:buFontTx/>
              <a:buNone/>
            </a:pPr>
            <a:r>
              <a:rPr lang="fa-IR" smtClean="0">
                <a:latin typeface="Tahoma" pitchFamily="34" charset="0"/>
                <a:cs typeface="2  Lotus" pitchFamily="2" charset="-78"/>
                <a:sym typeface="Wingdings" pitchFamily="2" charset="2"/>
              </a:rPr>
              <a:t> </a:t>
            </a:r>
            <a:r>
              <a:rPr lang="en-US" smtClean="0">
                <a:latin typeface="Tahoma" pitchFamily="34" charset="0"/>
                <a:cs typeface="2  Lotus" pitchFamily="2" charset="-78"/>
                <a:sym typeface="Wingdings" pitchFamily="2" charset="2"/>
              </a:rPr>
              <a:t></a:t>
            </a:r>
            <a:r>
              <a:rPr lang="fa-IR" smtClean="0">
                <a:latin typeface="Tahoma" pitchFamily="34" charset="0"/>
                <a:cs typeface="2  Lotus" pitchFamily="2" charset="-78"/>
                <a:sym typeface="Wingdings" pitchFamily="2" charset="2"/>
              </a:rPr>
              <a:t> سبز زیتونی</a:t>
            </a: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0338"/>
                                        </p:tgtEl>
                                        <p:attrNameLst>
                                          <p:attrName>style.visibility</p:attrName>
                                        </p:attrNameLst>
                                      </p:cBhvr>
                                      <p:to>
                                        <p:strVal val="visible"/>
                                      </p:to>
                                    </p:set>
                                    <p:anim calcmode="lin" valueType="num">
                                      <p:cBhvr additive="base">
                                        <p:cTn id="7" dur="2000" fill="hold"/>
                                        <p:tgtEl>
                                          <p:spTgt spid="270338"/>
                                        </p:tgtEl>
                                        <p:attrNameLst>
                                          <p:attrName>ppt_x</p:attrName>
                                        </p:attrNameLst>
                                      </p:cBhvr>
                                      <p:tavLst>
                                        <p:tav tm="0">
                                          <p:val>
                                            <p:strVal val="#ppt_x"/>
                                          </p:val>
                                        </p:tav>
                                        <p:tav tm="100000">
                                          <p:val>
                                            <p:strVal val="#ppt_x"/>
                                          </p:val>
                                        </p:tav>
                                      </p:tavLst>
                                    </p:anim>
                                    <p:anim calcmode="lin" valueType="num">
                                      <p:cBhvr additive="base">
                                        <p:cTn id="8" dur="2000" fill="hold"/>
                                        <p:tgtEl>
                                          <p:spTgt spid="27033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70339">
                                            <p:txEl>
                                              <p:pRg st="0" end="0"/>
                                            </p:txEl>
                                          </p:spTgt>
                                        </p:tgtEl>
                                        <p:attrNameLst>
                                          <p:attrName>style.visibility</p:attrName>
                                        </p:attrNameLst>
                                      </p:cBhvr>
                                      <p:to>
                                        <p:strVal val="visible"/>
                                      </p:to>
                                    </p:set>
                                    <p:animEffect transition="in" filter="wedge">
                                      <p:cBhvr>
                                        <p:cTn id="12" dur="1000"/>
                                        <p:tgtEl>
                                          <p:spTgt spid="270339">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70339">
                                            <p:txEl>
                                              <p:pRg st="1" end="1"/>
                                            </p:txEl>
                                          </p:spTgt>
                                        </p:tgtEl>
                                        <p:attrNameLst>
                                          <p:attrName>style.visibility</p:attrName>
                                        </p:attrNameLst>
                                      </p:cBhvr>
                                      <p:to>
                                        <p:strVal val="visible"/>
                                      </p:to>
                                    </p:set>
                                    <p:animEffect transition="in" filter="wedge">
                                      <p:cBhvr>
                                        <p:cTn id="16" dur="1000"/>
                                        <p:tgtEl>
                                          <p:spTgt spid="270339">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70339">
                                            <p:txEl>
                                              <p:pRg st="2" end="2"/>
                                            </p:txEl>
                                          </p:spTgt>
                                        </p:tgtEl>
                                        <p:attrNameLst>
                                          <p:attrName>style.visibility</p:attrName>
                                        </p:attrNameLst>
                                      </p:cBhvr>
                                      <p:to>
                                        <p:strVal val="visible"/>
                                      </p:to>
                                    </p:set>
                                    <p:animEffect transition="in" filter="wedge">
                                      <p:cBhvr>
                                        <p:cTn id="20" dur="1000"/>
                                        <p:tgtEl>
                                          <p:spTgt spid="270339">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70339">
                                            <p:txEl>
                                              <p:pRg st="3" end="3"/>
                                            </p:txEl>
                                          </p:spTgt>
                                        </p:tgtEl>
                                        <p:attrNameLst>
                                          <p:attrName>style.visibility</p:attrName>
                                        </p:attrNameLst>
                                      </p:cBhvr>
                                      <p:to>
                                        <p:strVal val="visible"/>
                                      </p:to>
                                    </p:set>
                                    <p:animEffect transition="in" filter="wedge">
                                      <p:cBhvr>
                                        <p:cTn id="24" dur="1000"/>
                                        <p:tgtEl>
                                          <p:spTgt spid="270339">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70339">
                                            <p:txEl>
                                              <p:pRg st="4" end="4"/>
                                            </p:txEl>
                                          </p:spTgt>
                                        </p:tgtEl>
                                        <p:attrNameLst>
                                          <p:attrName>style.visibility</p:attrName>
                                        </p:attrNameLst>
                                      </p:cBhvr>
                                      <p:to>
                                        <p:strVal val="visible"/>
                                      </p:to>
                                    </p:set>
                                    <p:animEffect transition="in" filter="wedge">
                                      <p:cBhvr>
                                        <p:cTn id="28" dur="1000"/>
                                        <p:tgtEl>
                                          <p:spTgt spid="270339">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70339">
                                            <p:txEl>
                                              <p:pRg st="5" end="5"/>
                                            </p:txEl>
                                          </p:spTgt>
                                        </p:tgtEl>
                                        <p:attrNameLst>
                                          <p:attrName>style.visibility</p:attrName>
                                        </p:attrNameLst>
                                      </p:cBhvr>
                                      <p:to>
                                        <p:strVal val="visible"/>
                                      </p:to>
                                    </p:set>
                                    <p:animEffect transition="in" filter="wedge">
                                      <p:cBhvr>
                                        <p:cTn id="32" dur="1000"/>
                                        <p:tgtEl>
                                          <p:spTgt spid="2703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270339">
                                            <p:txEl>
                                              <p:pRg st="6" end="6"/>
                                            </p:txEl>
                                          </p:spTgt>
                                        </p:tgtEl>
                                        <p:attrNameLst>
                                          <p:attrName>style.visibility</p:attrName>
                                        </p:attrNameLst>
                                      </p:cBhvr>
                                      <p:to>
                                        <p:strVal val="visible"/>
                                      </p:to>
                                    </p:set>
                                    <p:animEffect transition="in" filter="wedge">
                                      <p:cBhvr>
                                        <p:cTn id="37" dur="2000"/>
                                        <p:tgtEl>
                                          <p:spTgt spid="270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8" grpId="0" animBg="1"/>
      <p:bldP spid="270339" grpId="0" build="p"/>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روشهای سیلو کردن</a:t>
            </a:r>
            <a:endParaRPr lang="en-GB" smtClean="0">
              <a:cs typeface="Titr" pitchFamily="2" charset="-78"/>
            </a:endParaRPr>
          </a:p>
        </p:txBody>
      </p:sp>
      <p:sp>
        <p:nvSpPr>
          <p:cNvPr id="272387" name="Rectangle 3"/>
          <p:cNvSpPr>
            <a:spLocks noGrp="1" noChangeArrowheads="1"/>
          </p:cNvSpPr>
          <p:nvPr>
            <p:ph type="body" idx="1"/>
          </p:nvPr>
        </p:nvSpPr>
        <p:spPr>
          <a:xfrm>
            <a:off x="0" y="1981200"/>
            <a:ext cx="8991600" cy="46783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الف – </a:t>
            </a:r>
            <a:r>
              <a:rPr lang="fa-IR" b="1" smtClean="0">
                <a:latin typeface="Tahoma" pitchFamily="34" charset="0"/>
                <a:cs typeface="2  Lotus" pitchFamily="2" charset="-78"/>
                <a:sym typeface="Wingdings" pitchFamily="2" charset="2"/>
              </a:rPr>
              <a:t>خندقی</a:t>
            </a:r>
          </a:p>
          <a:p>
            <a:pPr marL="609600" indent="-609600" algn="r" rtl="1" eaLnBrk="1" hangingPunct="1">
              <a:buFontTx/>
              <a:buNone/>
            </a:pPr>
            <a:r>
              <a:rPr lang="fa-IR" smtClean="0">
                <a:latin typeface="Tahoma" pitchFamily="34" charset="0"/>
                <a:cs typeface="2  Lotus" pitchFamily="2" charset="-78"/>
                <a:sym typeface="Wingdings" pitchFamily="2" charset="2"/>
              </a:rPr>
              <a:t>          در داخل زمین خندق حفر شده به عرض 5/3 متر و عمق 3 متر</a:t>
            </a:r>
          </a:p>
          <a:p>
            <a:pPr marL="609600" indent="-609600" algn="r" rtl="1" eaLnBrk="1" hangingPunct="1">
              <a:buFontTx/>
              <a:buNone/>
            </a:pPr>
            <a:r>
              <a:rPr lang="fa-IR" smtClean="0">
                <a:latin typeface="Tahoma" pitchFamily="34" charset="0"/>
                <a:cs typeface="2  Lotus" pitchFamily="2" charset="-78"/>
                <a:sym typeface="Wingdings" pitchFamily="2" charset="2"/>
              </a:rPr>
              <a:t>ب – </a:t>
            </a:r>
            <a:r>
              <a:rPr lang="fa-IR" b="1" smtClean="0">
                <a:latin typeface="Tahoma" pitchFamily="34" charset="0"/>
                <a:cs typeface="2  Lotus" pitchFamily="2" charset="-78"/>
                <a:sym typeface="Wingdings" pitchFamily="2" charset="2"/>
              </a:rPr>
              <a:t>وانی</a:t>
            </a:r>
          </a:p>
          <a:p>
            <a:pPr marL="609600" indent="-609600" algn="r" rtl="1" eaLnBrk="1" hangingPunct="1">
              <a:buFontTx/>
              <a:buNone/>
            </a:pPr>
            <a:r>
              <a:rPr lang="fa-IR" smtClean="0">
                <a:latin typeface="Tahoma" pitchFamily="34" charset="0"/>
                <a:cs typeface="2  Lotus" pitchFamily="2" charset="-78"/>
                <a:sym typeface="Wingdings" pitchFamily="2" charset="2"/>
              </a:rPr>
              <a:t>       مانند قبلی و روی زمین ایجاد می شود – آب زیر زمینی بالاست</a:t>
            </a:r>
          </a:p>
          <a:p>
            <a:pPr marL="609600" indent="-609600" algn="r" rtl="1" eaLnBrk="1" hangingPunct="1">
              <a:buFontTx/>
              <a:buNone/>
            </a:pPr>
            <a:r>
              <a:rPr lang="fa-IR" smtClean="0">
                <a:latin typeface="Tahoma" pitchFamily="34" charset="0"/>
                <a:cs typeface="2  Lotus" pitchFamily="2" charset="-78"/>
                <a:sym typeface="Wingdings" pitchFamily="2" charset="2"/>
              </a:rPr>
              <a:t> ج – </a:t>
            </a:r>
            <a:r>
              <a:rPr lang="fa-IR" b="1" smtClean="0">
                <a:latin typeface="Tahoma" pitchFamily="34" charset="0"/>
                <a:cs typeface="2  Lotus" pitchFamily="2" charset="-78"/>
                <a:sym typeface="Wingdings" pitchFamily="2" charset="2"/>
              </a:rPr>
              <a:t>برجی</a:t>
            </a:r>
          </a:p>
          <a:p>
            <a:pPr marL="609600" indent="-609600" algn="r" rtl="1" eaLnBrk="1" hangingPunct="1">
              <a:buFontTx/>
              <a:buNone/>
            </a:pPr>
            <a:r>
              <a:rPr lang="fa-IR" smtClean="0">
                <a:latin typeface="Tahoma" pitchFamily="34" charset="0"/>
                <a:cs typeface="2  Lotus" pitchFamily="2" charset="-78"/>
                <a:sym typeface="Wingdings" pitchFamily="2" charset="2"/>
              </a:rPr>
              <a:t>       با چوب و تور سیمی درست میشود. دیوارها با نایلن ضخیم درست میشود – بلندی 5 و قطر 3 متر</a:t>
            </a: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2386"/>
                                        </p:tgtEl>
                                        <p:attrNameLst>
                                          <p:attrName>style.visibility</p:attrName>
                                        </p:attrNameLst>
                                      </p:cBhvr>
                                      <p:to>
                                        <p:strVal val="visible"/>
                                      </p:to>
                                    </p:set>
                                    <p:anim calcmode="lin" valueType="num">
                                      <p:cBhvr additive="base">
                                        <p:cTn id="7" dur="2000" fill="hold"/>
                                        <p:tgtEl>
                                          <p:spTgt spid="272386"/>
                                        </p:tgtEl>
                                        <p:attrNameLst>
                                          <p:attrName>ppt_x</p:attrName>
                                        </p:attrNameLst>
                                      </p:cBhvr>
                                      <p:tavLst>
                                        <p:tav tm="0">
                                          <p:val>
                                            <p:strVal val="#ppt_x"/>
                                          </p:val>
                                        </p:tav>
                                        <p:tav tm="100000">
                                          <p:val>
                                            <p:strVal val="#ppt_x"/>
                                          </p:val>
                                        </p:tav>
                                      </p:tavLst>
                                    </p:anim>
                                    <p:anim calcmode="lin" valueType="num">
                                      <p:cBhvr additive="base">
                                        <p:cTn id="8" dur="2000" fill="hold"/>
                                        <p:tgtEl>
                                          <p:spTgt spid="27238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72387">
                                            <p:txEl>
                                              <p:pRg st="0" end="0"/>
                                            </p:txEl>
                                          </p:spTgt>
                                        </p:tgtEl>
                                        <p:attrNameLst>
                                          <p:attrName>style.visibility</p:attrName>
                                        </p:attrNameLst>
                                      </p:cBhvr>
                                      <p:to>
                                        <p:strVal val="visible"/>
                                      </p:to>
                                    </p:set>
                                    <p:animEffect transition="in" filter="wedge">
                                      <p:cBhvr>
                                        <p:cTn id="12" dur="1000"/>
                                        <p:tgtEl>
                                          <p:spTgt spid="272387">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72387">
                                            <p:txEl>
                                              <p:pRg st="1" end="1"/>
                                            </p:txEl>
                                          </p:spTgt>
                                        </p:tgtEl>
                                        <p:attrNameLst>
                                          <p:attrName>style.visibility</p:attrName>
                                        </p:attrNameLst>
                                      </p:cBhvr>
                                      <p:to>
                                        <p:strVal val="visible"/>
                                      </p:to>
                                    </p:set>
                                    <p:animEffect transition="in" filter="wedge">
                                      <p:cBhvr>
                                        <p:cTn id="16" dur="1000"/>
                                        <p:tgtEl>
                                          <p:spTgt spid="272387">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72387">
                                            <p:txEl>
                                              <p:pRg st="2" end="2"/>
                                            </p:txEl>
                                          </p:spTgt>
                                        </p:tgtEl>
                                        <p:attrNameLst>
                                          <p:attrName>style.visibility</p:attrName>
                                        </p:attrNameLst>
                                      </p:cBhvr>
                                      <p:to>
                                        <p:strVal val="visible"/>
                                      </p:to>
                                    </p:set>
                                    <p:animEffect transition="in" filter="wedge">
                                      <p:cBhvr>
                                        <p:cTn id="20" dur="1000"/>
                                        <p:tgtEl>
                                          <p:spTgt spid="272387">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72387">
                                            <p:txEl>
                                              <p:pRg st="3" end="3"/>
                                            </p:txEl>
                                          </p:spTgt>
                                        </p:tgtEl>
                                        <p:attrNameLst>
                                          <p:attrName>style.visibility</p:attrName>
                                        </p:attrNameLst>
                                      </p:cBhvr>
                                      <p:to>
                                        <p:strVal val="visible"/>
                                      </p:to>
                                    </p:set>
                                    <p:animEffect transition="in" filter="wedge">
                                      <p:cBhvr>
                                        <p:cTn id="24" dur="1000"/>
                                        <p:tgtEl>
                                          <p:spTgt spid="272387">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72387">
                                            <p:txEl>
                                              <p:pRg st="4" end="4"/>
                                            </p:txEl>
                                          </p:spTgt>
                                        </p:tgtEl>
                                        <p:attrNameLst>
                                          <p:attrName>style.visibility</p:attrName>
                                        </p:attrNameLst>
                                      </p:cBhvr>
                                      <p:to>
                                        <p:strVal val="visible"/>
                                      </p:to>
                                    </p:set>
                                    <p:animEffect transition="in" filter="wedge">
                                      <p:cBhvr>
                                        <p:cTn id="28" dur="1000"/>
                                        <p:tgtEl>
                                          <p:spTgt spid="272387">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72387">
                                            <p:txEl>
                                              <p:pRg st="5" end="5"/>
                                            </p:txEl>
                                          </p:spTgt>
                                        </p:tgtEl>
                                        <p:attrNameLst>
                                          <p:attrName>style.visibility</p:attrName>
                                        </p:attrNameLst>
                                      </p:cBhvr>
                                      <p:to>
                                        <p:strVal val="visible"/>
                                      </p:to>
                                    </p:set>
                                    <p:animEffect transition="in" filter="wedge">
                                      <p:cBhvr>
                                        <p:cTn id="32" dur="1000"/>
                                        <p:tgtEl>
                                          <p:spTgt spid="272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6" grpId="0" animBg="1"/>
      <p:bldP spid="272387" grpId="0" build="p"/>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ذرت </a:t>
            </a:r>
            <a:r>
              <a:rPr lang="en-US" smtClean="0">
                <a:cs typeface="Titr" pitchFamily="2" charset="-78"/>
              </a:rPr>
              <a:t>Corn</a:t>
            </a:r>
            <a:endParaRPr lang="en-GB" smtClean="0">
              <a:cs typeface="Titr" pitchFamily="2" charset="-78"/>
            </a:endParaRPr>
          </a:p>
        </p:txBody>
      </p:sp>
      <p:sp>
        <p:nvSpPr>
          <p:cNvPr id="273411" name="Rectangle 3"/>
          <p:cNvSpPr>
            <a:spLocks noGrp="1" noChangeArrowheads="1"/>
          </p:cNvSpPr>
          <p:nvPr>
            <p:ph type="body" idx="1"/>
          </p:nvPr>
        </p:nvSpPr>
        <p:spPr>
          <a:xfrm>
            <a:off x="0" y="1981200"/>
            <a:ext cx="8991600" cy="46783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 به سلطان غلات معروف است</a:t>
            </a:r>
          </a:p>
          <a:p>
            <a:pPr marL="609600" indent="-609600" algn="r" rtl="1" eaLnBrk="1" hangingPunct="1">
              <a:buFontTx/>
              <a:buNone/>
            </a:pPr>
            <a:r>
              <a:rPr lang="fa-IR" smtClean="0">
                <a:latin typeface="Tahoma" pitchFamily="34" charset="0"/>
                <a:cs typeface="2  Lotus" pitchFamily="2" charset="-78"/>
                <a:sym typeface="Wingdings" pitchFamily="2" charset="2"/>
              </a:rPr>
              <a:t> - جنین ان روغن دارد.</a:t>
            </a:r>
          </a:p>
          <a:p>
            <a:pPr marL="609600" indent="-609600" algn="r" rtl="1" eaLnBrk="1" hangingPunct="1">
              <a:buFontTx/>
              <a:buNone/>
            </a:pPr>
            <a:r>
              <a:rPr lang="fa-IR" smtClean="0">
                <a:latin typeface="Tahoma" pitchFamily="34" charset="0"/>
                <a:cs typeface="2  Lotus" pitchFamily="2" charset="-78"/>
                <a:sym typeface="Wingdings" pitchFamily="2" charset="2"/>
              </a:rPr>
              <a:t> - شربت شیرین تر از چغندر قند دارد ولی کریستاله نمی شود.</a:t>
            </a:r>
          </a:p>
          <a:p>
            <a:pPr marL="609600" indent="-609600" algn="r" rtl="1" eaLnBrk="1" hangingPunct="1">
              <a:buFontTx/>
              <a:buNone/>
            </a:pPr>
            <a:r>
              <a:rPr lang="fa-IR" smtClean="0">
                <a:latin typeface="Tahoma" pitchFamily="34" charset="0"/>
                <a:cs typeface="2  Lotus" pitchFamily="2" charset="-78"/>
                <a:sym typeface="Wingdings" pitchFamily="2" charset="2"/>
              </a:rPr>
              <a:t> - </a:t>
            </a:r>
            <a:r>
              <a:rPr lang="en-US" smtClean="0">
                <a:latin typeface="Tahoma" pitchFamily="34" charset="0"/>
                <a:cs typeface="2  Lotus" pitchFamily="2" charset="-78"/>
                <a:sym typeface="Wingdings" pitchFamily="2" charset="2"/>
              </a:rPr>
              <a:t>gasohal</a:t>
            </a:r>
            <a:r>
              <a:rPr lang="fa-IR" smtClean="0">
                <a:latin typeface="Tahoma" pitchFamily="34" charset="0"/>
                <a:cs typeface="2  Lotus" pitchFamily="2" charset="-78"/>
                <a:sym typeface="Wingdings" pitchFamily="2" charset="2"/>
              </a:rPr>
              <a:t> </a:t>
            </a:r>
          </a:p>
          <a:p>
            <a:pPr marL="609600" indent="-609600" algn="r" rtl="1" eaLnBrk="1" hangingPunct="1">
              <a:buFontTx/>
              <a:buNone/>
            </a:pPr>
            <a:r>
              <a:rPr lang="fa-IR" smtClean="0">
                <a:latin typeface="Tahoma" pitchFamily="34" charset="0"/>
                <a:cs typeface="2  Lotus" pitchFamily="2" charset="-78"/>
                <a:sym typeface="Wingdings" pitchFamily="2" charset="2"/>
              </a:rPr>
              <a:t> - از لایسین فقیر است ولی </a:t>
            </a:r>
            <a:r>
              <a:rPr lang="en-US" smtClean="0">
                <a:latin typeface="Tahoma" pitchFamily="34" charset="0"/>
                <a:cs typeface="2  Lotus" pitchFamily="2" charset="-78"/>
                <a:sym typeface="Wingdings" pitchFamily="2" charset="2"/>
              </a:rPr>
              <a:t>A.E.C</a:t>
            </a:r>
            <a:r>
              <a:rPr lang="fa-IR" smtClean="0">
                <a:latin typeface="Tahoma" pitchFamily="34" charset="0"/>
                <a:cs typeface="2  Lotus" pitchFamily="2" charset="-78"/>
                <a:sym typeface="Wingdings" pitchFamily="2" charset="2"/>
              </a:rPr>
              <a:t> فراوان دارد.</a:t>
            </a:r>
          </a:p>
          <a:p>
            <a:pPr marL="609600" indent="-609600" algn="r" rtl="1" eaLnBrk="1" hangingPunct="1">
              <a:buFontTx/>
              <a:buNone/>
            </a:pPr>
            <a:r>
              <a:rPr lang="fa-IR" smtClean="0">
                <a:latin typeface="Tahoma" pitchFamily="34" charset="0"/>
                <a:cs typeface="2  Lotus" pitchFamily="2" charset="-78"/>
                <a:sym typeface="Wingdings" pitchFamily="2" charset="2"/>
              </a:rPr>
              <a:t> - </a:t>
            </a:r>
            <a:r>
              <a:rPr lang="en-US" smtClean="0">
                <a:latin typeface="Tahoma" pitchFamily="34" charset="0"/>
                <a:cs typeface="2  Lotus" pitchFamily="2" charset="-78"/>
                <a:sym typeface="Wingdings" pitchFamily="2" charset="2"/>
              </a:rPr>
              <a:t>Storer</a:t>
            </a:r>
            <a:r>
              <a:rPr lang="fa-IR" smtClean="0">
                <a:latin typeface="Tahoma" pitchFamily="34" charset="0"/>
                <a:cs typeface="2  Lotus" pitchFamily="2" charset="-78"/>
                <a:sym typeface="Wingdings" pitchFamily="2" charset="2"/>
              </a:rPr>
              <a:t> بقایای سورگوم و ذرت بعد از برداشت.</a:t>
            </a:r>
          </a:p>
          <a:p>
            <a:pPr marL="609600" indent="-609600" algn="r" rtl="1" eaLnBrk="1" hangingPunct="1">
              <a:buFontTx/>
              <a:buNone/>
            </a:pPr>
            <a:r>
              <a:rPr lang="fa-IR" smtClean="0">
                <a:latin typeface="Tahoma" pitchFamily="34" charset="0"/>
                <a:cs typeface="2  Lotus" pitchFamily="2" charset="-78"/>
                <a:sym typeface="Wingdings" pitchFamily="2" charset="2"/>
              </a:rPr>
              <a:t> - گندم ترکی</a:t>
            </a: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3410"/>
                                        </p:tgtEl>
                                        <p:attrNameLst>
                                          <p:attrName>style.visibility</p:attrName>
                                        </p:attrNameLst>
                                      </p:cBhvr>
                                      <p:to>
                                        <p:strVal val="visible"/>
                                      </p:to>
                                    </p:set>
                                    <p:anim calcmode="lin" valueType="num">
                                      <p:cBhvr additive="base">
                                        <p:cTn id="7" dur="2000" fill="hold"/>
                                        <p:tgtEl>
                                          <p:spTgt spid="273410"/>
                                        </p:tgtEl>
                                        <p:attrNameLst>
                                          <p:attrName>ppt_x</p:attrName>
                                        </p:attrNameLst>
                                      </p:cBhvr>
                                      <p:tavLst>
                                        <p:tav tm="0">
                                          <p:val>
                                            <p:strVal val="#ppt_x"/>
                                          </p:val>
                                        </p:tav>
                                        <p:tav tm="100000">
                                          <p:val>
                                            <p:strVal val="#ppt_x"/>
                                          </p:val>
                                        </p:tav>
                                      </p:tavLst>
                                    </p:anim>
                                    <p:anim calcmode="lin" valueType="num">
                                      <p:cBhvr additive="base">
                                        <p:cTn id="8" dur="2000" fill="hold"/>
                                        <p:tgtEl>
                                          <p:spTgt spid="27341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73411">
                                            <p:txEl>
                                              <p:pRg st="0" end="0"/>
                                            </p:txEl>
                                          </p:spTgt>
                                        </p:tgtEl>
                                        <p:attrNameLst>
                                          <p:attrName>style.visibility</p:attrName>
                                        </p:attrNameLst>
                                      </p:cBhvr>
                                      <p:to>
                                        <p:strVal val="visible"/>
                                      </p:to>
                                    </p:set>
                                    <p:animEffect transition="in" filter="wedge">
                                      <p:cBhvr>
                                        <p:cTn id="12" dur="1000"/>
                                        <p:tgtEl>
                                          <p:spTgt spid="273411">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73411">
                                            <p:txEl>
                                              <p:pRg st="1" end="1"/>
                                            </p:txEl>
                                          </p:spTgt>
                                        </p:tgtEl>
                                        <p:attrNameLst>
                                          <p:attrName>style.visibility</p:attrName>
                                        </p:attrNameLst>
                                      </p:cBhvr>
                                      <p:to>
                                        <p:strVal val="visible"/>
                                      </p:to>
                                    </p:set>
                                    <p:animEffect transition="in" filter="wedge">
                                      <p:cBhvr>
                                        <p:cTn id="16" dur="1000"/>
                                        <p:tgtEl>
                                          <p:spTgt spid="273411">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73411">
                                            <p:txEl>
                                              <p:pRg st="2" end="2"/>
                                            </p:txEl>
                                          </p:spTgt>
                                        </p:tgtEl>
                                        <p:attrNameLst>
                                          <p:attrName>style.visibility</p:attrName>
                                        </p:attrNameLst>
                                      </p:cBhvr>
                                      <p:to>
                                        <p:strVal val="visible"/>
                                      </p:to>
                                    </p:set>
                                    <p:animEffect transition="in" filter="wedge">
                                      <p:cBhvr>
                                        <p:cTn id="20" dur="1000"/>
                                        <p:tgtEl>
                                          <p:spTgt spid="273411">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73411">
                                            <p:txEl>
                                              <p:pRg st="3" end="3"/>
                                            </p:txEl>
                                          </p:spTgt>
                                        </p:tgtEl>
                                        <p:attrNameLst>
                                          <p:attrName>style.visibility</p:attrName>
                                        </p:attrNameLst>
                                      </p:cBhvr>
                                      <p:to>
                                        <p:strVal val="visible"/>
                                      </p:to>
                                    </p:set>
                                    <p:animEffect transition="in" filter="wedge">
                                      <p:cBhvr>
                                        <p:cTn id="24" dur="1000"/>
                                        <p:tgtEl>
                                          <p:spTgt spid="273411">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73411">
                                            <p:txEl>
                                              <p:pRg st="4" end="4"/>
                                            </p:txEl>
                                          </p:spTgt>
                                        </p:tgtEl>
                                        <p:attrNameLst>
                                          <p:attrName>style.visibility</p:attrName>
                                        </p:attrNameLst>
                                      </p:cBhvr>
                                      <p:to>
                                        <p:strVal val="visible"/>
                                      </p:to>
                                    </p:set>
                                    <p:animEffect transition="in" filter="wedge">
                                      <p:cBhvr>
                                        <p:cTn id="28" dur="1000"/>
                                        <p:tgtEl>
                                          <p:spTgt spid="273411">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73411">
                                            <p:txEl>
                                              <p:pRg st="5" end="5"/>
                                            </p:txEl>
                                          </p:spTgt>
                                        </p:tgtEl>
                                        <p:attrNameLst>
                                          <p:attrName>style.visibility</p:attrName>
                                        </p:attrNameLst>
                                      </p:cBhvr>
                                      <p:to>
                                        <p:strVal val="visible"/>
                                      </p:to>
                                    </p:set>
                                    <p:animEffect transition="in" filter="wedge">
                                      <p:cBhvr>
                                        <p:cTn id="32" dur="1000"/>
                                        <p:tgtEl>
                                          <p:spTgt spid="273411">
                                            <p:txEl>
                                              <p:pRg st="5" end="5"/>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273411">
                                            <p:txEl>
                                              <p:pRg st="6" end="6"/>
                                            </p:txEl>
                                          </p:spTgt>
                                        </p:tgtEl>
                                        <p:attrNameLst>
                                          <p:attrName>style.visibility</p:attrName>
                                        </p:attrNameLst>
                                      </p:cBhvr>
                                      <p:to>
                                        <p:strVal val="visible"/>
                                      </p:to>
                                    </p:set>
                                    <p:animEffect transition="in" filter="wedge">
                                      <p:cBhvr>
                                        <p:cTn id="36" dur="1000"/>
                                        <p:tgtEl>
                                          <p:spTgt spid="273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animBg="1"/>
      <p:bldP spid="273411" grpId="0" build="p"/>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ذرت </a:t>
            </a:r>
            <a:r>
              <a:rPr lang="en-US" smtClean="0">
                <a:cs typeface="Titr" pitchFamily="2" charset="-78"/>
              </a:rPr>
              <a:t>Corn</a:t>
            </a:r>
            <a:endParaRPr lang="en-GB" smtClean="0">
              <a:cs typeface="Titr" pitchFamily="2" charset="-78"/>
            </a:endParaRPr>
          </a:p>
        </p:txBody>
      </p:sp>
      <p:sp>
        <p:nvSpPr>
          <p:cNvPr id="274435" name="Rectangle 3"/>
          <p:cNvSpPr>
            <a:spLocks noGrp="1" noChangeArrowheads="1"/>
          </p:cNvSpPr>
          <p:nvPr>
            <p:ph type="body" idx="1"/>
          </p:nvPr>
        </p:nvSpPr>
        <p:spPr>
          <a:xfrm>
            <a:off x="0" y="1981200"/>
            <a:ext cx="8991600" cy="46783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 </a:t>
            </a:r>
            <a:r>
              <a:rPr lang="en-US" smtClean="0">
                <a:latin typeface="Tahoma" pitchFamily="34" charset="0"/>
                <a:cs typeface="2  Lotus" pitchFamily="2" charset="-78"/>
                <a:sym typeface="Wingdings" pitchFamily="2" charset="2"/>
              </a:rPr>
              <a:t>2n = 20 </a:t>
            </a:r>
            <a:endParaRPr lang="fa-IR" smtClean="0">
              <a:latin typeface="Tahoma" pitchFamily="34" charset="0"/>
              <a:cs typeface="2  Lotus" pitchFamily="2" charset="-78"/>
              <a:sym typeface="Wingdings" pitchFamily="2" charset="2"/>
            </a:endParaRPr>
          </a:p>
          <a:p>
            <a:pPr marL="609600" indent="-609600" algn="r" rtl="1" eaLnBrk="1" hangingPunct="1">
              <a:buFontTx/>
              <a:buNone/>
            </a:pPr>
            <a:r>
              <a:rPr lang="fa-IR" smtClean="0">
                <a:latin typeface="Tahoma" pitchFamily="34" charset="0"/>
                <a:cs typeface="2  Lotus" pitchFamily="2" charset="-78"/>
                <a:sym typeface="Wingdings" pitchFamily="2" charset="2"/>
              </a:rPr>
              <a:t> - </a:t>
            </a:r>
            <a:r>
              <a:rPr lang="en-US" smtClean="0">
                <a:latin typeface="Tahoma" pitchFamily="34" charset="0"/>
                <a:cs typeface="2  Lotus" pitchFamily="2" charset="-78"/>
                <a:sym typeface="Wingdings" pitchFamily="2" charset="2"/>
              </a:rPr>
              <a:t>Brace root</a:t>
            </a:r>
            <a:endParaRPr lang="fa-IR" smtClean="0">
              <a:latin typeface="Tahoma" pitchFamily="34" charset="0"/>
              <a:cs typeface="2  Lotus" pitchFamily="2" charset="-78"/>
              <a:sym typeface="Wingdings" pitchFamily="2" charset="2"/>
            </a:endParaRPr>
          </a:p>
          <a:p>
            <a:pPr marL="609600" indent="-609600" algn="r" rtl="1" eaLnBrk="1" hangingPunct="1">
              <a:buFontTx/>
              <a:buNone/>
            </a:pPr>
            <a:r>
              <a:rPr lang="fa-IR" smtClean="0">
                <a:latin typeface="Tahoma" pitchFamily="34" charset="0"/>
                <a:cs typeface="2  Lotus" pitchFamily="2" charset="-78"/>
                <a:sym typeface="Wingdings" pitchFamily="2" charset="2"/>
              </a:rPr>
              <a:t> - 1 تا 2 هفته قبل از تشکیل کاکل رشد افقی ریشه متوقف میشود.</a:t>
            </a:r>
          </a:p>
          <a:p>
            <a:pPr marL="609600" indent="-609600" algn="r" rtl="1" eaLnBrk="1" hangingPunct="1">
              <a:buFontTx/>
              <a:buNone/>
            </a:pPr>
            <a:r>
              <a:rPr lang="fa-IR" smtClean="0">
                <a:latin typeface="Tahoma" pitchFamily="34" charset="0"/>
                <a:cs typeface="2  Lotus" pitchFamily="2" charset="-78"/>
                <a:sym typeface="Wingdings" pitchFamily="2" charset="2"/>
              </a:rPr>
              <a:t> - ذرت بدون پنجه است ولی بعضی ارقام پنجه می زند و بلال می دهد</a:t>
            </a:r>
          </a:p>
          <a:p>
            <a:pPr marL="609600" indent="-609600" algn="r" rtl="1" eaLnBrk="1" hangingPunct="1">
              <a:buFontTx/>
              <a:buNone/>
            </a:pPr>
            <a:r>
              <a:rPr lang="fa-IR" smtClean="0">
                <a:latin typeface="Tahoma" pitchFamily="34" charset="0"/>
                <a:cs typeface="2  Lotus" pitchFamily="2" charset="-78"/>
                <a:sym typeface="Wingdings" pitchFamily="2" charset="2"/>
              </a:rPr>
              <a:t> - تک پایه است و گل نر و ماده جدا از هم قرار دارد.</a:t>
            </a:r>
          </a:p>
          <a:p>
            <a:pPr marL="609600" indent="-609600" algn="r" rtl="1" eaLnBrk="1" hangingPunct="1">
              <a:buFontTx/>
              <a:buNone/>
            </a:pPr>
            <a:r>
              <a:rPr lang="fa-IR" smtClean="0">
                <a:latin typeface="Tahoma" pitchFamily="34" charset="0"/>
                <a:cs typeface="2  Lotus" pitchFamily="2" charset="-78"/>
                <a:sym typeface="Wingdings" pitchFamily="2" charset="2"/>
              </a:rPr>
              <a:t> - گل نر </a:t>
            </a:r>
            <a:r>
              <a:rPr lang="en-US" smtClean="0">
                <a:latin typeface="Tahoma" pitchFamily="34" charset="0"/>
                <a:cs typeface="2  Lotus" pitchFamily="2" charset="-78"/>
                <a:sym typeface="Wingdings" pitchFamily="2" charset="2"/>
              </a:rPr>
              <a:t>Tassel</a:t>
            </a:r>
            <a:r>
              <a:rPr lang="fa-IR" smtClean="0">
                <a:latin typeface="Tahoma" pitchFamily="34" charset="0"/>
                <a:cs typeface="2  Lotus" pitchFamily="2" charset="-78"/>
                <a:sym typeface="Wingdings" pitchFamily="2" charset="2"/>
              </a:rPr>
              <a:t> نام دارد.خوشه مرکب است و 3 پرچم دارد</a:t>
            </a:r>
          </a:p>
          <a:p>
            <a:pPr marL="609600" indent="-609600" algn="r" rtl="1" eaLnBrk="1" hangingPunct="1">
              <a:buFontTx/>
              <a:buNone/>
            </a:pPr>
            <a:r>
              <a:rPr lang="fa-IR" smtClean="0">
                <a:latin typeface="Tahoma" pitchFamily="34" charset="0"/>
                <a:cs typeface="2  Lotus" pitchFamily="2" charset="-78"/>
                <a:sym typeface="Wingdings" pitchFamily="2" charset="2"/>
              </a:rPr>
              <a:t> - گل ماده به صورت ردیفهای منظم روی یک محور قطور قرار دارد</a:t>
            </a:r>
          </a:p>
          <a:p>
            <a:pPr marL="609600" indent="-609600" algn="r" rtl="1" eaLnBrk="1" hangingPunct="1">
              <a:buFontTx/>
              <a:buNone/>
            </a:pPr>
            <a:r>
              <a:rPr lang="fa-IR" smtClean="0">
                <a:latin typeface="Tahoma" pitchFamily="34" charset="0"/>
                <a:cs typeface="2  Lotus" pitchFamily="2" charset="-78"/>
                <a:sym typeface="Wingdings" pitchFamily="2" charset="2"/>
              </a:rPr>
              <a:t>- گل ماده جفت است و بالایی بارور می شود.</a:t>
            </a: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4434"/>
                                        </p:tgtEl>
                                        <p:attrNameLst>
                                          <p:attrName>style.visibility</p:attrName>
                                        </p:attrNameLst>
                                      </p:cBhvr>
                                      <p:to>
                                        <p:strVal val="visible"/>
                                      </p:to>
                                    </p:set>
                                    <p:anim calcmode="lin" valueType="num">
                                      <p:cBhvr additive="base">
                                        <p:cTn id="7" dur="2000" fill="hold"/>
                                        <p:tgtEl>
                                          <p:spTgt spid="274434"/>
                                        </p:tgtEl>
                                        <p:attrNameLst>
                                          <p:attrName>ppt_x</p:attrName>
                                        </p:attrNameLst>
                                      </p:cBhvr>
                                      <p:tavLst>
                                        <p:tav tm="0">
                                          <p:val>
                                            <p:strVal val="#ppt_x"/>
                                          </p:val>
                                        </p:tav>
                                        <p:tav tm="100000">
                                          <p:val>
                                            <p:strVal val="#ppt_x"/>
                                          </p:val>
                                        </p:tav>
                                      </p:tavLst>
                                    </p:anim>
                                    <p:anim calcmode="lin" valueType="num">
                                      <p:cBhvr additive="base">
                                        <p:cTn id="8" dur="2000" fill="hold"/>
                                        <p:tgtEl>
                                          <p:spTgt spid="27443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74435">
                                            <p:txEl>
                                              <p:pRg st="0" end="0"/>
                                            </p:txEl>
                                          </p:spTgt>
                                        </p:tgtEl>
                                        <p:attrNameLst>
                                          <p:attrName>style.visibility</p:attrName>
                                        </p:attrNameLst>
                                      </p:cBhvr>
                                      <p:to>
                                        <p:strVal val="visible"/>
                                      </p:to>
                                    </p:set>
                                    <p:animEffect transition="in" filter="wedge">
                                      <p:cBhvr>
                                        <p:cTn id="12" dur="1000"/>
                                        <p:tgtEl>
                                          <p:spTgt spid="274435">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74435">
                                            <p:txEl>
                                              <p:pRg st="1" end="1"/>
                                            </p:txEl>
                                          </p:spTgt>
                                        </p:tgtEl>
                                        <p:attrNameLst>
                                          <p:attrName>style.visibility</p:attrName>
                                        </p:attrNameLst>
                                      </p:cBhvr>
                                      <p:to>
                                        <p:strVal val="visible"/>
                                      </p:to>
                                    </p:set>
                                    <p:animEffect transition="in" filter="wedge">
                                      <p:cBhvr>
                                        <p:cTn id="16" dur="1000"/>
                                        <p:tgtEl>
                                          <p:spTgt spid="274435">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74435">
                                            <p:txEl>
                                              <p:pRg st="2" end="2"/>
                                            </p:txEl>
                                          </p:spTgt>
                                        </p:tgtEl>
                                        <p:attrNameLst>
                                          <p:attrName>style.visibility</p:attrName>
                                        </p:attrNameLst>
                                      </p:cBhvr>
                                      <p:to>
                                        <p:strVal val="visible"/>
                                      </p:to>
                                    </p:set>
                                    <p:animEffect transition="in" filter="wedge">
                                      <p:cBhvr>
                                        <p:cTn id="20" dur="1000"/>
                                        <p:tgtEl>
                                          <p:spTgt spid="274435">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74435">
                                            <p:txEl>
                                              <p:pRg st="3" end="3"/>
                                            </p:txEl>
                                          </p:spTgt>
                                        </p:tgtEl>
                                        <p:attrNameLst>
                                          <p:attrName>style.visibility</p:attrName>
                                        </p:attrNameLst>
                                      </p:cBhvr>
                                      <p:to>
                                        <p:strVal val="visible"/>
                                      </p:to>
                                    </p:set>
                                    <p:animEffect transition="in" filter="wedge">
                                      <p:cBhvr>
                                        <p:cTn id="24" dur="1000"/>
                                        <p:tgtEl>
                                          <p:spTgt spid="274435">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74435">
                                            <p:txEl>
                                              <p:pRg st="4" end="4"/>
                                            </p:txEl>
                                          </p:spTgt>
                                        </p:tgtEl>
                                        <p:attrNameLst>
                                          <p:attrName>style.visibility</p:attrName>
                                        </p:attrNameLst>
                                      </p:cBhvr>
                                      <p:to>
                                        <p:strVal val="visible"/>
                                      </p:to>
                                    </p:set>
                                    <p:animEffect transition="in" filter="wedge">
                                      <p:cBhvr>
                                        <p:cTn id="28" dur="1000"/>
                                        <p:tgtEl>
                                          <p:spTgt spid="274435">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74435">
                                            <p:txEl>
                                              <p:pRg st="5" end="5"/>
                                            </p:txEl>
                                          </p:spTgt>
                                        </p:tgtEl>
                                        <p:attrNameLst>
                                          <p:attrName>style.visibility</p:attrName>
                                        </p:attrNameLst>
                                      </p:cBhvr>
                                      <p:to>
                                        <p:strVal val="visible"/>
                                      </p:to>
                                    </p:set>
                                    <p:animEffect transition="in" filter="wedge">
                                      <p:cBhvr>
                                        <p:cTn id="32" dur="1000"/>
                                        <p:tgtEl>
                                          <p:spTgt spid="274435">
                                            <p:txEl>
                                              <p:pRg st="5" end="5"/>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274435">
                                            <p:txEl>
                                              <p:pRg st="6" end="6"/>
                                            </p:txEl>
                                          </p:spTgt>
                                        </p:tgtEl>
                                        <p:attrNameLst>
                                          <p:attrName>style.visibility</p:attrName>
                                        </p:attrNameLst>
                                      </p:cBhvr>
                                      <p:to>
                                        <p:strVal val="visible"/>
                                      </p:to>
                                    </p:set>
                                    <p:animEffect transition="in" filter="wedge">
                                      <p:cBhvr>
                                        <p:cTn id="36" dur="1000"/>
                                        <p:tgtEl>
                                          <p:spTgt spid="274435">
                                            <p:txEl>
                                              <p:pRg st="6" end="6"/>
                                            </p:txEl>
                                          </p:spTgt>
                                        </p:tgtEl>
                                      </p:cBhvr>
                                    </p:animEffect>
                                  </p:childTnLst>
                                </p:cTn>
                              </p:par>
                            </p:childTnLst>
                          </p:cTn>
                        </p:par>
                        <p:par>
                          <p:cTn id="37" fill="hold">
                            <p:stCondLst>
                              <p:cond delay="9000"/>
                            </p:stCondLst>
                            <p:childTnLst>
                              <p:par>
                                <p:cTn id="38" presetID="20" presetClass="entr" presetSubtype="0" fill="hold" grpId="0" nodeType="afterEffect">
                                  <p:stCondLst>
                                    <p:cond delay="0"/>
                                  </p:stCondLst>
                                  <p:childTnLst>
                                    <p:set>
                                      <p:cBhvr>
                                        <p:cTn id="39" dur="1" fill="hold">
                                          <p:stCondLst>
                                            <p:cond delay="0"/>
                                          </p:stCondLst>
                                        </p:cTn>
                                        <p:tgtEl>
                                          <p:spTgt spid="274435">
                                            <p:txEl>
                                              <p:pRg st="7" end="7"/>
                                            </p:txEl>
                                          </p:spTgt>
                                        </p:tgtEl>
                                        <p:attrNameLst>
                                          <p:attrName>style.visibility</p:attrName>
                                        </p:attrNameLst>
                                      </p:cBhvr>
                                      <p:to>
                                        <p:strVal val="visible"/>
                                      </p:to>
                                    </p:set>
                                    <p:animEffect transition="in" filter="wedge">
                                      <p:cBhvr>
                                        <p:cTn id="40" dur="1000"/>
                                        <p:tgtEl>
                                          <p:spTgt spid="274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animBg="1"/>
      <p:bldP spid="27443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split orient="vert" dir="in"/>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ذرت </a:t>
            </a:r>
            <a:r>
              <a:rPr lang="en-US" smtClean="0">
                <a:cs typeface="Titr" pitchFamily="2" charset="-78"/>
              </a:rPr>
              <a:t>Corn</a:t>
            </a:r>
            <a:endParaRPr lang="en-GB" smtClean="0">
              <a:cs typeface="Titr" pitchFamily="2" charset="-78"/>
            </a:endParaRPr>
          </a:p>
        </p:txBody>
      </p:sp>
      <p:sp>
        <p:nvSpPr>
          <p:cNvPr id="275459" name="Rectangle 3"/>
          <p:cNvSpPr>
            <a:spLocks noGrp="1" noChangeArrowheads="1"/>
          </p:cNvSpPr>
          <p:nvPr>
            <p:ph type="body" idx="1"/>
          </p:nvPr>
        </p:nvSpPr>
        <p:spPr>
          <a:xfrm>
            <a:off x="0" y="1981200"/>
            <a:ext cx="8991600" cy="46783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 </a:t>
            </a:r>
            <a:r>
              <a:rPr lang="en-US" smtClean="0">
                <a:latin typeface="Tahoma" pitchFamily="34" charset="0"/>
                <a:cs typeface="2  Lotus" pitchFamily="2" charset="-78"/>
                <a:sym typeface="Wingdings" pitchFamily="2" charset="2"/>
              </a:rPr>
              <a:t>Silk</a:t>
            </a:r>
            <a:endParaRPr lang="fa-IR" smtClean="0">
              <a:latin typeface="Tahoma" pitchFamily="34" charset="0"/>
              <a:cs typeface="2  Lotus" pitchFamily="2" charset="-78"/>
              <a:sym typeface="Wingdings" pitchFamily="2" charset="2"/>
            </a:endParaRPr>
          </a:p>
          <a:p>
            <a:pPr marL="609600" indent="-609600" algn="r" rtl="1" eaLnBrk="1" hangingPunct="1">
              <a:buFontTx/>
              <a:buNone/>
            </a:pPr>
            <a:r>
              <a:rPr lang="fa-IR" smtClean="0">
                <a:latin typeface="Tahoma" pitchFamily="34" charset="0"/>
                <a:cs typeface="2  Lotus" pitchFamily="2" charset="-78"/>
                <a:sym typeface="Wingdings" pitchFamily="2" charset="2"/>
              </a:rPr>
              <a:t> - دگرگشنی</a:t>
            </a:r>
          </a:p>
          <a:p>
            <a:pPr marL="609600" indent="-609600" algn="r" rtl="1" eaLnBrk="1" hangingPunct="1">
              <a:buFontTx/>
              <a:buNone/>
            </a:pPr>
            <a:r>
              <a:rPr lang="fa-IR" smtClean="0">
                <a:latin typeface="Tahoma" pitchFamily="34" charset="0"/>
                <a:cs typeface="2  Lotus" pitchFamily="2" charset="-78"/>
                <a:sym typeface="Wingdings" pitchFamily="2" charset="2"/>
              </a:rPr>
              <a:t> - </a:t>
            </a:r>
            <a:r>
              <a:rPr lang="en-US" smtClean="0">
                <a:latin typeface="Tahoma" pitchFamily="34" charset="0"/>
                <a:cs typeface="2  Lotus" pitchFamily="2" charset="-78"/>
                <a:sym typeface="Wingdings" pitchFamily="2" charset="2"/>
              </a:rPr>
              <a:t>Spathe</a:t>
            </a:r>
            <a:r>
              <a:rPr lang="fa-IR" smtClean="0">
                <a:latin typeface="Tahoma" pitchFamily="34" charset="0"/>
                <a:cs typeface="2  Lotus" pitchFamily="2" charset="-78"/>
                <a:sym typeface="Wingdings" pitchFamily="2" charset="2"/>
              </a:rPr>
              <a:t> </a:t>
            </a:r>
          </a:p>
          <a:p>
            <a:pPr marL="609600" indent="-609600" algn="r" rtl="1" eaLnBrk="1" hangingPunct="1">
              <a:buFontTx/>
              <a:buNone/>
            </a:pPr>
            <a:r>
              <a:rPr lang="fa-IR" smtClean="0">
                <a:latin typeface="Tahoma" pitchFamily="34" charset="0"/>
                <a:cs typeface="2  Lotus" pitchFamily="2" charset="-78"/>
                <a:sym typeface="Wingdings" pitchFamily="2" charset="2"/>
              </a:rPr>
              <a:t> - عمر دانه گرده 18 تا 24 ساعت است.</a:t>
            </a:r>
          </a:p>
          <a:p>
            <a:pPr marL="609600" indent="-609600" algn="r" rtl="1" eaLnBrk="1" hangingPunct="1">
              <a:buFontTx/>
              <a:buNone/>
            </a:pPr>
            <a:r>
              <a:rPr lang="fa-IR" smtClean="0">
                <a:latin typeface="Tahoma" pitchFamily="34" charset="0"/>
                <a:cs typeface="2  Lotus" pitchFamily="2" charset="-78"/>
                <a:sym typeface="Wingdings" pitchFamily="2" charset="2"/>
              </a:rPr>
              <a:t> </a:t>
            </a: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5458"/>
                                        </p:tgtEl>
                                        <p:attrNameLst>
                                          <p:attrName>style.visibility</p:attrName>
                                        </p:attrNameLst>
                                      </p:cBhvr>
                                      <p:to>
                                        <p:strVal val="visible"/>
                                      </p:to>
                                    </p:set>
                                    <p:anim calcmode="lin" valueType="num">
                                      <p:cBhvr additive="base">
                                        <p:cTn id="7" dur="2000" fill="hold"/>
                                        <p:tgtEl>
                                          <p:spTgt spid="275458"/>
                                        </p:tgtEl>
                                        <p:attrNameLst>
                                          <p:attrName>ppt_x</p:attrName>
                                        </p:attrNameLst>
                                      </p:cBhvr>
                                      <p:tavLst>
                                        <p:tav tm="0">
                                          <p:val>
                                            <p:strVal val="#ppt_x"/>
                                          </p:val>
                                        </p:tav>
                                        <p:tav tm="100000">
                                          <p:val>
                                            <p:strVal val="#ppt_x"/>
                                          </p:val>
                                        </p:tav>
                                      </p:tavLst>
                                    </p:anim>
                                    <p:anim calcmode="lin" valueType="num">
                                      <p:cBhvr additive="base">
                                        <p:cTn id="8" dur="2000" fill="hold"/>
                                        <p:tgtEl>
                                          <p:spTgt spid="27545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75459">
                                            <p:txEl>
                                              <p:pRg st="0" end="0"/>
                                            </p:txEl>
                                          </p:spTgt>
                                        </p:tgtEl>
                                        <p:attrNameLst>
                                          <p:attrName>style.visibility</p:attrName>
                                        </p:attrNameLst>
                                      </p:cBhvr>
                                      <p:to>
                                        <p:strVal val="visible"/>
                                      </p:to>
                                    </p:set>
                                    <p:animEffect transition="in" filter="wedge">
                                      <p:cBhvr>
                                        <p:cTn id="12" dur="1000"/>
                                        <p:tgtEl>
                                          <p:spTgt spid="275459">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75459">
                                            <p:txEl>
                                              <p:pRg st="1" end="1"/>
                                            </p:txEl>
                                          </p:spTgt>
                                        </p:tgtEl>
                                        <p:attrNameLst>
                                          <p:attrName>style.visibility</p:attrName>
                                        </p:attrNameLst>
                                      </p:cBhvr>
                                      <p:to>
                                        <p:strVal val="visible"/>
                                      </p:to>
                                    </p:set>
                                    <p:animEffect transition="in" filter="wedge">
                                      <p:cBhvr>
                                        <p:cTn id="16" dur="1000"/>
                                        <p:tgtEl>
                                          <p:spTgt spid="275459">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75459">
                                            <p:txEl>
                                              <p:pRg st="2" end="2"/>
                                            </p:txEl>
                                          </p:spTgt>
                                        </p:tgtEl>
                                        <p:attrNameLst>
                                          <p:attrName>style.visibility</p:attrName>
                                        </p:attrNameLst>
                                      </p:cBhvr>
                                      <p:to>
                                        <p:strVal val="visible"/>
                                      </p:to>
                                    </p:set>
                                    <p:animEffect transition="in" filter="wedge">
                                      <p:cBhvr>
                                        <p:cTn id="20" dur="1000"/>
                                        <p:tgtEl>
                                          <p:spTgt spid="275459">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75459">
                                            <p:txEl>
                                              <p:pRg st="3" end="3"/>
                                            </p:txEl>
                                          </p:spTgt>
                                        </p:tgtEl>
                                        <p:attrNameLst>
                                          <p:attrName>style.visibility</p:attrName>
                                        </p:attrNameLst>
                                      </p:cBhvr>
                                      <p:to>
                                        <p:strVal val="visible"/>
                                      </p:to>
                                    </p:set>
                                    <p:animEffect transition="in" filter="wedge">
                                      <p:cBhvr>
                                        <p:cTn id="24" dur="1000"/>
                                        <p:tgtEl>
                                          <p:spTgt spid="275459">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75459">
                                            <p:txEl>
                                              <p:pRg st="4" end="4"/>
                                            </p:txEl>
                                          </p:spTgt>
                                        </p:tgtEl>
                                        <p:attrNameLst>
                                          <p:attrName>style.visibility</p:attrName>
                                        </p:attrNameLst>
                                      </p:cBhvr>
                                      <p:to>
                                        <p:strVal val="visible"/>
                                      </p:to>
                                    </p:set>
                                    <p:animEffect transition="in" filter="wedge">
                                      <p:cBhvr>
                                        <p:cTn id="28" dur="1000"/>
                                        <p:tgtEl>
                                          <p:spTgt spid="275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8" grpId="0" animBg="1"/>
      <p:bldP spid="275459" grpId="0" build="p"/>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ذرت</a:t>
            </a:r>
            <a:endParaRPr lang="en-GB" smtClean="0">
              <a:cs typeface="Titr" pitchFamily="2" charset="-78"/>
            </a:endParaRPr>
          </a:p>
        </p:txBody>
      </p:sp>
      <p:sp>
        <p:nvSpPr>
          <p:cNvPr id="276483" name="Rectangle 3"/>
          <p:cNvSpPr>
            <a:spLocks noGrp="1" noChangeArrowheads="1"/>
          </p:cNvSpPr>
          <p:nvPr>
            <p:ph type="body" idx="1"/>
          </p:nvPr>
        </p:nvSpPr>
        <p:spPr>
          <a:xfrm>
            <a:off x="0" y="1981200"/>
            <a:ext cx="8991600" cy="4678363"/>
          </a:xfrm>
        </p:spPr>
        <p:txBody>
          <a:bodyPr/>
          <a:lstStyle/>
          <a:p>
            <a:pPr marL="609600" indent="-609600" algn="r" rtl="1" eaLnBrk="1" hangingPunct="1">
              <a:lnSpc>
                <a:spcPct val="80000"/>
              </a:lnSpc>
              <a:buFontTx/>
              <a:buNone/>
            </a:pPr>
            <a:r>
              <a:rPr lang="fa-IR" sz="2800" smtClean="0">
                <a:latin typeface="Tahoma" pitchFamily="34" charset="0"/>
                <a:cs typeface="2  Lotus" pitchFamily="2" charset="-78"/>
                <a:sym typeface="Wingdings" pitchFamily="2" charset="2"/>
              </a:rPr>
              <a:t>  </a:t>
            </a:r>
            <a:r>
              <a:rPr lang="en-US" sz="2800" smtClean="0">
                <a:latin typeface="Tahoma" pitchFamily="34" charset="0"/>
                <a:cs typeface="2  Lotus" pitchFamily="2" charset="-78"/>
                <a:sym typeface="Wingdings" pitchFamily="2" charset="2"/>
              </a:rPr>
              <a:t></a:t>
            </a:r>
            <a:r>
              <a:rPr lang="fa-IR" sz="2800" smtClean="0">
                <a:latin typeface="Tahoma" pitchFamily="34" charset="0"/>
                <a:cs typeface="2  Lotus" pitchFamily="2" charset="-78"/>
                <a:sym typeface="Wingdings" pitchFamily="2" charset="2"/>
              </a:rPr>
              <a:t> </a:t>
            </a:r>
            <a:r>
              <a:rPr lang="fa-IR" sz="2800" smtClean="0">
                <a:latin typeface="Tahoma" pitchFamily="34" charset="0"/>
                <a:cs typeface="Titr" pitchFamily="2" charset="-78"/>
                <a:sym typeface="Wingdings" pitchFamily="2" charset="2"/>
              </a:rPr>
              <a:t>زراعی</a:t>
            </a:r>
          </a:p>
          <a:p>
            <a:pPr marL="609600" indent="-609600" algn="r" rtl="1" eaLnBrk="1" hangingPunct="1">
              <a:lnSpc>
                <a:spcPct val="80000"/>
              </a:lnSpc>
              <a:buFontTx/>
              <a:buNone/>
            </a:pPr>
            <a:r>
              <a:rPr lang="fa-IR" sz="2800" smtClean="0">
                <a:latin typeface="Tahoma" pitchFamily="34" charset="0"/>
                <a:cs typeface="Titr" pitchFamily="2" charset="-78"/>
                <a:sym typeface="Wingdings" pitchFamily="2" charset="2"/>
              </a:rPr>
              <a:t> </a:t>
            </a:r>
          </a:p>
          <a:p>
            <a:pPr marL="609600" indent="-609600" algn="r" rtl="1" eaLnBrk="1" hangingPunct="1">
              <a:lnSpc>
                <a:spcPct val="80000"/>
              </a:lnSpc>
              <a:buFontTx/>
              <a:buNone/>
            </a:pPr>
            <a:r>
              <a:rPr lang="fa-IR" sz="2800" smtClean="0">
                <a:latin typeface="Tahoma" pitchFamily="34" charset="0"/>
                <a:cs typeface="Titr" pitchFamily="2" charset="-78"/>
                <a:sym typeface="Wingdings" pitchFamily="2" charset="2"/>
              </a:rPr>
              <a:t> 1- </a:t>
            </a:r>
            <a:r>
              <a:rPr lang="fa-IR" sz="2800" smtClean="0">
                <a:latin typeface="Tahoma" pitchFamily="34" charset="0"/>
                <a:cs typeface="Tahoma" pitchFamily="34" charset="0"/>
                <a:sym typeface="Wingdings" pitchFamily="2" charset="2"/>
              </a:rPr>
              <a:t>ذرتهای دانه ای – </a:t>
            </a:r>
            <a:r>
              <a:rPr lang="fa-IR" sz="2800" smtClean="0">
                <a:latin typeface="Tahoma" pitchFamily="34" charset="0"/>
                <a:cs typeface="2  Lotus" pitchFamily="2" charset="-78"/>
                <a:sym typeface="Wingdings" pitchFamily="2" charset="2"/>
              </a:rPr>
              <a:t>زودرس تر از بقیه – دام و روغن</a:t>
            </a:r>
          </a:p>
          <a:p>
            <a:pPr marL="609600" indent="-609600" algn="r" rtl="1" eaLnBrk="1" hangingPunct="1">
              <a:lnSpc>
                <a:spcPct val="80000"/>
              </a:lnSpc>
              <a:buFontTx/>
              <a:buNone/>
            </a:pPr>
            <a:endParaRPr lang="fa-IR" sz="2800" smtClean="0">
              <a:latin typeface="Tahoma" pitchFamily="34" charset="0"/>
              <a:cs typeface="2  Lotus" pitchFamily="2" charset="-78"/>
              <a:sym typeface="Wingdings" pitchFamily="2" charset="2"/>
            </a:endParaRPr>
          </a:p>
          <a:p>
            <a:pPr marL="609600" indent="-609600" algn="r" rtl="1" eaLnBrk="1" hangingPunct="1">
              <a:lnSpc>
                <a:spcPct val="80000"/>
              </a:lnSpc>
              <a:buFontTx/>
              <a:buNone/>
            </a:pPr>
            <a:r>
              <a:rPr lang="fa-IR" sz="2800" smtClean="0">
                <a:latin typeface="Tahoma" pitchFamily="34" charset="0"/>
                <a:cs typeface="Tahoma" pitchFamily="34" charset="0"/>
                <a:sym typeface="Wingdings" pitchFamily="2" charset="2"/>
              </a:rPr>
              <a:t> 2- ذرتهای سیلویی – </a:t>
            </a:r>
            <a:r>
              <a:rPr lang="fa-IR" sz="2800" smtClean="0">
                <a:latin typeface="Tahoma" pitchFamily="34" charset="0"/>
                <a:cs typeface="2  Lotus" pitchFamily="2" charset="-78"/>
                <a:sym typeface="Wingdings" pitchFamily="2" charset="2"/>
              </a:rPr>
              <a:t>دیررس هستند – قند زیاد</a:t>
            </a:r>
          </a:p>
          <a:p>
            <a:pPr marL="609600" indent="-609600" algn="r" rtl="1" eaLnBrk="1" hangingPunct="1">
              <a:lnSpc>
                <a:spcPct val="80000"/>
              </a:lnSpc>
              <a:buFontTx/>
              <a:buNone/>
            </a:pPr>
            <a:endParaRPr lang="fa-IR" sz="2800" smtClean="0">
              <a:latin typeface="Tahoma" pitchFamily="34" charset="0"/>
              <a:cs typeface="Tahoma" pitchFamily="34" charset="0"/>
              <a:sym typeface="Wingdings" pitchFamily="2" charset="2"/>
            </a:endParaRPr>
          </a:p>
          <a:p>
            <a:pPr marL="609600" indent="-609600" algn="r" rtl="1" eaLnBrk="1" hangingPunct="1">
              <a:lnSpc>
                <a:spcPct val="80000"/>
              </a:lnSpc>
              <a:buFontTx/>
              <a:buNone/>
            </a:pPr>
            <a:r>
              <a:rPr lang="fa-IR" sz="2800" smtClean="0">
                <a:latin typeface="Tahoma" pitchFamily="34" charset="0"/>
                <a:cs typeface="Tahoma" pitchFamily="34" charset="0"/>
                <a:sym typeface="Wingdings" pitchFamily="2" charset="2"/>
              </a:rPr>
              <a:t>3- ذرتهای علوفه ای – </a:t>
            </a:r>
            <a:r>
              <a:rPr lang="fa-IR" sz="2800" smtClean="0">
                <a:latin typeface="Tahoma" pitchFamily="34" charset="0"/>
                <a:cs typeface="2  Lotus" pitchFamily="2" charset="-78"/>
                <a:sym typeface="Wingdings" pitchFamily="2" charset="2"/>
              </a:rPr>
              <a:t>پرشاخ و برگ و باریک و بلند</a:t>
            </a:r>
          </a:p>
          <a:p>
            <a:pPr marL="609600" indent="-609600" algn="r" rtl="1" eaLnBrk="1" hangingPunct="1">
              <a:lnSpc>
                <a:spcPct val="80000"/>
              </a:lnSpc>
              <a:buFontTx/>
              <a:buNone/>
            </a:pPr>
            <a:endParaRPr lang="fa-IR" sz="2800" smtClean="0">
              <a:latin typeface="Tahoma" pitchFamily="34" charset="0"/>
              <a:cs typeface="Tahoma" pitchFamily="34" charset="0"/>
              <a:sym typeface="Wingdings" pitchFamily="2" charset="2"/>
            </a:endParaRPr>
          </a:p>
          <a:p>
            <a:pPr marL="609600" indent="-609600" algn="ctr" rtl="1" eaLnBrk="1" hangingPunct="1">
              <a:lnSpc>
                <a:spcPct val="80000"/>
              </a:lnSpc>
              <a:buFontTx/>
              <a:buNone/>
            </a:pPr>
            <a:r>
              <a:rPr lang="fa-IR" sz="2800" smtClean="0">
                <a:latin typeface="Tahoma" pitchFamily="34" charset="0"/>
                <a:cs typeface="2  Lotus" pitchFamily="2" charset="-78"/>
                <a:sym typeface="Wingdings" pitchFamily="2" charset="2"/>
              </a:rPr>
              <a:t>تاریخ کاشت در مورد این ذرتها مهم است</a:t>
            </a:r>
            <a:endParaRPr lang="en-US" sz="2800" smtClean="0">
              <a:latin typeface="Tahoma" pitchFamily="34" charset="0"/>
              <a:cs typeface="2  Lotus" pitchFamily="2" charset="-78"/>
              <a:sym typeface="Wingdings" pitchFamily="2" charset="2"/>
            </a:endParaRPr>
          </a:p>
          <a:p>
            <a:pPr marL="609600" indent="-609600" algn="r" rtl="1" eaLnBrk="1" hangingPunct="1">
              <a:lnSpc>
                <a:spcPct val="80000"/>
              </a:lnSpc>
              <a:buFontTx/>
              <a:buNone/>
            </a:pPr>
            <a:r>
              <a:rPr lang="fa-IR" sz="2800" smtClean="0">
                <a:latin typeface="Tahoma" pitchFamily="34" charset="0"/>
                <a:cs typeface="2  Lotus" pitchFamily="2" charset="-78"/>
                <a:sym typeface="Wingdings" pitchFamily="2" charset="2"/>
              </a:rPr>
              <a:t> </a:t>
            </a:r>
            <a:endParaRPr lang="en-US" sz="2800"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6482"/>
                                        </p:tgtEl>
                                        <p:attrNameLst>
                                          <p:attrName>style.visibility</p:attrName>
                                        </p:attrNameLst>
                                      </p:cBhvr>
                                      <p:to>
                                        <p:strVal val="visible"/>
                                      </p:to>
                                    </p:set>
                                    <p:anim calcmode="lin" valueType="num">
                                      <p:cBhvr additive="base">
                                        <p:cTn id="7" dur="2000" fill="hold"/>
                                        <p:tgtEl>
                                          <p:spTgt spid="276482"/>
                                        </p:tgtEl>
                                        <p:attrNameLst>
                                          <p:attrName>ppt_x</p:attrName>
                                        </p:attrNameLst>
                                      </p:cBhvr>
                                      <p:tavLst>
                                        <p:tav tm="0">
                                          <p:val>
                                            <p:strVal val="#ppt_x"/>
                                          </p:val>
                                        </p:tav>
                                        <p:tav tm="100000">
                                          <p:val>
                                            <p:strVal val="#ppt_x"/>
                                          </p:val>
                                        </p:tav>
                                      </p:tavLst>
                                    </p:anim>
                                    <p:anim calcmode="lin" valueType="num">
                                      <p:cBhvr additive="base">
                                        <p:cTn id="8" dur="2000" fill="hold"/>
                                        <p:tgtEl>
                                          <p:spTgt spid="27648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76483">
                                            <p:txEl>
                                              <p:pRg st="0" end="0"/>
                                            </p:txEl>
                                          </p:spTgt>
                                        </p:tgtEl>
                                        <p:attrNameLst>
                                          <p:attrName>style.visibility</p:attrName>
                                        </p:attrNameLst>
                                      </p:cBhvr>
                                      <p:to>
                                        <p:strVal val="visible"/>
                                      </p:to>
                                    </p:set>
                                    <p:animEffect transition="in" filter="wedge">
                                      <p:cBhvr>
                                        <p:cTn id="12" dur="1000"/>
                                        <p:tgtEl>
                                          <p:spTgt spid="276483">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76483">
                                            <p:txEl>
                                              <p:pRg st="1" end="1"/>
                                            </p:txEl>
                                          </p:spTgt>
                                        </p:tgtEl>
                                        <p:attrNameLst>
                                          <p:attrName>style.visibility</p:attrName>
                                        </p:attrNameLst>
                                      </p:cBhvr>
                                      <p:to>
                                        <p:strVal val="visible"/>
                                      </p:to>
                                    </p:set>
                                    <p:animEffect transition="in" filter="wedge">
                                      <p:cBhvr>
                                        <p:cTn id="16" dur="1000"/>
                                        <p:tgtEl>
                                          <p:spTgt spid="276483">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76483">
                                            <p:txEl>
                                              <p:pRg st="2" end="2"/>
                                            </p:txEl>
                                          </p:spTgt>
                                        </p:tgtEl>
                                        <p:attrNameLst>
                                          <p:attrName>style.visibility</p:attrName>
                                        </p:attrNameLst>
                                      </p:cBhvr>
                                      <p:to>
                                        <p:strVal val="visible"/>
                                      </p:to>
                                    </p:set>
                                    <p:animEffect transition="in" filter="wedge">
                                      <p:cBhvr>
                                        <p:cTn id="20" dur="1000"/>
                                        <p:tgtEl>
                                          <p:spTgt spid="276483">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76483">
                                            <p:txEl>
                                              <p:pRg st="4" end="4"/>
                                            </p:txEl>
                                          </p:spTgt>
                                        </p:tgtEl>
                                        <p:attrNameLst>
                                          <p:attrName>style.visibility</p:attrName>
                                        </p:attrNameLst>
                                      </p:cBhvr>
                                      <p:to>
                                        <p:strVal val="visible"/>
                                      </p:to>
                                    </p:set>
                                    <p:animEffect transition="in" filter="wedge">
                                      <p:cBhvr>
                                        <p:cTn id="24" dur="1000"/>
                                        <p:tgtEl>
                                          <p:spTgt spid="276483">
                                            <p:txEl>
                                              <p:pRg st="4" end="4"/>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76483">
                                            <p:txEl>
                                              <p:pRg st="6" end="6"/>
                                            </p:txEl>
                                          </p:spTgt>
                                        </p:tgtEl>
                                        <p:attrNameLst>
                                          <p:attrName>style.visibility</p:attrName>
                                        </p:attrNameLst>
                                      </p:cBhvr>
                                      <p:to>
                                        <p:strVal val="visible"/>
                                      </p:to>
                                    </p:set>
                                    <p:animEffect transition="in" filter="wedge">
                                      <p:cBhvr>
                                        <p:cTn id="28" dur="1000"/>
                                        <p:tgtEl>
                                          <p:spTgt spid="276483">
                                            <p:txEl>
                                              <p:pRg st="6" end="6"/>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76483">
                                            <p:txEl>
                                              <p:pRg st="8" end="8"/>
                                            </p:txEl>
                                          </p:spTgt>
                                        </p:tgtEl>
                                        <p:attrNameLst>
                                          <p:attrName>style.visibility</p:attrName>
                                        </p:attrNameLst>
                                      </p:cBhvr>
                                      <p:to>
                                        <p:strVal val="visible"/>
                                      </p:to>
                                    </p:set>
                                    <p:animEffect transition="in" filter="wedge">
                                      <p:cBhvr>
                                        <p:cTn id="32" dur="1000"/>
                                        <p:tgtEl>
                                          <p:spTgt spid="276483">
                                            <p:txEl>
                                              <p:pRg st="8" end="8"/>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276483">
                                            <p:txEl>
                                              <p:pRg st="9" end="9"/>
                                            </p:txEl>
                                          </p:spTgt>
                                        </p:tgtEl>
                                        <p:attrNameLst>
                                          <p:attrName>style.visibility</p:attrName>
                                        </p:attrNameLst>
                                      </p:cBhvr>
                                      <p:to>
                                        <p:strVal val="visible"/>
                                      </p:to>
                                    </p:set>
                                    <p:animEffect transition="in" filter="wedge">
                                      <p:cBhvr>
                                        <p:cTn id="36" dur="1000"/>
                                        <p:tgtEl>
                                          <p:spTgt spid="2764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2" grpId="0" animBg="1"/>
      <p:bldP spid="276483" grpId="0" build="p"/>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ذرت</a:t>
            </a:r>
            <a:endParaRPr lang="en-GB" smtClean="0">
              <a:cs typeface="Titr" pitchFamily="2" charset="-78"/>
            </a:endParaRPr>
          </a:p>
        </p:txBody>
      </p:sp>
      <p:sp>
        <p:nvSpPr>
          <p:cNvPr id="277507" name="Rectangle 3"/>
          <p:cNvSpPr>
            <a:spLocks noGrp="1" noChangeArrowheads="1"/>
          </p:cNvSpPr>
          <p:nvPr>
            <p:ph type="body" idx="1"/>
          </p:nvPr>
        </p:nvSpPr>
        <p:spPr>
          <a:xfrm>
            <a:off x="0" y="1905000"/>
            <a:ext cx="8991600" cy="47545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a:t>
            </a:r>
            <a:r>
              <a:rPr lang="en-US" smtClean="0">
                <a:latin typeface="Tahoma" pitchFamily="34" charset="0"/>
                <a:cs typeface="2  Lotus" pitchFamily="2" charset="-78"/>
                <a:sym typeface="Wingdings" pitchFamily="2" charset="2"/>
              </a:rPr>
              <a:t></a:t>
            </a:r>
            <a:r>
              <a:rPr lang="fa-IR" smtClean="0">
                <a:latin typeface="Tahoma" pitchFamily="34" charset="0"/>
                <a:cs typeface="2  Lotus" pitchFamily="2" charset="-78"/>
                <a:sym typeface="Wingdings" pitchFamily="2" charset="2"/>
              </a:rPr>
              <a:t> </a:t>
            </a:r>
            <a:r>
              <a:rPr lang="fa-IR" smtClean="0">
                <a:latin typeface="Tahoma" pitchFamily="34" charset="0"/>
                <a:cs typeface="Titr" pitchFamily="2" charset="-78"/>
                <a:sym typeface="Wingdings" pitchFamily="2" charset="2"/>
              </a:rPr>
              <a:t>انواع بذر هیبرید</a:t>
            </a:r>
          </a:p>
          <a:p>
            <a:pPr marL="609600" indent="-609600" algn="r" rtl="1" eaLnBrk="1" hangingPunct="1">
              <a:buFontTx/>
              <a:buNone/>
            </a:pPr>
            <a:r>
              <a:rPr lang="fa-IR" smtClean="0">
                <a:latin typeface="Tahoma" pitchFamily="34" charset="0"/>
                <a:cs typeface="Titr" pitchFamily="2" charset="-78"/>
                <a:sym typeface="Wingdings" pitchFamily="2" charset="2"/>
              </a:rPr>
              <a:t> </a:t>
            </a:r>
          </a:p>
          <a:p>
            <a:pPr marL="609600" indent="-609600" algn="r" rtl="1" eaLnBrk="1" hangingPunct="1">
              <a:buFontTx/>
              <a:buNone/>
            </a:pPr>
            <a:r>
              <a:rPr lang="fa-IR" smtClean="0">
                <a:latin typeface="Tahoma" pitchFamily="34" charset="0"/>
                <a:cs typeface="Titr" pitchFamily="2" charset="-78"/>
                <a:sym typeface="Wingdings" pitchFamily="2" charset="2"/>
              </a:rPr>
              <a:t> 1- </a:t>
            </a:r>
            <a:r>
              <a:rPr lang="en-US" smtClean="0">
                <a:latin typeface="Tahoma" pitchFamily="34" charset="0"/>
                <a:cs typeface="Tahoma" pitchFamily="34" charset="0"/>
                <a:sym typeface="Wingdings" pitchFamily="2" charset="2"/>
              </a:rPr>
              <a:t>Single  Cross</a:t>
            </a:r>
            <a:r>
              <a:rPr lang="fa-IR" smtClean="0">
                <a:latin typeface="Tahoma" pitchFamily="34" charset="0"/>
                <a:cs typeface="Tahoma" pitchFamily="34" charset="0"/>
                <a:sym typeface="Wingdings" pitchFamily="2" charset="2"/>
              </a:rPr>
              <a:t> –</a:t>
            </a:r>
            <a:endParaRPr lang="fa-IR" smtClean="0">
              <a:latin typeface="Tahoma" pitchFamily="34" charset="0"/>
              <a:cs typeface="2  Lotus" pitchFamily="2" charset="-78"/>
              <a:sym typeface="Wingdings" pitchFamily="2" charset="2"/>
            </a:endParaRPr>
          </a:p>
          <a:p>
            <a:pPr marL="609600" indent="-609600" algn="r" rtl="1" eaLnBrk="1" hangingPunct="1">
              <a:buFontTx/>
              <a:buNone/>
            </a:pPr>
            <a:r>
              <a:rPr lang="en-US" smtClean="0">
                <a:latin typeface="Tahoma" pitchFamily="34" charset="0"/>
                <a:cs typeface="Tahoma" pitchFamily="34" charset="0"/>
                <a:sym typeface="Wingdings" pitchFamily="2" charset="2"/>
              </a:rPr>
              <a:t>      </a:t>
            </a:r>
            <a:r>
              <a:rPr lang="fa-IR" smtClean="0">
                <a:latin typeface="Tahoma" pitchFamily="34" charset="0"/>
                <a:cs typeface="Tahoma" pitchFamily="34" charset="0"/>
                <a:sym typeface="Wingdings" pitchFamily="2" charset="2"/>
              </a:rPr>
              <a:t> </a:t>
            </a:r>
            <a:r>
              <a:rPr lang="fa-IR" smtClean="0">
                <a:latin typeface="Tahoma" pitchFamily="34" charset="0"/>
                <a:cs typeface="2  Lotus" pitchFamily="2" charset="-78"/>
                <a:sym typeface="Wingdings" pitchFamily="2" charset="2"/>
              </a:rPr>
              <a:t>دو لاین خالص با همدیگر تشکیل هیبرید ساده می دهند.</a:t>
            </a:r>
          </a:p>
          <a:p>
            <a:pPr marL="609600" indent="-609600" algn="r" rtl="1" eaLnBrk="1" hangingPunct="1">
              <a:buFontTx/>
              <a:buNone/>
            </a:pPr>
            <a:r>
              <a:rPr lang="fa-IR" smtClean="0">
                <a:latin typeface="Tahoma" pitchFamily="34" charset="0"/>
                <a:cs typeface="2  Lotus" pitchFamily="2" charset="-78"/>
                <a:sym typeface="Wingdings" pitchFamily="2" charset="2"/>
              </a:rPr>
              <a:t> - از نظر ظاهری حاصل تلاقی یکنواخت است</a:t>
            </a:r>
          </a:p>
          <a:p>
            <a:pPr marL="609600" indent="-609600" algn="r" rtl="1" eaLnBrk="1" hangingPunct="1">
              <a:buFontTx/>
              <a:buNone/>
            </a:pPr>
            <a:r>
              <a:rPr lang="fa-IR" smtClean="0">
                <a:latin typeface="Tahoma" pitchFamily="34" charset="0"/>
                <a:cs typeface="2  Lotus" pitchFamily="2" charset="-78"/>
                <a:sym typeface="Wingdings" pitchFamily="2" charset="2"/>
              </a:rPr>
              <a:t> - عملکرد زیادی دارند</a:t>
            </a:r>
          </a:p>
          <a:p>
            <a:pPr marL="609600" indent="-609600" algn="r" rtl="1" eaLnBrk="1" hangingPunct="1">
              <a:buFontTx/>
              <a:buNone/>
            </a:pPr>
            <a:r>
              <a:rPr lang="fa-IR" smtClean="0">
                <a:latin typeface="Tahoma" pitchFamily="34" charset="0"/>
                <a:cs typeface="2  Lotus" pitchFamily="2" charset="-78"/>
                <a:sym typeface="Wingdings" pitchFamily="2" charset="2"/>
              </a:rPr>
              <a:t> - این نوع تولید بیشتر برای ذرتهای شیرین کاربرد دارد.</a:t>
            </a:r>
          </a:p>
          <a:p>
            <a:pPr marL="609600" indent="-609600" algn="ctr" rtl="1" eaLnBrk="1" hangingPunct="1">
              <a:buFontTx/>
              <a:buNone/>
            </a:pP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7506"/>
                                        </p:tgtEl>
                                        <p:attrNameLst>
                                          <p:attrName>style.visibility</p:attrName>
                                        </p:attrNameLst>
                                      </p:cBhvr>
                                      <p:to>
                                        <p:strVal val="visible"/>
                                      </p:to>
                                    </p:set>
                                    <p:anim calcmode="lin" valueType="num">
                                      <p:cBhvr additive="base">
                                        <p:cTn id="7" dur="2000" fill="hold"/>
                                        <p:tgtEl>
                                          <p:spTgt spid="277506"/>
                                        </p:tgtEl>
                                        <p:attrNameLst>
                                          <p:attrName>ppt_x</p:attrName>
                                        </p:attrNameLst>
                                      </p:cBhvr>
                                      <p:tavLst>
                                        <p:tav tm="0">
                                          <p:val>
                                            <p:strVal val="#ppt_x"/>
                                          </p:val>
                                        </p:tav>
                                        <p:tav tm="100000">
                                          <p:val>
                                            <p:strVal val="#ppt_x"/>
                                          </p:val>
                                        </p:tav>
                                      </p:tavLst>
                                    </p:anim>
                                    <p:anim calcmode="lin" valueType="num">
                                      <p:cBhvr additive="base">
                                        <p:cTn id="8" dur="2000" fill="hold"/>
                                        <p:tgtEl>
                                          <p:spTgt spid="27750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77507">
                                            <p:txEl>
                                              <p:pRg st="0" end="0"/>
                                            </p:txEl>
                                          </p:spTgt>
                                        </p:tgtEl>
                                        <p:attrNameLst>
                                          <p:attrName>style.visibility</p:attrName>
                                        </p:attrNameLst>
                                      </p:cBhvr>
                                      <p:to>
                                        <p:strVal val="visible"/>
                                      </p:to>
                                    </p:set>
                                    <p:animEffect transition="in" filter="wedge">
                                      <p:cBhvr>
                                        <p:cTn id="12" dur="1000"/>
                                        <p:tgtEl>
                                          <p:spTgt spid="277507">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77507">
                                            <p:txEl>
                                              <p:pRg st="1" end="1"/>
                                            </p:txEl>
                                          </p:spTgt>
                                        </p:tgtEl>
                                        <p:attrNameLst>
                                          <p:attrName>style.visibility</p:attrName>
                                        </p:attrNameLst>
                                      </p:cBhvr>
                                      <p:to>
                                        <p:strVal val="visible"/>
                                      </p:to>
                                    </p:set>
                                    <p:animEffect transition="in" filter="wedge">
                                      <p:cBhvr>
                                        <p:cTn id="16" dur="1000"/>
                                        <p:tgtEl>
                                          <p:spTgt spid="277507">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77507">
                                            <p:txEl>
                                              <p:pRg st="2" end="2"/>
                                            </p:txEl>
                                          </p:spTgt>
                                        </p:tgtEl>
                                        <p:attrNameLst>
                                          <p:attrName>style.visibility</p:attrName>
                                        </p:attrNameLst>
                                      </p:cBhvr>
                                      <p:to>
                                        <p:strVal val="visible"/>
                                      </p:to>
                                    </p:set>
                                    <p:animEffect transition="in" filter="wedge">
                                      <p:cBhvr>
                                        <p:cTn id="20" dur="1000"/>
                                        <p:tgtEl>
                                          <p:spTgt spid="277507">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77507">
                                            <p:txEl>
                                              <p:pRg st="3" end="3"/>
                                            </p:txEl>
                                          </p:spTgt>
                                        </p:tgtEl>
                                        <p:attrNameLst>
                                          <p:attrName>style.visibility</p:attrName>
                                        </p:attrNameLst>
                                      </p:cBhvr>
                                      <p:to>
                                        <p:strVal val="visible"/>
                                      </p:to>
                                    </p:set>
                                    <p:animEffect transition="in" filter="wedge">
                                      <p:cBhvr>
                                        <p:cTn id="24" dur="1000"/>
                                        <p:tgtEl>
                                          <p:spTgt spid="277507">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77507">
                                            <p:txEl>
                                              <p:pRg st="4" end="4"/>
                                            </p:txEl>
                                          </p:spTgt>
                                        </p:tgtEl>
                                        <p:attrNameLst>
                                          <p:attrName>style.visibility</p:attrName>
                                        </p:attrNameLst>
                                      </p:cBhvr>
                                      <p:to>
                                        <p:strVal val="visible"/>
                                      </p:to>
                                    </p:set>
                                    <p:animEffect transition="in" filter="wedge">
                                      <p:cBhvr>
                                        <p:cTn id="28" dur="1000"/>
                                        <p:tgtEl>
                                          <p:spTgt spid="277507">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77507">
                                            <p:txEl>
                                              <p:pRg st="5" end="5"/>
                                            </p:txEl>
                                          </p:spTgt>
                                        </p:tgtEl>
                                        <p:attrNameLst>
                                          <p:attrName>style.visibility</p:attrName>
                                        </p:attrNameLst>
                                      </p:cBhvr>
                                      <p:to>
                                        <p:strVal val="visible"/>
                                      </p:to>
                                    </p:set>
                                    <p:animEffect transition="in" filter="wedge">
                                      <p:cBhvr>
                                        <p:cTn id="32" dur="1000"/>
                                        <p:tgtEl>
                                          <p:spTgt spid="277507">
                                            <p:txEl>
                                              <p:pRg st="5" end="5"/>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277507">
                                            <p:txEl>
                                              <p:pRg st="6" end="6"/>
                                            </p:txEl>
                                          </p:spTgt>
                                        </p:tgtEl>
                                        <p:attrNameLst>
                                          <p:attrName>style.visibility</p:attrName>
                                        </p:attrNameLst>
                                      </p:cBhvr>
                                      <p:to>
                                        <p:strVal val="visible"/>
                                      </p:to>
                                    </p:set>
                                    <p:animEffect transition="in" filter="wedge">
                                      <p:cBhvr>
                                        <p:cTn id="36" dur="1000"/>
                                        <p:tgtEl>
                                          <p:spTgt spid="277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6" grpId="0" animBg="1"/>
      <p:bldP spid="277507" grpId="0" build="p"/>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ذرت</a:t>
            </a:r>
            <a:endParaRPr lang="en-GB" smtClean="0">
              <a:cs typeface="Titr" pitchFamily="2" charset="-78"/>
            </a:endParaRPr>
          </a:p>
        </p:txBody>
      </p:sp>
      <p:sp>
        <p:nvSpPr>
          <p:cNvPr id="278531" name="Rectangle 3"/>
          <p:cNvSpPr>
            <a:spLocks noGrp="1" noChangeArrowheads="1"/>
          </p:cNvSpPr>
          <p:nvPr>
            <p:ph type="body" idx="1"/>
          </p:nvPr>
        </p:nvSpPr>
        <p:spPr>
          <a:xfrm>
            <a:off x="0" y="1905000"/>
            <a:ext cx="8991600" cy="47545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a:t>
            </a:r>
            <a:r>
              <a:rPr lang="en-US" smtClean="0">
                <a:latin typeface="Tahoma" pitchFamily="34" charset="0"/>
                <a:cs typeface="2  Lotus" pitchFamily="2" charset="-78"/>
                <a:sym typeface="Wingdings" pitchFamily="2" charset="2"/>
              </a:rPr>
              <a:t></a:t>
            </a:r>
            <a:r>
              <a:rPr lang="fa-IR" smtClean="0">
                <a:latin typeface="Tahoma" pitchFamily="34" charset="0"/>
                <a:cs typeface="2  Lotus" pitchFamily="2" charset="-78"/>
                <a:sym typeface="Wingdings" pitchFamily="2" charset="2"/>
              </a:rPr>
              <a:t> </a:t>
            </a:r>
            <a:r>
              <a:rPr lang="fa-IR" smtClean="0">
                <a:latin typeface="Tahoma" pitchFamily="34" charset="0"/>
                <a:cs typeface="Titr" pitchFamily="2" charset="-78"/>
                <a:sym typeface="Wingdings" pitchFamily="2" charset="2"/>
              </a:rPr>
              <a:t>انواع بذر هیبرید</a:t>
            </a:r>
          </a:p>
          <a:p>
            <a:pPr marL="609600" indent="-609600" algn="r" rtl="1" eaLnBrk="1" hangingPunct="1">
              <a:buFontTx/>
              <a:buNone/>
            </a:pPr>
            <a:r>
              <a:rPr lang="fa-IR" smtClean="0">
                <a:latin typeface="Tahoma" pitchFamily="34" charset="0"/>
                <a:cs typeface="Titr" pitchFamily="2" charset="-78"/>
                <a:sym typeface="Wingdings" pitchFamily="2" charset="2"/>
              </a:rPr>
              <a:t> </a:t>
            </a:r>
          </a:p>
          <a:p>
            <a:pPr marL="609600" indent="-609600" algn="r" rtl="1" eaLnBrk="1" hangingPunct="1">
              <a:buFontTx/>
              <a:buNone/>
            </a:pPr>
            <a:r>
              <a:rPr lang="fa-IR" smtClean="0">
                <a:latin typeface="Tahoma" pitchFamily="34" charset="0"/>
                <a:cs typeface="Titr" pitchFamily="2" charset="-78"/>
                <a:sym typeface="Wingdings" pitchFamily="2" charset="2"/>
              </a:rPr>
              <a:t> 2- </a:t>
            </a:r>
            <a:r>
              <a:rPr lang="en-US" smtClean="0">
                <a:latin typeface="Tahoma" pitchFamily="34" charset="0"/>
                <a:cs typeface="Tahoma" pitchFamily="34" charset="0"/>
                <a:sym typeface="Wingdings" pitchFamily="2" charset="2"/>
              </a:rPr>
              <a:t>Double  Cross</a:t>
            </a:r>
            <a:r>
              <a:rPr lang="fa-IR" smtClean="0">
                <a:latin typeface="Tahoma" pitchFamily="34" charset="0"/>
                <a:cs typeface="Tahoma" pitchFamily="34" charset="0"/>
                <a:sym typeface="Wingdings" pitchFamily="2" charset="2"/>
              </a:rPr>
              <a:t> –</a:t>
            </a:r>
            <a:endParaRPr lang="en-US" smtClean="0">
              <a:latin typeface="Tahoma" pitchFamily="34" charset="0"/>
              <a:cs typeface="Tahoma" pitchFamily="34" charset="0"/>
              <a:sym typeface="Wingdings" pitchFamily="2" charset="2"/>
            </a:endParaRPr>
          </a:p>
          <a:p>
            <a:pPr marL="609600" indent="-609600" algn="ctr" rtl="1" eaLnBrk="1" hangingPunct="1">
              <a:buFontTx/>
              <a:buNone/>
            </a:pPr>
            <a:r>
              <a:rPr lang="en-US" smtClean="0">
                <a:latin typeface="Tahoma" pitchFamily="34" charset="0"/>
                <a:cs typeface="Tahoma" pitchFamily="34" charset="0"/>
                <a:sym typeface="Wingdings" pitchFamily="2" charset="2"/>
              </a:rPr>
              <a:t>  </a:t>
            </a:r>
            <a:r>
              <a:rPr lang="fa-IR" smtClean="0">
                <a:latin typeface="Tahoma" pitchFamily="34" charset="0"/>
                <a:cs typeface="Tahoma" pitchFamily="34" charset="0"/>
                <a:sym typeface="Wingdings" pitchFamily="2" charset="2"/>
              </a:rPr>
              <a:t> </a:t>
            </a:r>
            <a:r>
              <a:rPr lang="fa-IR" b="1" smtClean="0">
                <a:latin typeface="Tahoma" pitchFamily="34" charset="0"/>
                <a:cs typeface="2  Lotus" pitchFamily="2" charset="-78"/>
                <a:sym typeface="Wingdings" pitchFamily="2" charset="2"/>
              </a:rPr>
              <a:t>حاصل تلاقی دو هیبرید ساده است</a:t>
            </a:r>
          </a:p>
          <a:p>
            <a:pPr marL="609600" indent="-609600" algn="r" rtl="1" eaLnBrk="1" hangingPunct="1">
              <a:buFontTx/>
              <a:buChar char="-"/>
            </a:pPr>
            <a:r>
              <a:rPr lang="fa-IR" smtClean="0">
                <a:latin typeface="Tahoma" pitchFamily="34" charset="0"/>
                <a:cs typeface="2  Lotus" pitchFamily="2" charset="-78"/>
                <a:sym typeface="Wingdings" pitchFamily="2" charset="2"/>
              </a:rPr>
              <a:t> هیبریدهای ساده یکنواخت تر هستند نسبت به </a:t>
            </a:r>
            <a:r>
              <a:rPr lang="en-US" smtClean="0">
                <a:latin typeface="Tahoma" pitchFamily="34" charset="0"/>
                <a:cs typeface="2  Lotus" pitchFamily="2" charset="-78"/>
                <a:sym typeface="Wingdings" pitchFamily="2" charset="2"/>
              </a:rPr>
              <a:t>DC</a:t>
            </a:r>
            <a:endParaRPr lang="fa-IR" smtClean="0">
              <a:latin typeface="Tahoma" pitchFamily="34" charset="0"/>
              <a:cs typeface="2  Lotus" pitchFamily="2" charset="-78"/>
              <a:sym typeface="Wingdings" pitchFamily="2" charset="2"/>
            </a:endParaRPr>
          </a:p>
          <a:p>
            <a:pPr marL="609600" indent="-609600" algn="r" rtl="1" eaLnBrk="1" hangingPunct="1">
              <a:buFontTx/>
              <a:buChar char="-"/>
            </a:pPr>
            <a:r>
              <a:rPr lang="fa-IR" smtClean="0">
                <a:latin typeface="Tahoma" pitchFamily="34" charset="0"/>
                <a:cs typeface="2  Lotus" pitchFamily="2" charset="-78"/>
                <a:sym typeface="Wingdings" pitchFamily="2" charset="2"/>
              </a:rPr>
              <a:t>برای تولید یک </a:t>
            </a:r>
            <a:r>
              <a:rPr lang="en-US" smtClean="0">
                <a:latin typeface="Tahoma" pitchFamily="34" charset="0"/>
                <a:cs typeface="2  Lotus" pitchFamily="2" charset="-78"/>
                <a:sym typeface="Wingdings" pitchFamily="2" charset="2"/>
              </a:rPr>
              <a:t>DC</a:t>
            </a:r>
            <a:r>
              <a:rPr lang="fa-IR" smtClean="0">
                <a:latin typeface="Tahoma" pitchFamily="34" charset="0"/>
                <a:cs typeface="2  Lotus" pitchFamily="2" charset="-78"/>
                <a:sym typeface="Wingdings" pitchFamily="2" charset="2"/>
              </a:rPr>
              <a:t> چند مزرعه نیاز است؟</a:t>
            </a:r>
          </a:p>
          <a:p>
            <a:pPr marL="609600" indent="-609600" algn="r" rtl="1" eaLnBrk="1" hangingPunct="1">
              <a:buFontTx/>
              <a:buNone/>
            </a:pPr>
            <a:r>
              <a:rPr lang="fa-IR" smtClean="0">
                <a:latin typeface="Tahoma" pitchFamily="34" charset="0"/>
                <a:cs typeface="2  Lotus" pitchFamily="2" charset="-78"/>
                <a:sym typeface="Wingdings" pitchFamily="2" charset="2"/>
              </a:rPr>
              <a:t>  1 – 3             2- 4          3-     6          4- 7</a:t>
            </a:r>
          </a:p>
          <a:p>
            <a:pPr marL="609600" indent="-609600" algn="ctr" rtl="1" eaLnBrk="1" hangingPunct="1">
              <a:buFontTx/>
              <a:buNone/>
            </a:pP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8530"/>
                                        </p:tgtEl>
                                        <p:attrNameLst>
                                          <p:attrName>style.visibility</p:attrName>
                                        </p:attrNameLst>
                                      </p:cBhvr>
                                      <p:to>
                                        <p:strVal val="visible"/>
                                      </p:to>
                                    </p:set>
                                    <p:anim calcmode="lin" valueType="num">
                                      <p:cBhvr additive="base">
                                        <p:cTn id="7" dur="2000" fill="hold"/>
                                        <p:tgtEl>
                                          <p:spTgt spid="278530"/>
                                        </p:tgtEl>
                                        <p:attrNameLst>
                                          <p:attrName>ppt_x</p:attrName>
                                        </p:attrNameLst>
                                      </p:cBhvr>
                                      <p:tavLst>
                                        <p:tav tm="0">
                                          <p:val>
                                            <p:strVal val="#ppt_x"/>
                                          </p:val>
                                        </p:tav>
                                        <p:tav tm="100000">
                                          <p:val>
                                            <p:strVal val="#ppt_x"/>
                                          </p:val>
                                        </p:tav>
                                      </p:tavLst>
                                    </p:anim>
                                    <p:anim calcmode="lin" valueType="num">
                                      <p:cBhvr additive="base">
                                        <p:cTn id="8" dur="2000" fill="hold"/>
                                        <p:tgtEl>
                                          <p:spTgt spid="27853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78531">
                                            <p:txEl>
                                              <p:pRg st="0" end="0"/>
                                            </p:txEl>
                                          </p:spTgt>
                                        </p:tgtEl>
                                        <p:attrNameLst>
                                          <p:attrName>style.visibility</p:attrName>
                                        </p:attrNameLst>
                                      </p:cBhvr>
                                      <p:to>
                                        <p:strVal val="visible"/>
                                      </p:to>
                                    </p:set>
                                    <p:animEffect transition="in" filter="wedge">
                                      <p:cBhvr>
                                        <p:cTn id="12" dur="1000"/>
                                        <p:tgtEl>
                                          <p:spTgt spid="278531">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78531">
                                            <p:txEl>
                                              <p:pRg st="1" end="1"/>
                                            </p:txEl>
                                          </p:spTgt>
                                        </p:tgtEl>
                                        <p:attrNameLst>
                                          <p:attrName>style.visibility</p:attrName>
                                        </p:attrNameLst>
                                      </p:cBhvr>
                                      <p:to>
                                        <p:strVal val="visible"/>
                                      </p:to>
                                    </p:set>
                                    <p:animEffect transition="in" filter="wedge">
                                      <p:cBhvr>
                                        <p:cTn id="16" dur="1000"/>
                                        <p:tgtEl>
                                          <p:spTgt spid="278531">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78531">
                                            <p:txEl>
                                              <p:pRg st="2" end="2"/>
                                            </p:txEl>
                                          </p:spTgt>
                                        </p:tgtEl>
                                        <p:attrNameLst>
                                          <p:attrName>style.visibility</p:attrName>
                                        </p:attrNameLst>
                                      </p:cBhvr>
                                      <p:to>
                                        <p:strVal val="visible"/>
                                      </p:to>
                                    </p:set>
                                    <p:animEffect transition="in" filter="wedge">
                                      <p:cBhvr>
                                        <p:cTn id="20" dur="1000"/>
                                        <p:tgtEl>
                                          <p:spTgt spid="278531">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78531">
                                            <p:txEl>
                                              <p:pRg st="3" end="3"/>
                                            </p:txEl>
                                          </p:spTgt>
                                        </p:tgtEl>
                                        <p:attrNameLst>
                                          <p:attrName>style.visibility</p:attrName>
                                        </p:attrNameLst>
                                      </p:cBhvr>
                                      <p:to>
                                        <p:strVal val="visible"/>
                                      </p:to>
                                    </p:set>
                                    <p:animEffect transition="in" filter="wedge">
                                      <p:cBhvr>
                                        <p:cTn id="24" dur="1000"/>
                                        <p:tgtEl>
                                          <p:spTgt spid="278531">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78531">
                                            <p:txEl>
                                              <p:pRg st="4" end="4"/>
                                            </p:txEl>
                                          </p:spTgt>
                                        </p:tgtEl>
                                        <p:attrNameLst>
                                          <p:attrName>style.visibility</p:attrName>
                                        </p:attrNameLst>
                                      </p:cBhvr>
                                      <p:to>
                                        <p:strVal val="visible"/>
                                      </p:to>
                                    </p:set>
                                    <p:animEffect transition="in" filter="wedge">
                                      <p:cBhvr>
                                        <p:cTn id="28" dur="1000"/>
                                        <p:tgtEl>
                                          <p:spTgt spid="278531">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78531">
                                            <p:txEl>
                                              <p:pRg st="5" end="5"/>
                                            </p:txEl>
                                          </p:spTgt>
                                        </p:tgtEl>
                                        <p:attrNameLst>
                                          <p:attrName>style.visibility</p:attrName>
                                        </p:attrNameLst>
                                      </p:cBhvr>
                                      <p:to>
                                        <p:strVal val="visible"/>
                                      </p:to>
                                    </p:set>
                                    <p:animEffect transition="in" filter="wedge">
                                      <p:cBhvr>
                                        <p:cTn id="32" dur="1000"/>
                                        <p:tgtEl>
                                          <p:spTgt spid="278531">
                                            <p:txEl>
                                              <p:pRg st="5" end="5"/>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278531">
                                            <p:txEl>
                                              <p:pRg st="6" end="6"/>
                                            </p:txEl>
                                          </p:spTgt>
                                        </p:tgtEl>
                                        <p:attrNameLst>
                                          <p:attrName>style.visibility</p:attrName>
                                        </p:attrNameLst>
                                      </p:cBhvr>
                                      <p:to>
                                        <p:strVal val="visible"/>
                                      </p:to>
                                    </p:set>
                                    <p:animEffect transition="in" filter="wedge">
                                      <p:cBhvr>
                                        <p:cTn id="36" dur="1000"/>
                                        <p:tgtEl>
                                          <p:spTgt spid="278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0" grpId="0" animBg="1"/>
      <p:bldP spid="278531" grpId="0" build="p"/>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ذرت</a:t>
            </a:r>
            <a:endParaRPr lang="en-GB" smtClean="0">
              <a:cs typeface="Titr" pitchFamily="2" charset="-78"/>
            </a:endParaRPr>
          </a:p>
        </p:txBody>
      </p:sp>
      <p:sp>
        <p:nvSpPr>
          <p:cNvPr id="279555" name="Rectangle 3"/>
          <p:cNvSpPr>
            <a:spLocks noGrp="1" noChangeArrowheads="1"/>
          </p:cNvSpPr>
          <p:nvPr>
            <p:ph type="body" idx="1"/>
          </p:nvPr>
        </p:nvSpPr>
        <p:spPr>
          <a:xfrm>
            <a:off x="0" y="1905000"/>
            <a:ext cx="8991600" cy="47545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a:t>
            </a:r>
            <a:r>
              <a:rPr lang="en-US" smtClean="0">
                <a:latin typeface="Tahoma" pitchFamily="34" charset="0"/>
                <a:cs typeface="2  Lotus" pitchFamily="2" charset="-78"/>
                <a:sym typeface="Wingdings" pitchFamily="2" charset="2"/>
              </a:rPr>
              <a:t></a:t>
            </a:r>
            <a:r>
              <a:rPr lang="fa-IR" smtClean="0">
                <a:latin typeface="Tahoma" pitchFamily="34" charset="0"/>
                <a:cs typeface="2  Lotus" pitchFamily="2" charset="-78"/>
                <a:sym typeface="Wingdings" pitchFamily="2" charset="2"/>
              </a:rPr>
              <a:t> </a:t>
            </a:r>
            <a:r>
              <a:rPr lang="fa-IR" smtClean="0">
                <a:latin typeface="Tahoma" pitchFamily="34" charset="0"/>
                <a:cs typeface="Titr" pitchFamily="2" charset="-78"/>
                <a:sym typeface="Wingdings" pitchFamily="2" charset="2"/>
              </a:rPr>
              <a:t>انواع بذر هیبرید</a:t>
            </a:r>
          </a:p>
          <a:p>
            <a:pPr marL="609600" indent="-609600" algn="r" rtl="1" eaLnBrk="1" hangingPunct="1">
              <a:buFontTx/>
              <a:buNone/>
            </a:pPr>
            <a:r>
              <a:rPr lang="fa-IR" smtClean="0">
                <a:latin typeface="Tahoma" pitchFamily="34" charset="0"/>
                <a:cs typeface="Titr" pitchFamily="2" charset="-78"/>
                <a:sym typeface="Wingdings" pitchFamily="2" charset="2"/>
              </a:rPr>
              <a:t> </a:t>
            </a:r>
          </a:p>
          <a:p>
            <a:pPr marL="609600" indent="-609600" algn="r" rtl="1" eaLnBrk="1" hangingPunct="1">
              <a:buFontTx/>
              <a:buNone/>
            </a:pPr>
            <a:r>
              <a:rPr lang="fa-IR" smtClean="0">
                <a:latin typeface="Tahoma" pitchFamily="34" charset="0"/>
                <a:cs typeface="Titr" pitchFamily="2" charset="-78"/>
                <a:sym typeface="Wingdings" pitchFamily="2" charset="2"/>
              </a:rPr>
              <a:t> 3- </a:t>
            </a:r>
            <a:r>
              <a:rPr lang="en-US" smtClean="0">
                <a:latin typeface="Tahoma" pitchFamily="34" charset="0"/>
                <a:cs typeface="Titr" pitchFamily="2" charset="-78"/>
                <a:sym typeface="Wingdings" pitchFamily="2" charset="2"/>
              </a:rPr>
              <a:t>Three – way  </a:t>
            </a:r>
            <a:r>
              <a:rPr lang="en-US" smtClean="0">
                <a:latin typeface="Tahoma" pitchFamily="34" charset="0"/>
                <a:cs typeface="Tahoma" pitchFamily="34" charset="0"/>
                <a:sym typeface="Wingdings" pitchFamily="2" charset="2"/>
              </a:rPr>
              <a:t>Cross</a:t>
            </a:r>
            <a:r>
              <a:rPr lang="fa-IR" smtClean="0">
                <a:latin typeface="Tahoma" pitchFamily="34" charset="0"/>
                <a:cs typeface="Tahoma" pitchFamily="34" charset="0"/>
                <a:sym typeface="Wingdings" pitchFamily="2" charset="2"/>
              </a:rPr>
              <a:t> </a:t>
            </a:r>
            <a:endParaRPr lang="en-US" smtClean="0">
              <a:latin typeface="Tahoma" pitchFamily="34" charset="0"/>
              <a:cs typeface="Tahoma" pitchFamily="34" charset="0"/>
              <a:sym typeface="Wingdings" pitchFamily="2" charset="2"/>
            </a:endParaRPr>
          </a:p>
          <a:p>
            <a:pPr marL="609600" indent="-609600" algn="r" rtl="1" eaLnBrk="1" hangingPunct="1">
              <a:buFontTx/>
              <a:buNone/>
            </a:pPr>
            <a:r>
              <a:rPr lang="en-US" b="1" smtClean="0">
                <a:latin typeface="Tahoma" pitchFamily="34" charset="0"/>
                <a:cs typeface="2  Lotus" pitchFamily="2" charset="-78"/>
                <a:sym typeface="Wingdings" pitchFamily="2" charset="2"/>
              </a:rPr>
              <a:t>   </a:t>
            </a:r>
            <a:r>
              <a:rPr lang="fa-IR" b="1" smtClean="0">
                <a:latin typeface="Tahoma" pitchFamily="34" charset="0"/>
                <a:cs typeface="2  Lotus" pitchFamily="2" charset="-78"/>
                <a:sym typeface="Wingdings" pitchFamily="2" charset="2"/>
              </a:rPr>
              <a:t>   حاصل تلاقی هیبرید ساده (مادری) با یک لاین خالص(پدری)</a:t>
            </a:r>
          </a:p>
          <a:p>
            <a:pPr marL="609600" indent="-609600" algn="r" rtl="1" eaLnBrk="1" hangingPunct="1">
              <a:buFontTx/>
              <a:buNone/>
            </a:pPr>
            <a:endParaRPr lang="fa-IR" b="1" smtClean="0">
              <a:latin typeface="Tahoma" pitchFamily="34" charset="0"/>
              <a:cs typeface="2  Lotus" pitchFamily="2" charset="-78"/>
              <a:sym typeface="Wingdings" pitchFamily="2" charset="2"/>
            </a:endParaRPr>
          </a:p>
          <a:p>
            <a:pPr marL="609600" indent="-609600" algn="r" rtl="1" eaLnBrk="1" hangingPunct="1">
              <a:buFontTx/>
              <a:buChar char="-"/>
            </a:pPr>
            <a:r>
              <a:rPr lang="fa-IR" smtClean="0">
                <a:latin typeface="Tahoma" pitchFamily="34" charset="0"/>
                <a:cs typeface="2  Lotus" pitchFamily="2" charset="-78"/>
                <a:sym typeface="Wingdings" pitchFamily="2" charset="2"/>
              </a:rPr>
              <a:t> از نظر یکنواختی مابین دو گروه قبلی است.</a:t>
            </a:r>
          </a:p>
          <a:p>
            <a:pPr marL="609600" indent="-609600" algn="r" rtl="1" eaLnBrk="1" hangingPunct="1">
              <a:buFontTx/>
              <a:buNone/>
            </a:pP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9554"/>
                                        </p:tgtEl>
                                        <p:attrNameLst>
                                          <p:attrName>style.visibility</p:attrName>
                                        </p:attrNameLst>
                                      </p:cBhvr>
                                      <p:to>
                                        <p:strVal val="visible"/>
                                      </p:to>
                                    </p:set>
                                    <p:anim calcmode="lin" valueType="num">
                                      <p:cBhvr additive="base">
                                        <p:cTn id="7" dur="2000" fill="hold"/>
                                        <p:tgtEl>
                                          <p:spTgt spid="279554"/>
                                        </p:tgtEl>
                                        <p:attrNameLst>
                                          <p:attrName>ppt_x</p:attrName>
                                        </p:attrNameLst>
                                      </p:cBhvr>
                                      <p:tavLst>
                                        <p:tav tm="0">
                                          <p:val>
                                            <p:strVal val="#ppt_x"/>
                                          </p:val>
                                        </p:tav>
                                        <p:tav tm="100000">
                                          <p:val>
                                            <p:strVal val="#ppt_x"/>
                                          </p:val>
                                        </p:tav>
                                      </p:tavLst>
                                    </p:anim>
                                    <p:anim calcmode="lin" valueType="num">
                                      <p:cBhvr additive="base">
                                        <p:cTn id="8" dur="2000" fill="hold"/>
                                        <p:tgtEl>
                                          <p:spTgt spid="27955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79555">
                                            <p:txEl>
                                              <p:pRg st="0" end="0"/>
                                            </p:txEl>
                                          </p:spTgt>
                                        </p:tgtEl>
                                        <p:attrNameLst>
                                          <p:attrName>style.visibility</p:attrName>
                                        </p:attrNameLst>
                                      </p:cBhvr>
                                      <p:to>
                                        <p:strVal val="visible"/>
                                      </p:to>
                                    </p:set>
                                    <p:animEffect transition="in" filter="wedge">
                                      <p:cBhvr>
                                        <p:cTn id="12" dur="1000"/>
                                        <p:tgtEl>
                                          <p:spTgt spid="279555">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79555">
                                            <p:txEl>
                                              <p:pRg st="1" end="1"/>
                                            </p:txEl>
                                          </p:spTgt>
                                        </p:tgtEl>
                                        <p:attrNameLst>
                                          <p:attrName>style.visibility</p:attrName>
                                        </p:attrNameLst>
                                      </p:cBhvr>
                                      <p:to>
                                        <p:strVal val="visible"/>
                                      </p:to>
                                    </p:set>
                                    <p:animEffect transition="in" filter="wedge">
                                      <p:cBhvr>
                                        <p:cTn id="16" dur="1000"/>
                                        <p:tgtEl>
                                          <p:spTgt spid="279555">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79555">
                                            <p:txEl>
                                              <p:pRg st="2" end="2"/>
                                            </p:txEl>
                                          </p:spTgt>
                                        </p:tgtEl>
                                        <p:attrNameLst>
                                          <p:attrName>style.visibility</p:attrName>
                                        </p:attrNameLst>
                                      </p:cBhvr>
                                      <p:to>
                                        <p:strVal val="visible"/>
                                      </p:to>
                                    </p:set>
                                    <p:animEffect transition="in" filter="wedge">
                                      <p:cBhvr>
                                        <p:cTn id="20" dur="1000"/>
                                        <p:tgtEl>
                                          <p:spTgt spid="279555">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79555">
                                            <p:txEl>
                                              <p:pRg st="3" end="3"/>
                                            </p:txEl>
                                          </p:spTgt>
                                        </p:tgtEl>
                                        <p:attrNameLst>
                                          <p:attrName>style.visibility</p:attrName>
                                        </p:attrNameLst>
                                      </p:cBhvr>
                                      <p:to>
                                        <p:strVal val="visible"/>
                                      </p:to>
                                    </p:set>
                                    <p:animEffect transition="in" filter="wedge">
                                      <p:cBhvr>
                                        <p:cTn id="24" dur="1000"/>
                                        <p:tgtEl>
                                          <p:spTgt spid="279555">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79555">
                                            <p:txEl>
                                              <p:pRg st="5" end="5"/>
                                            </p:txEl>
                                          </p:spTgt>
                                        </p:tgtEl>
                                        <p:attrNameLst>
                                          <p:attrName>style.visibility</p:attrName>
                                        </p:attrNameLst>
                                      </p:cBhvr>
                                      <p:to>
                                        <p:strVal val="visible"/>
                                      </p:to>
                                    </p:set>
                                    <p:animEffect transition="in" filter="wedge">
                                      <p:cBhvr>
                                        <p:cTn id="28" dur="1000"/>
                                        <p:tgtEl>
                                          <p:spTgt spid="2795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4" grpId="0" animBg="1"/>
      <p:bldP spid="279555" grpId="0" build="p"/>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ذرت</a:t>
            </a:r>
            <a:endParaRPr lang="en-GB" smtClean="0">
              <a:cs typeface="Titr" pitchFamily="2" charset="-78"/>
            </a:endParaRPr>
          </a:p>
        </p:txBody>
      </p:sp>
      <p:sp>
        <p:nvSpPr>
          <p:cNvPr id="280579" name="Rectangle 3"/>
          <p:cNvSpPr>
            <a:spLocks noGrp="1" noChangeArrowheads="1"/>
          </p:cNvSpPr>
          <p:nvPr>
            <p:ph type="body" idx="1"/>
          </p:nvPr>
        </p:nvSpPr>
        <p:spPr>
          <a:xfrm>
            <a:off x="0" y="1905000"/>
            <a:ext cx="8991600" cy="47545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a:t>
            </a:r>
            <a:r>
              <a:rPr lang="en-US" smtClean="0">
                <a:latin typeface="Tahoma" pitchFamily="34" charset="0"/>
                <a:cs typeface="2  Lotus" pitchFamily="2" charset="-78"/>
                <a:sym typeface="Wingdings" pitchFamily="2" charset="2"/>
              </a:rPr>
              <a:t></a:t>
            </a:r>
            <a:r>
              <a:rPr lang="fa-IR" smtClean="0">
                <a:latin typeface="Tahoma" pitchFamily="34" charset="0"/>
                <a:cs typeface="2  Lotus" pitchFamily="2" charset="-78"/>
                <a:sym typeface="Wingdings" pitchFamily="2" charset="2"/>
              </a:rPr>
              <a:t> </a:t>
            </a:r>
            <a:r>
              <a:rPr lang="fa-IR" smtClean="0">
                <a:latin typeface="Tahoma" pitchFamily="34" charset="0"/>
                <a:cs typeface="Titr" pitchFamily="2" charset="-78"/>
                <a:sym typeface="Wingdings" pitchFamily="2" charset="2"/>
              </a:rPr>
              <a:t>انواع بذر هیبرید</a:t>
            </a:r>
          </a:p>
          <a:p>
            <a:pPr marL="609600" indent="-609600" algn="r" rtl="1" eaLnBrk="1" hangingPunct="1">
              <a:buFontTx/>
              <a:buNone/>
            </a:pPr>
            <a:r>
              <a:rPr lang="fa-IR" smtClean="0">
                <a:latin typeface="Tahoma" pitchFamily="34" charset="0"/>
                <a:cs typeface="Titr" pitchFamily="2" charset="-78"/>
                <a:sym typeface="Wingdings" pitchFamily="2" charset="2"/>
              </a:rPr>
              <a:t> </a:t>
            </a:r>
          </a:p>
          <a:p>
            <a:pPr marL="609600" indent="-609600" algn="r" rtl="1" eaLnBrk="1" hangingPunct="1">
              <a:buFontTx/>
              <a:buNone/>
            </a:pPr>
            <a:r>
              <a:rPr lang="fa-IR" smtClean="0">
                <a:latin typeface="Tahoma" pitchFamily="34" charset="0"/>
                <a:cs typeface="Titr" pitchFamily="2" charset="-78"/>
                <a:sym typeface="Wingdings" pitchFamily="2" charset="2"/>
              </a:rPr>
              <a:t> 4- </a:t>
            </a:r>
            <a:r>
              <a:rPr lang="en-US" smtClean="0">
                <a:latin typeface="Tahoma" pitchFamily="34" charset="0"/>
                <a:cs typeface="Titr" pitchFamily="2" charset="-78"/>
                <a:sym typeface="Wingdings" pitchFamily="2" charset="2"/>
              </a:rPr>
              <a:t>Modified Single </a:t>
            </a:r>
            <a:r>
              <a:rPr lang="en-US" smtClean="0">
                <a:latin typeface="Tahoma" pitchFamily="34" charset="0"/>
                <a:cs typeface="Tahoma" pitchFamily="34" charset="0"/>
                <a:sym typeface="Wingdings" pitchFamily="2" charset="2"/>
              </a:rPr>
              <a:t>Cross</a:t>
            </a:r>
            <a:r>
              <a:rPr lang="fa-IR" smtClean="0">
                <a:latin typeface="Tahoma" pitchFamily="34" charset="0"/>
                <a:cs typeface="Tahoma" pitchFamily="34" charset="0"/>
                <a:sym typeface="Wingdings" pitchFamily="2" charset="2"/>
              </a:rPr>
              <a:t> </a:t>
            </a:r>
            <a:r>
              <a:rPr lang="fa-IR" smtClean="0">
                <a:latin typeface="Tahoma" pitchFamily="34" charset="0"/>
                <a:cs typeface="2  Lotus" pitchFamily="2" charset="-78"/>
                <a:sym typeface="Wingdings" pitchFamily="2" charset="2"/>
              </a:rPr>
              <a:t> سینگل کراس تغییر شکل یافته</a:t>
            </a:r>
            <a:endParaRPr lang="en-US" smtClean="0">
              <a:latin typeface="Tahoma" pitchFamily="34" charset="0"/>
              <a:cs typeface="2  Lotus" pitchFamily="2" charset="-78"/>
              <a:sym typeface="Wingdings" pitchFamily="2" charset="2"/>
            </a:endParaRPr>
          </a:p>
          <a:p>
            <a:pPr marL="609600" indent="-609600" algn="r" rtl="1" eaLnBrk="1" hangingPunct="1">
              <a:buFontTx/>
              <a:buNone/>
            </a:pPr>
            <a:r>
              <a:rPr lang="fa-IR" smtClean="0">
                <a:latin typeface="Tahoma" pitchFamily="34" charset="0"/>
                <a:cs typeface="2  Lotus" pitchFamily="2" charset="-78"/>
                <a:sym typeface="Wingdings" pitchFamily="2" charset="2"/>
              </a:rPr>
              <a:t>  </a:t>
            </a:r>
          </a:p>
          <a:p>
            <a:pPr marL="609600" indent="-609600" algn="r" rtl="1" eaLnBrk="1" hangingPunct="1">
              <a:buFontTx/>
              <a:buNone/>
            </a:pPr>
            <a:r>
              <a:rPr lang="fa-IR" smtClean="0">
                <a:latin typeface="Tahoma" pitchFamily="34" charset="0"/>
                <a:cs typeface="2  Lotus" pitchFamily="2" charset="-78"/>
                <a:sym typeface="Wingdings" pitchFamily="2" charset="2"/>
              </a:rPr>
              <a:t> دو لاین خواهری با هم ترکیب شده و حاصل آن به عنوان پایه مادری با لاین دیگری بعنوان پایه پدری تلاقی میکند.</a:t>
            </a:r>
          </a:p>
          <a:p>
            <a:pPr marL="609600" indent="-609600" algn="r" rtl="1" eaLnBrk="1" hangingPunct="1">
              <a:buFontTx/>
              <a:buNone/>
            </a:pP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0578"/>
                                        </p:tgtEl>
                                        <p:attrNameLst>
                                          <p:attrName>style.visibility</p:attrName>
                                        </p:attrNameLst>
                                      </p:cBhvr>
                                      <p:to>
                                        <p:strVal val="visible"/>
                                      </p:to>
                                    </p:set>
                                    <p:anim calcmode="lin" valueType="num">
                                      <p:cBhvr additive="base">
                                        <p:cTn id="7" dur="2000" fill="hold"/>
                                        <p:tgtEl>
                                          <p:spTgt spid="280578"/>
                                        </p:tgtEl>
                                        <p:attrNameLst>
                                          <p:attrName>ppt_x</p:attrName>
                                        </p:attrNameLst>
                                      </p:cBhvr>
                                      <p:tavLst>
                                        <p:tav tm="0">
                                          <p:val>
                                            <p:strVal val="#ppt_x"/>
                                          </p:val>
                                        </p:tav>
                                        <p:tav tm="100000">
                                          <p:val>
                                            <p:strVal val="#ppt_x"/>
                                          </p:val>
                                        </p:tav>
                                      </p:tavLst>
                                    </p:anim>
                                    <p:anim calcmode="lin" valueType="num">
                                      <p:cBhvr additive="base">
                                        <p:cTn id="8" dur="2000" fill="hold"/>
                                        <p:tgtEl>
                                          <p:spTgt spid="28057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80579">
                                            <p:txEl>
                                              <p:pRg st="0" end="0"/>
                                            </p:txEl>
                                          </p:spTgt>
                                        </p:tgtEl>
                                        <p:attrNameLst>
                                          <p:attrName>style.visibility</p:attrName>
                                        </p:attrNameLst>
                                      </p:cBhvr>
                                      <p:to>
                                        <p:strVal val="visible"/>
                                      </p:to>
                                    </p:set>
                                    <p:animEffect transition="in" filter="wedge">
                                      <p:cBhvr>
                                        <p:cTn id="12" dur="1000"/>
                                        <p:tgtEl>
                                          <p:spTgt spid="280579">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80579">
                                            <p:txEl>
                                              <p:pRg st="1" end="1"/>
                                            </p:txEl>
                                          </p:spTgt>
                                        </p:tgtEl>
                                        <p:attrNameLst>
                                          <p:attrName>style.visibility</p:attrName>
                                        </p:attrNameLst>
                                      </p:cBhvr>
                                      <p:to>
                                        <p:strVal val="visible"/>
                                      </p:to>
                                    </p:set>
                                    <p:animEffect transition="in" filter="wedge">
                                      <p:cBhvr>
                                        <p:cTn id="16" dur="1000"/>
                                        <p:tgtEl>
                                          <p:spTgt spid="280579">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80579">
                                            <p:txEl>
                                              <p:pRg st="2" end="2"/>
                                            </p:txEl>
                                          </p:spTgt>
                                        </p:tgtEl>
                                        <p:attrNameLst>
                                          <p:attrName>style.visibility</p:attrName>
                                        </p:attrNameLst>
                                      </p:cBhvr>
                                      <p:to>
                                        <p:strVal val="visible"/>
                                      </p:to>
                                    </p:set>
                                    <p:animEffect transition="in" filter="wedge">
                                      <p:cBhvr>
                                        <p:cTn id="20" dur="1000"/>
                                        <p:tgtEl>
                                          <p:spTgt spid="280579">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80579">
                                            <p:txEl>
                                              <p:pRg st="3" end="3"/>
                                            </p:txEl>
                                          </p:spTgt>
                                        </p:tgtEl>
                                        <p:attrNameLst>
                                          <p:attrName>style.visibility</p:attrName>
                                        </p:attrNameLst>
                                      </p:cBhvr>
                                      <p:to>
                                        <p:strVal val="visible"/>
                                      </p:to>
                                    </p:set>
                                    <p:animEffect transition="in" filter="wedge">
                                      <p:cBhvr>
                                        <p:cTn id="24" dur="1000"/>
                                        <p:tgtEl>
                                          <p:spTgt spid="280579">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80579">
                                            <p:txEl>
                                              <p:pRg st="4" end="4"/>
                                            </p:txEl>
                                          </p:spTgt>
                                        </p:tgtEl>
                                        <p:attrNameLst>
                                          <p:attrName>style.visibility</p:attrName>
                                        </p:attrNameLst>
                                      </p:cBhvr>
                                      <p:to>
                                        <p:strVal val="visible"/>
                                      </p:to>
                                    </p:set>
                                    <p:animEffect transition="in" filter="wedge">
                                      <p:cBhvr>
                                        <p:cTn id="28" dur="1000"/>
                                        <p:tgtEl>
                                          <p:spTgt spid="280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8" grpId="0" animBg="1"/>
      <p:bldP spid="280579" grpId="0" build="p"/>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ذرت</a:t>
            </a:r>
            <a:endParaRPr lang="en-GB" smtClean="0">
              <a:cs typeface="Titr" pitchFamily="2" charset="-78"/>
            </a:endParaRPr>
          </a:p>
        </p:txBody>
      </p:sp>
      <p:sp>
        <p:nvSpPr>
          <p:cNvPr id="281603" name="Rectangle 3"/>
          <p:cNvSpPr>
            <a:spLocks noGrp="1" noChangeArrowheads="1"/>
          </p:cNvSpPr>
          <p:nvPr>
            <p:ph type="body" idx="1"/>
          </p:nvPr>
        </p:nvSpPr>
        <p:spPr>
          <a:xfrm>
            <a:off x="0" y="1905000"/>
            <a:ext cx="8991600" cy="47545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a:t>
            </a:r>
            <a:r>
              <a:rPr lang="en-US" smtClean="0">
                <a:latin typeface="Tahoma" pitchFamily="34" charset="0"/>
                <a:cs typeface="2  Lotus" pitchFamily="2" charset="-78"/>
                <a:sym typeface="Wingdings" pitchFamily="2" charset="2"/>
              </a:rPr>
              <a:t></a:t>
            </a:r>
            <a:r>
              <a:rPr lang="fa-IR" smtClean="0">
                <a:latin typeface="Tahoma" pitchFamily="34" charset="0"/>
                <a:cs typeface="2  Lotus" pitchFamily="2" charset="-78"/>
                <a:sym typeface="Wingdings" pitchFamily="2" charset="2"/>
              </a:rPr>
              <a:t> </a:t>
            </a:r>
            <a:r>
              <a:rPr lang="fa-IR" smtClean="0">
                <a:latin typeface="Tahoma" pitchFamily="34" charset="0"/>
                <a:cs typeface="Titr" pitchFamily="2" charset="-78"/>
                <a:sym typeface="Wingdings" pitchFamily="2" charset="2"/>
              </a:rPr>
              <a:t>انواع بذر هیبرید</a:t>
            </a:r>
          </a:p>
          <a:p>
            <a:pPr marL="609600" indent="-609600" algn="r" rtl="1" eaLnBrk="1" hangingPunct="1">
              <a:buFontTx/>
              <a:buNone/>
            </a:pPr>
            <a:r>
              <a:rPr lang="fa-IR" smtClean="0">
                <a:latin typeface="Tahoma" pitchFamily="34" charset="0"/>
                <a:cs typeface="Titr" pitchFamily="2" charset="-78"/>
                <a:sym typeface="Wingdings" pitchFamily="2" charset="2"/>
              </a:rPr>
              <a:t> </a:t>
            </a:r>
          </a:p>
          <a:p>
            <a:pPr marL="609600" indent="-609600" algn="r" rtl="1" eaLnBrk="1" hangingPunct="1">
              <a:buFontTx/>
              <a:buNone/>
            </a:pPr>
            <a:r>
              <a:rPr lang="fa-IR" smtClean="0">
                <a:latin typeface="Tahoma" pitchFamily="34" charset="0"/>
                <a:cs typeface="Titr" pitchFamily="2" charset="-78"/>
                <a:sym typeface="Wingdings" pitchFamily="2" charset="2"/>
              </a:rPr>
              <a:t> 5- </a:t>
            </a:r>
            <a:r>
              <a:rPr lang="en-US" smtClean="0">
                <a:latin typeface="Tahoma" pitchFamily="34" charset="0"/>
                <a:cs typeface="Titr" pitchFamily="2" charset="-78"/>
                <a:sym typeface="Wingdings" pitchFamily="2" charset="2"/>
              </a:rPr>
              <a:t>Modified Three Way </a:t>
            </a:r>
            <a:r>
              <a:rPr lang="en-US" smtClean="0">
                <a:latin typeface="Tahoma" pitchFamily="34" charset="0"/>
                <a:cs typeface="Tahoma" pitchFamily="34" charset="0"/>
                <a:sym typeface="Wingdings" pitchFamily="2" charset="2"/>
              </a:rPr>
              <a:t>Cross</a:t>
            </a:r>
            <a:r>
              <a:rPr lang="fa-IR" smtClean="0">
                <a:latin typeface="Tahoma" pitchFamily="34" charset="0"/>
                <a:cs typeface="Tahoma" pitchFamily="34" charset="0"/>
                <a:sym typeface="Wingdings" pitchFamily="2" charset="2"/>
              </a:rPr>
              <a:t> </a:t>
            </a:r>
            <a:r>
              <a:rPr lang="fa-IR" smtClean="0">
                <a:latin typeface="Tahoma" pitchFamily="34" charset="0"/>
                <a:cs typeface="2  Lotus" pitchFamily="2" charset="-78"/>
                <a:sym typeface="Wingdings" pitchFamily="2" charset="2"/>
              </a:rPr>
              <a:t> </a:t>
            </a:r>
          </a:p>
          <a:p>
            <a:pPr marL="609600" indent="-609600" algn="ctr" rtl="1" eaLnBrk="1" hangingPunct="1">
              <a:buFontTx/>
              <a:buNone/>
            </a:pPr>
            <a:r>
              <a:rPr lang="fa-IR" smtClean="0">
                <a:latin typeface="Tahoma" pitchFamily="34" charset="0"/>
                <a:cs typeface="2  Lotus" pitchFamily="2" charset="-78"/>
                <a:sym typeface="Wingdings" pitchFamily="2" charset="2"/>
              </a:rPr>
              <a:t>هیبرید سه جانبه تغییر شکل یافته</a:t>
            </a:r>
          </a:p>
          <a:p>
            <a:pPr marL="609600" indent="-609600" algn="ctr" rtl="1" eaLnBrk="1" hangingPunct="1">
              <a:buFontTx/>
              <a:buNone/>
            </a:pPr>
            <a:r>
              <a:rPr lang="fa-IR" smtClean="0">
                <a:latin typeface="Tahoma" pitchFamily="34" charset="0"/>
                <a:cs typeface="2  Lotus" pitchFamily="2" charset="-78"/>
                <a:sym typeface="Wingdings" pitchFamily="2" charset="2"/>
              </a:rPr>
              <a:t>  </a:t>
            </a:r>
          </a:p>
          <a:p>
            <a:pPr marL="609600" indent="-609600" algn="r" rtl="1" eaLnBrk="1" hangingPunct="1">
              <a:buFontTx/>
              <a:buNone/>
            </a:pPr>
            <a:r>
              <a:rPr lang="fa-IR" smtClean="0">
                <a:latin typeface="Tahoma" pitchFamily="34" charset="0"/>
                <a:cs typeface="2  Lotus" pitchFamily="2" charset="-78"/>
                <a:sym typeface="Wingdings" pitchFamily="2" charset="2"/>
              </a:rPr>
              <a:t> دو لاین خواهری با هم ترکیب شده و حاصل آن به عنوان پایه پدری با یک سینگل کراس تلاقی می کند.</a:t>
            </a:r>
          </a:p>
          <a:p>
            <a:pPr marL="609600" indent="-609600" algn="r" rtl="1" eaLnBrk="1" hangingPunct="1">
              <a:buFontTx/>
              <a:buNone/>
            </a:pP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1602"/>
                                        </p:tgtEl>
                                        <p:attrNameLst>
                                          <p:attrName>style.visibility</p:attrName>
                                        </p:attrNameLst>
                                      </p:cBhvr>
                                      <p:to>
                                        <p:strVal val="visible"/>
                                      </p:to>
                                    </p:set>
                                    <p:anim calcmode="lin" valueType="num">
                                      <p:cBhvr additive="base">
                                        <p:cTn id="7" dur="2000" fill="hold"/>
                                        <p:tgtEl>
                                          <p:spTgt spid="281602"/>
                                        </p:tgtEl>
                                        <p:attrNameLst>
                                          <p:attrName>ppt_x</p:attrName>
                                        </p:attrNameLst>
                                      </p:cBhvr>
                                      <p:tavLst>
                                        <p:tav tm="0">
                                          <p:val>
                                            <p:strVal val="#ppt_x"/>
                                          </p:val>
                                        </p:tav>
                                        <p:tav tm="100000">
                                          <p:val>
                                            <p:strVal val="#ppt_x"/>
                                          </p:val>
                                        </p:tav>
                                      </p:tavLst>
                                    </p:anim>
                                    <p:anim calcmode="lin" valueType="num">
                                      <p:cBhvr additive="base">
                                        <p:cTn id="8" dur="2000" fill="hold"/>
                                        <p:tgtEl>
                                          <p:spTgt spid="28160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81603">
                                            <p:txEl>
                                              <p:pRg st="0" end="0"/>
                                            </p:txEl>
                                          </p:spTgt>
                                        </p:tgtEl>
                                        <p:attrNameLst>
                                          <p:attrName>style.visibility</p:attrName>
                                        </p:attrNameLst>
                                      </p:cBhvr>
                                      <p:to>
                                        <p:strVal val="visible"/>
                                      </p:to>
                                    </p:set>
                                    <p:animEffect transition="in" filter="wedge">
                                      <p:cBhvr>
                                        <p:cTn id="12" dur="1000"/>
                                        <p:tgtEl>
                                          <p:spTgt spid="281603">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81603">
                                            <p:txEl>
                                              <p:pRg st="1" end="1"/>
                                            </p:txEl>
                                          </p:spTgt>
                                        </p:tgtEl>
                                        <p:attrNameLst>
                                          <p:attrName>style.visibility</p:attrName>
                                        </p:attrNameLst>
                                      </p:cBhvr>
                                      <p:to>
                                        <p:strVal val="visible"/>
                                      </p:to>
                                    </p:set>
                                    <p:animEffect transition="in" filter="wedge">
                                      <p:cBhvr>
                                        <p:cTn id="16" dur="1000"/>
                                        <p:tgtEl>
                                          <p:spTgt spid="281603">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81603">
                                            <p:txEl>
                                              <p:pRg st="2" end="2"/>
                                            </p:txEl>
                                          </p:spTgt>
                                        </p:tgtEl>
                                        <p:attrNameLst>
                                          <p:attrName>style.visibility</p:attrName>
                                        </p:attrNameLst>
                                      </p:cBhvr>
                                      <p:to>
                                        <p:strVal val="visible"/>
                                      </p:to>
                                    </p:set>
                                    <p:animEffect transition="in" filter="wedge">
                                      <p:cBhvr>
                                        <p:cTn id="20" dur="1000"/>
                                        <p:tgtEl>
                                          <p:spTgt spid="281603">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81603">
                                            <p:txEl>
                                              <p:pRg st="3" end="3"/>
                                            </p:txEl>
                                          </p:spTgt>
                                        </p:tgtEl>
                                        <p:attrNameLst>
                                          <p:attrName>style.visibility</p:attrName>
                                        </p:attrNameLst>
                                      </p:cBhvr>
                                      <p:to>
                                        <p:strVal val="visible"/>
                                      </p:to>
                                    </p:set>
                                    <p:animEffect transition="in" filter="wedge">
                                      <p:cBhvr>
                                        <p:cTn id="24" dur="1000"/>
                                        <p:tgtEl>
                                          <p:spTgt spid="281603">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81603">
                                            <p:txEl>
                                              <p:pRg st="4" end="4"/>
                                            </p:txEl>
                                          </p:spTgt>
                                        </p:tgtEl>
                                        <p:attrNameLst>
                                          <p:attrName>style.visibility</p:attrName>
                                        </p:attrNameLst>
                                      </p:cBhvr>
                                      <p:to>
                                        <p:strVal val="visible"/>
                                      </p:to>
                                    </p:set>
                                    <p:animEffect transition="in" filter="wedge">
                                      <p:cBhvr>
                                        <p:cTn id="28" dur="1000"/>
                                        <p:tgtEl>
                                          <p:spTgt spid="281603">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81603">
                                            <p:txEl>
                                              <p:pRg st="5" end="5"/>
                                            </p:txEl>
                                          </p:spTgt>
                                        </p:tgtEl>
                                        <p:attrNameLst>
                                          <p:attrName>style.visibility</p:attrName>
                                        </p:attrNameLst>
                                      </p:cBhvr>
                                      <p:to>
                                        <p:strVal val="visible"/>
                                      </p:to>
                                    </p:set>
                                    <p:animEffect transition="in" filter="wedge">
                                      <p:cBhvr>
                                        <p:cTn id="32" dur="1000"/>
                                        <p:tgtEl>
                                          <p:spTgt spid="281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animBg="1"/>
      <p:bldP spid="281603" grpId="0" build="p"/>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ذرت</a:t>
            </a:r>
            <a:endParaRPr lang="en-GB" smtClean="0">
              <a:cs typeface="Titr" pitchFamily="2" charset="-78"/>
            </a:endParaRPr>
          </a:p>
        </p:txBody>
      </p:sp>
      <p:sp>
        <p:nvSpPr>
          <p:cNvPr id="282627" name="Rectangle 3"/>
          <p:cNvSpPr>
            <a:spLocks noGrp="1" noChangeArrowheads="1"/>
          </p:cNvSpPr>
          <p:nvPr>
            <p:ph type="body" idx="1"/>
          </p:nvPr>
        </p:nvSpPr>
        <p:spPr>
          <a:xfrm>
            <a:off x="0" y="1905000"/>
            <a:ext cx="8991600" cy="47545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a:t>
            </a:r>
            <a:r>
              <a:rPr lang="en-US" smtClean="0">
                <a:latin typeface="Tahoma" pitchFamily="34" charset="0"/>
                <a:cs typeface="2  Lotus" pitchFamily="2" charset="-78"/>
                <a:sym typeface="Wingdings" pitchFamily="2" charset="2"/>
              </a:rPr>
              <a:t></a:t>
            </a:r>
            <a:r>
              <a:rPr lang="fa-IR" smtClean="0">
                <a:latin typeface="Tahoma" pitchFamily="34" charset="0"/>
                <a:cs typeface="2  Lotus" pitchFamily="2" charset="-78"/>
                <a:sym typeface="Wingdings" pitchFamily="2" charset="2"/>
              </a:rPr>
              <a:t> </a:t>
            </a:r>
            <a:r>
              <a:rPr lang="fa-IR" smtClean="0">
                <a:latin typeface="Tahoma" pitchFamily="34" charset="0"/>
                <a:cs typeface="Titr" pitchFamily="2" charset="-78"/>
                <a:sym typeface="Wingdings" pitchFamily="2" charset="2"/>
              </a:rPr>
              <a:t>انواع بذر هیبرید</a:t>
            </a:r>
          </a:p>
          <a:p>
            <a:pPr marL="609600" indent="-609600" algn="r" rtl="1" eaLnBrk="1" hangingPunct="1">
              <a:buFontTx/>
              <a:buNone/>
            </a:pPr>
            <a:r>
              <a:rPr lang="fa-IR" smtClean="0">
                <a:latin typeface="Tahoma" pitchFamily="34" charset="0"/>
                <a:cs typeface="Titr" pitchFamily="2" charset="-78"/>
                <a:sym typeface="Wingdings" pitchFamily="2" charset="2"/>
              </a:rPr>
              <a:t> </a:t>
            </a:r>
          </a:p>
          <a:p>
            <a:pPr marL="609600" indent="-609600" algn="r" rtl="1" eaLnBrk="1" hangingPunct="1">
              <a:buFontTx/>
              <a:buNone/>
            </a:pPr>
            <a:r>
              <a:rPr lang="fa-IR" smtClean="0">
                <a:latin typeface="Tahoma" pitchFamily="34" charset="0"/>
                <a:cs typeface="Titr" pitchFamily="2" charset="-78"/>
                <a:sym typeface="Wingdings" pitchFamily="2" charset="2"/>
              </a:rPr>
              <a:t> 6- هیبرید لینه های خواهری</a:t>
            </a:r>
            <a:endParaRPr lang="fa-IR" smtClean="0">
              <a:latin typeface="Tahoma" pitchFamily="34" charset="0"/>
              <a:cs typeface="2  Lotus" pitchFamily="2" charset="-78"/>
              <a:sym typeface="Wingdings" pitchFamily="2" charset="2"/>
            </a:endParaRPr>
          </a:p>
          <a:p>
            <a:pPr marL="609600" indent="-609600" algn="ctr" rtl="1" eaLnBrk="1" hangingPunct="1">
              <a:buFontTx/>
              <a:buNone/>
            </a:pPr>
            <a:r>
              <a:rPr lang="fa-IR" smtClean="0">
                <a:latin typeface="Tahoma" pitchFamily="34" charset="0"/>
                <a:cs typeface="2  Lotus" pitchFamily="2" charset="-78"/>
                <a:sym typeface="Wingdings" pitchFamily="2" charset="2"/>
              </a:rPr>
              <a:t>  </a:t>
            </a:r>
          </a:p>
          <a:p>
            <a:pPr marL="609600" indent="-609600" algn="r" rtl="1" eaLnBrk="1" hangingPunct="1">
              <a:buFontTx/>
              <a:buNone/>
            </a:pPr>
            <a:r>
              <a:rPr lang="fa-IR" smtClean="0">
                <a:latin typeface="Tahoma" pitchFamily="34" charset="0"/>
                <a:cs typeface="2  Lotus" pitchFamily="2" charset="-78"/>
                <a:sym typeface="Wingdings" pitchFamily="2" charset="2"/>
              </a:rPr>
              <a:t> </a:t>
            </a: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2626"/>
                                        </p:tgtEl>
                                        <p:attrNameLst>
                                          <p:attrName>style.visibility</p:attrName>
                                        </p:attrNameLst>
                                      </p:cBhvr>
                                      <p:to>
                                        <p:strVal val="visible"/>
                                      </p:to>
                                    </p:set>
                                    <p:anim calcmode="lin" valueType="num">
                                      <p:cBhvr additive="base">
                                        <p:cTn id="7" dur="2000" fill="hold"/>
                                        <p:tgtEl>
                                          <p:spTgt spid="282626"/>
                                        </p:tgtEl>
                                        <p:attrNameLst>
                                          <p:attrName>ppt_x</p:attrName>
                                        </p:attrNameLst>
                                      </p:cBhvr>
                                      <p:tavLst>
                                        <p:tav tm="0">
                                          <p:val>
                                            <p:strVal val="#ppt_x"/>
                                          </p:val>
                                        </p:tav>
                                        <p:tav tm="100000">
                                          <p:val>
                                            <p:strVal val="#ppt_x"/>
                                          </p:val>
                                        </p:tav>
                                      </p:tavLst>
                                    </p:anim>
                                    <p:anim calcmode="lin" valueType="num">
                                      <p:cBhvr additive="base">
                                        <p:cTn id="8" dur="2000" fill="hold"/>
                                        <p:tgtEl>
                                          <p:spTgt spid="28262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82627">
                                            <p:txEl>
                                              <p:pRg st="0" end="0"/>
                                            </p:txEl>
                                          </p:spTgt>
                                        </p:tgtEl>
                                        <p:attrNameLst>
                                          <p:attrName>style.visibility</p:attrName>
                                        </p:attrNameLst>
                                      </p:cBhvr>
                                      <p:to>
                                        <p:strVal val="visible"/>
                                      </p:to>
                                    </p:set>
                                    <p:animEffect transition="in" filter="wedge">
                                      <p:cBhvr>
                                        <p:cTn id="12" dur="1000"/>
                                        <p:tgtEl>
                                          <p:spTgt spid="282627">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82627">
                                            <p:txEl>
                                              <p:pRg st="1" end="1"/>
                                            </p:txEl>
                                          </p:spTgt>
                                        </p:tgtEl>
                                        <p:attrNameLst>
                                          <p:attrName>style.visibility</p:attrName>
                                        </p:attrNameLst>
                                      </p:cBhvr>
                                      <p:to>
                                        <p:strVal val="visible"/>
                                      </p:to>
                                    </p:set>
                                    <p:animEffect transition="in" filter="wedge">
                                      <p:cBhvr>
                                        <p:cTn id="16" dur="1000"/>
                                        <p:tgtEl>
                                          <p:spTgt spid="282627">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82627">
                                            <p:txEl>
                                              <p:pRg st="2" end="2"/>
                                            </p:txEl>
                                          </p:spTgt>
                                        </p:tgtEl>
                                        <p:attrNameLst>
                                          <p:attrName>style.visibility</p:attrName>
                                        </p:attrNameLst>
                                      </p:cBhvr>
                                      <p:to>
                                        <p:strVal val="visible"/>
                                      </p:to>
                                    </p:set>
                                    <p:animEffect transition="in" filter="wedge">
                                      <p:cBhvr>
                                        <p:cTn id="20" dur="1000"/>
                                        <p:tgtEl>
                                          <p:spTgt spid="282627">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82627">
                                            <p:txEl>
                                              <p:pRg st="3" end="3"/>
                                            </p:txEl>
                                          </p:spTgt>
                                        </p:tgtEl>
                                        <p:attrNameLst>
                                          <p:attrName>style.visibility</p:attrName>
                                        </p:attrNameLst>
                                      </p:cBhvr>
                                      <p:to>
                                        <p:strVal val="visible"/>
                                      </p:to>
                                    </p:set>
                                    <p:animEffect transition="in" filter="wedge">
                                      <p:cBhvr>
                                        <p:cTn id="24" dur="1000"/>
                                        <p:tgtEl>
                                          <p:spTgt spid="282627">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82627">
                                            <p:txEl>
                                              <p:pRg st="4" end="4"/>
                                            </p:txEl>
                                          </p:spTgt>
                                        </p:tgtEl>
                                        <p:attrNameLst>
                                          <p:attrName>style.visibility</p:attrName>
                                        </p:attrNameLst>
                                      </p:cBhvr>
                                      <p:to>
                                        <p:strVal val="visible"/>
                                      </p:to>
                                    </p:set>
                                    <p:animEffect transition="in" filter="wedge">
                                      <p:cBhvr>
                                        <p:cTn id="28" dur="1000"/>
                                        <p:tgtEl>
                                          <p:spTgt spid="282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6" grpId="0" animBg="1"/>
      <p:bldP spid="282627" grpId="0" build="p"/>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ذرت</a:t>
            </a:r>
            <a:endParaRPr lang="en-GB" smtClean="0">
              <a:cs typeface="Titr" pitchFamily="2" charset="-78"/>
            </a:endParaRPr>
          </a:p>
        </p:txBody>
      </p:sp>
      <p:sp>
        <p:nvSpPr>
          <p:cNvPr id="283651" name="Rectangle 3"/>
          <p:cNvSpPr>
            <a:spLocks noGrp="1" noChangeArrowheads="1"/>
          </p:cNvSpPr>
          <p:nvPr>
            <p:ph type="body" idx="1"/>
          </p:nvPr>
        </p:nvSpPr>
        <p:spPr>
          <a:xfrm>
            <a:off x="0" y="1905000"/>
            <a:ext cx="8991600" cy="4754563"/>
          </a:xfrm>
        </p:spPr>
        <p:txBody>
          <a:bodyPr/>
          <a:lstStyle/>
          <a:p>
            <a:pPr marL="609600" indent="-609600" algn="r" rtl="1" eaLnBrk="1" hangingPunct="1">
              <a:buFontTx/>
              <a:buNone/>
            </a:pPr>
            <a:r>
              <a:rPr lang="fa-IR" sz="2800" smtClean="0">
                <a:latin typeface="Tahoma" pitchFamily="34" charset="0"/>
                <a:cs typeface="2  Lotus" pitchFamily="2" charset="-78"/>
                <a:sym typeface="Wingdings" pitchFamily="2" charset="2"/>
              </a:rPr>
              <a:t>  </a:t>
            </a:r>
            <a:r>
              <a:rPr lang="en-US" sz="2800" smtClean="0">
                <a:latin typeface="Tahoma" pitchFamily="34" charset="0"/>
                <a:cs typeface="2  Lotus" pitchFamily="2" charset="-78"/>
                <a:sym typeface="Wingdings" pitchFamily="2" charset="2"/>
              </a:rPr>
              <a:t></a:t>
            </a:r>
            <a:r>
              <a:rPr lang="fa-IR" sz="2800" smtClean="0">
                <a:latin typeface="Tahoma" pitchFamily="34" charset="0"/>
                <a:cs typeface="2  Lotus" pitchFamily="2" charset="-78"/>
                <a:sym typeface="Wingdings" pitchFamily="2" charset="2"/>
              </a:rPr>
              <a:t> </a:t>
            </a:r>
            <a:r>
              <a:rPr lang="fa-IR" sz="2800" smtClean="0">
                <a:latin typeface="Tahoma" pitchFamily="34" charset="0"/>
                <a:cs typeface="Titr" pitchFamily="2" charset="-78"/>
                <a:sym typeface="Wingdings" pitchFamily="2" charset="2"/>
              </a:rPr>
              <a:t>طول دوره رشد</a:t>
            </a:r>
          </a:p>
          <a:p>
            <a:pPr marL="609600" indent="-609600" algn="r" rtl="1" eaLnBrk="1" hangingPunct="1">
              <a:buFontTx/>
              <a:buNone/>
            </a:pPr>
            <a:r>
              <a:rPr lang="fa-IR" sz="2800" smtClean="0">
                <a:latin typeface="Tahoma" pitchFamily="34" charset="0"/>
                <a:cs typeface="Titr" pitchFamily="2" charset="-78"/>
                <a:sym typeface="Wingdings" pitchFamily="2" charset="2"/>
              </a:rPr>
              <a:t> </a:t>
            </a:r>
          </a:p>
          <a:p>
            <a:pPr marL="609600" indent="-609600" algn="r" rtl="1" eaLnBrk="1" hangingPunct="1">
              <a:buFontTx/>
              <a:buNone/>
            </a:pPr>
            <a:r>
              <a:rPr lang="fa-IR" sz="2800" smtClean="0">
                <a:latin typeface="Tahoma" pitchFamily="34" charset="0"/>
                <a:cs typeface="Titr" pitchFamily="2" charset="-78"/>
                <a:sym typeface="Wingdings" pitchFamily="2" charset="2"/>
              </a:rPr>
              <a:t>  </a:t>
            </a:r>
            <a:r>
              <a:rPr lang="fa-IR" sz="2800" b="1" smtClean="0">
                <a:latin typeface="Tahoma" pitchFamily="34" charset="0"/>
                <a:cs typeface="2  Lotus" pitchFamily="2" charset="-78"/>
                <a:sym typeface="Wingdings" pitchFamily="2" charset="2"/>
              </a:rPr>
              <a:t>1- خیلی زودرس و زودرس</a:t>
            </a:r>
            <a:r>
              <a:rPr lang="fa-IR" sz="2800" smtClean="0">
                <a:latin typeface="Tahoma" pitchFamily="34" charset="0"/>
                <a:cs typeface="2  Lotus" pitchFamily="2" charset="-78"/>
                <a:sym typeface="Wingdings" pitchFamily="2" charset="2"/>
              </a:rPr>
              <a:t> </a:t>
            </a:r>
          </a:p>
          <a:p>
            <a:pPr marL="609600" indent="-609600" algn="r" rtl="1" eaLnBrk="1" hangingPunct="1">
              <a:buFontTx/>
              <a:buNone/>
            </a:pPr>
            <a:r>
              <a:rPr lang="fa-IR" sz="2800" smtClean="0">
                <a:latin typeface="Tahoma" pitchFamily="34" charset="0"/>
                <a:cs typeface="2  Lotus" pitchFamily="2" charset="-78"/>
                <a:sym typeface="Wingdings" pitchFamily="2" charset="2"/>
              </a:rPr>
              <a:t>        ( 85 تا 100 و تا 110روز)</a:t>
            </a:r>
          </a:p>
          <a:p>
            <a:pPr marL="609600" indent="-609600" algn="r" rtl="1" eaLnBrk="1" hangingPunct="1">
              <a:buFontTx/>
              <a:buNone/>
            </a:pPr>
            <a:r>
              <a:rPr lang="fa-IR" sz="2800" smtClean="0">
                <a:latin typeface="Tahoma" pitchFamily="34" charset="0"/>
                <a:cs typeface="2  Lotus" pitchFamily="2" charset="-78"/>
                <a:sym typeface="Wingdings" pitchFamily="2" charset="2"/>
              </a:rPr>
              <a:t> </a:t>
            </a:r>
            <a:r>
              <a:rPr lang="fa-IR" sz="2800" b="1" smtClean="0">
                <a:latin typeface="Tahoma" pitchFamily="34" charset="0"/>
                <a:cs typeface="2  Lotus" pitchFamily="2" charset="-78"/>
                <a:sym typeface="Wingdings" pitchFamily="2" charset="2"/>
              </a:rPr>
              <a:t>2- متوسط رس</a:t>
            </a:r>
          </a:p>
          <a:p>
            <a:pPr marL="609600" indent="-609600" algn="r" rtl="1" eaLnBrk="1" hangingPunct="1">
              <a:buFontTx/>
              <a:buNone/>
            </a:pPr>
            <a:r>
              <a:rPr lang="fa-IR" sz="2800" smtClean="0">
                <a:latin typeface="Tahoma" pitchFamily="34" charset="0"/>
                <a:cs typeface="2  Lotus" pitchFamily="2" charset="-78"/>
                <a:sym typeface="Wingdings" pitchFamily="2" charset="2"/>
              </a:rPr>
              <a:t>        ( 110 تا 125)</a:t>
            </a:r>
          </a:p>
          <a:p>
            <a:pPr marL="609600" indent="-609600" algn="r" rtl="1" eaLnBrk="1" hangingPunct="1">
              <a:buFontTx/>
              <a:buNone/>
            </a:pPr>
            <a:r>
              <a:rPr lang="fa-IR" sz="2800" smtClean="0">
                <a:latin typeface="Tahoma" pitchFamily="34" charset="0"/>
                <a:cs typeface="2  Lotus" pitchFamily="2" charset="-78"/>
                <a:sym typeface="Wingdings" pitchFamily="2" charset="2"/>
              </a:rPr>
              <a:t> </a:t>
            </a:r>
            <a:r>
              <a:rPr lang="fa-IR" sz="2800" b="1" smtClean="0">
                <a:latin typeface="Tahoma" pitchFamily="34" charset="0"/>
                <a:cs typeface="2  Lotus" pitchFamily="2" charset="-78"/>
                <a:sym typeface="Wingdings" pitchFamily="2" charset="2"/>
              </a:rPr>
              <a:t>3- دیررس</a:t>
            </a:r>
          </a:p>
          <a:p>
            <a:pPr marL="609600" indent="-609600" algn="r" rtl="1" eaLnBrk="1" hangingPunct="1">
              <a:buFontTx/>
              <a:buNone/>
            </a:pPr>
            <a:r>
              <a:rPr lang="fa-IR" sz="2800" smtClean="0">
                <a:latin typeface="Tahoma" pitchFamily="34" charset="0"/>
                <a:cs typeface="2  Lotus" pitchFamily="2" charset="-78"/>
                <a:sym typeface="Wingdings" pitchFamily="2" charset="2"/>
              </a:rPr>
              <a:t>      ( 125 تا 140)   </a:t>
            </a:r>
          </a:p>
          <a:p>
            <a:pPr marL="609600" indent="-609600" algn="r" rtl="1" eaLnBrk="1" hangingPunct="1">
              <a:buFontTx/>
              <a:buNone/>
            </a:pPr>
            <a:r>
              <a:rPr lang="fa-IR" sz="2800" smtClean="0">
                <a:latin typeface="Tahoma" pitchFamily="34" charset="0"/>
                <a:cs typeface="2  Lotus" pitchFamily="2" charset="-78"/>
                <a:sym typeface="Wingdings" pitchFamily="2" charset="2"/>
              </a:rPr>
              <a:t> </a:t>
            </a:r>
            <a:endParaRPr lang="en-US" sz="2800"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3650"/>
                                        </p:tgtEl>
                                        <p:attrNameLst>
                                          <p:attrName>style.visibility</p:attrName>
                                        </p:attrNameLst>
                                      </p:cBhvr>
                                      <p:to>
                                        <p:strVal val="visible"/>
                                      </p:to>
                                    </p:set>
                                    <p:anim calcmode="lin" valueType="num">
                                      <p:cBhvr additive="base">
                                        <p:cTn id="7" dur="2000" fill="hold"/>
                                        <p:tgtEl>
                                          <p:spTgt spid="283650"/>
                                        </p:tgtEl>
                                        <p:attrNameLst>
                                          <p:attrName>ppt_x</p:attrName>
                                        </p:attrNameLst>
                                      </p:cBhvr>
                                      <p:tavLst>
                                        <p:tav tm="0">
                                          <p:val>
                                            <p:strVal val="#ppt_x"/>
                                          </p:val>
                                        </p:tav>
                                        <p:tav tm="100000">
                                          <p:val>
                                            <p:strVal val="#ppt_x"/>
                                          </p:val>
                                        </p:tav>
                                      </p:tavLst>
                                    </p:anim>
                                    <p:anim calcmode="lin" valueType="num">
                                      <p:cBhvr additive="base">
                                        <p:cTn id="8" dur="2000" fill="hold"/>
                                        <p:tgtEl>
                                          <p:spTgt spid="28365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83651">
                                            <p:txEl>
                                              <p:pRg st="0" end="0"/>
                                            </p:txEl>
                                          </p:spTgt>
                                        </p:tgtEl>
                                        <p:attrNameLst>
                                          <p:attrName>style.visibility</p:attrName>
                                        </p:attrNameLst>
                                      </p:cBhvr>
                                      <p:to>
                                        <p:strVal val="visible"/>
                                      </p:to>
                                    </p:set>
                                    <p:animEffect transition="in" filter="wedge">
                                      <p:cBhvr>
                                        <p:cTn id="12" dur="1000"/>
                                        <p:tgtEl>
                                          <p:spTgt spid="283651">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83651">
                                            <p:txEl>
                                              <p:pRg st="1" end="1"/>
                                            </p:txEl>
                                          </p:spTgt>
                                        </p:tgtEl>
                                        <p:attrNameLst>
                                          <p:attrName>style.visibility</p:attrName>
                                        </p:attrNameLst>
                                      </p:cBhvr>
                                      <p:to>
                                        <p:strVal val="visible"/>
                                      </p:to>
                                    </p:set>
                                    <p:animEffect transition="in" filter="wedge">
                                      <p:cBhvr>
                                        <p:cTn id="16" dur="1000"/>
                                        <p:tgtEl>
                                          <p:spTgt spid="283651">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83651">
                                            <p:txEl>
                                              <p:pRg st="2" end="2"/>
                                            </p:txEl>
                                          </p:spTgt>
                                        </p:tgtEl>
                                        <p:attrNameLst>
                                          <p:attrName>style.visibility</p:attrName>
                                        </p:attrNameLst>
                                      </p:cBhvr>
                                      <p:to>
                                        <p:strVal val="visible"/>
                                      </p:to>
                                    </p:set>
                                    <p:animEffect transition="in" filter="wedge">
                                      <p:cBhvr>
                                        <p:cTn id="20" dur="1000"/>
                                        <p:tgtEl>
                                          <p:spTgt spid="283651">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83651">
                                            <p:txEl>
                                              <p:pRg st="3" end="3"/>
                                            </p:txEl>
                                          </p:spTgt>
                                        </p:tgtEl>
                                        <p:attrNameLst>
                                          <p:attrName>style.visibility</p:attrName>
                                        </p:attrNameLst>
                                      </p:cBhvr>
                                      <p:to>
                                        <p:strVal val="visible"/>
                                      </p:to>
                                    </p:set>
                                    <p:animEffect transition="in" filter="wedge">
                                      <p:cBhvr>
                                        <p:cTn id="24" dur="1000"/>
                                        <p:tgtEl>
                                          <p:spTgt spid="283651">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83651">
                                            <p:txEl>
                                              <p:pRg st="4" end="4"/>
                                            </p:txEl>
                                          </p:spTgt>
                                        </p:tgtEl>
                                        <p:attrNameLst>
                                          <p:attrName>style.visibility</p:attrName>
                                        </p:attrNameLst>
                                      </p:cBhvr>
                                      <p:to>
                                        <p:strVal val="visible"/>
                                      </p:to>
                                    </p:set>
                                    <p:animEffect transition="in" filter="wedge">
                                      <p:cBhvr>
                                        <p:cTn id="28" dur="1000"/>
                                        <p:tgtEl>
                                          <p:spTgt spid="283651">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83651">
                                            <p:txEl>
                                              <p:pRg st="5" end="5"/>
                                            </p:txEl>
                                          </p:spTgt>
                                        </p:tgtEl>
                                        <p:attrNameLst>
                                          <p:attrName>style.visibility</p:attrName>
                                        </p:attrNameLst>
                                      </p:cBhvr>
                                      <p:to>
                                        <p:strVal val="visible"/>
                                      </p:to>
                                    </p:set>
                                    <p:animEffect transition="in" filter="wedge">
                                      <p:cBhvr>
                                        <p:cTn id="32" dur="1000"/>
                                        <p:tgtEl>
                                          <p:spTgt spid="283651">
                                            <p:txEl>
                                              <p:pRg st="5" end="5"/>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283651">
                                            <p:txEl>
                                              <p:pRg st="6" end="6"/>
                                            </p:txEl>
                                          </p:spTgt>
                                        </p:tgtEl>
                                        <p:attrNameLst>
                                          <p:attrName>style.visibility</p:attrName>
                                        </p:attrNameLst>
                                      </p:cBhvr>
                                      <p:to>
                                        <p:strVal val="visible"/>
                                      </p:to>
                                    </p:set>
                                    <p:animEffect transition="in" filter="wedge">
                                      <p:cBhvr>
                                        <p:cTn id="36" dur="1000"/>
                                        <p:tgtEl>
                                          <p:spTgt spid="283651">
                                            <p:txEl>
                                              <p:pRg st="6" end="6"/>
                                            </p:txEl>
                                          </p:spTgt>
                                        </p:tgtEl>
                                      </p:cBhvr>
                                    </p:animEffect>
                                  </p:childTnLst>
                                </p:cTn>
                              </p:par>
                            </p:childTnLst>
                          </p:cTn>
                        </p:par>
                        <p:par>
                          <p:cTn id="37" fill="hold">
                            <p:stCondLst>
                              <p:cond delay="9000"/>
                            </p:stCondLst>
                            <p:childTnLst>
                              <p:par>
                                <p:cTn id="38" presetID="20" presetClass="entr" presetSubtype="0" fill="hold" grpId="0" nodeType="afterEffect">
                                  <p:stCondLst>
                                    <p:cond delay="0"/>
                                  </p:stCondLst>
                                  <p:childTnLst>
                                    <p:set>
                                      <p:cBhvr>
                                        <p:cTn id="39" dur="1" fill="hold">
                                          <p:stCondLst>
                                            <p:cond delay="0"/>
                                          </p:stCondLst>
                                        </p:cTn>
                                        <p:tgtEl>
                                          <p:spTgt spid="283651">
                                            <p:txEl>
                                              <p:pRg st="7" end="7"/>
                                            </p:txEl>
                                          </p:spTgt>
                                        </p:tgtEl>
                                        <p:attrNameLst>
                                          <p:attrName>style.visibility</p:attrName>
                                        </p:attrNameLst>
                                      </p:cBhvr>
                                      <p:to>
                                        <p:strVal val="visible"/>
                                      </p:to>
                                    </p:set>
                                    <p:animEffect transition="in" filter="wedge">
                                      <p:cBhvr>
                                        <p:cTn id="40" dur="1000"/>
                                        <p:tgtEl>
                                          <p:spTgt spid="283651">
                                            <p:txEl>
                                              <p:pRg st="7" end="7"/>
                                            </p:txEl>
                                          </p:spTgt>
                                        </p:tgtEl>
                                      </p:cBhvr>
                                    </p:animEffect>
                                  </p:childTnLst>
                                </p:cTn>
                              </p:par>
                            </p:childTnLst>
                          </p:cTn>
                        </p:par>
                        <p:par>
                          <p:cTn id="41" fill="hold">
                            <p:stCondLst>
                              <p:cond delay="10000"/>
                            </p:stCondLst>
                            <p:childTnLst>
                              <p:par>
                                <p:cTn id="42" presetID="20" presetClass="entr" presetSubtype="0" fill="hold" grpId="0" nodeType="afterEffect">
                                  <p:stCondLst>
                                    <p:cond delay="0"/>
                                  </p:stCondLst>
                                  <p:childTnLst>
                                    <p:set>
                                      <p:cBhvr>
                                        <p:cTn id="43" dur="1" fill="hold">
                                          <p:stCondLst>
                                            <p:cond delay="0"/>
                                          </p:stCondLst>
                                        </p:cTn>
                                        <p:tgtEl>
                                          <p:spTgt spid="283651">
                                            <p:txEl>
                                              <p:pRg st="8" end="8"/>
                                            </p:txEl>
                                          </p:spTgt>
                                        </p:tgtEl>
                                        <p:attrNameLst>
                                          <p:attrName>style.visibility</p:attrName>
                                        </p:attrNameLst>
                                      </p:cBhvr>
                                      <p:to>
                                        <p:strVal val="visible"/>
                                      </p:to>
                                    </p:set>
                                    <p:animEffect transition="in" filter="wedge">
                                      <p:cBhvr>
                                        <p:cTn id="44" dur="1000"/>
                                        <p:tgtEl>
                                          <p:spTgt spid="2836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0" grpId="0" animBg="1"/>
      <p:bldP spid="283651" grpId="0" build="p"/>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ذرت</a:t>
            </a:r>
            <a:endParaRPr lang="en-GB" smtClean="0">
              <a:cs typeface="Titr" pitchFamily="2" charset="-78"/>
            </a:endParaRPr>
          </a:p>
        </p:txBody>
      </p:sp>
      <p:sp>
        <p:nvSpPr>
          <p:cNvPr id="284675" name="Rectangle 3"/>
          <p:cNvSpPr>
            <a:spLocks noGrp="1" noChangeArrowheads="1"/>
          </p:cNvSpPr>
          <p:nvPr>
            <p:ph type="body" idx="1"/>
          </p:nvPr>
        </p:nvSpPr>
        <p:spPr>
          <a:xfrm>
            <a:off x="0" y="1905000"/>
            <a:ext cx="8991600" cy="4754563"/>
          </a:xfrm>
        </p:spPr>
        <p:txBody>
          <a:bodyPr/>
          <a:lstStyle/>
          <a:p>
            <a:pPr marL="609600" indent="-609600" algn="r" rtl="1" eaLnBrk="1" hangingPunct="1">
              <a:buFontTx/>
              <a:buChar char="-"/>
            </a:pPr>
            <a:r>
              <a:rPr lang="en-US" smtClean="0">
                <a:latin typeface="Tahoma" pitchFamily="34" charset="0"/>
                <a:cs typeface="2  Lotus" pitchFamily="2" charset="-78"/>
                <a:sym typeface="Wingdings" pitchFamily="2" charset="2"/>
              </a:rPr>
              <a:t>SC 301</a:t>
            </a:r>
            <a:r>
              <a:rPr lang="fa-IR" smtClean="0">
                <a:latin typeface="Tahoma" pitchFamily="34" charset="0"/>
                <a:cs typeface="2  Lotus" pitchFamily="2" charset="-78"/>
                <a:sym typeface="Wingdings" pitchFamily="2" charset="2"/>
              </a:rPr>
              <a:t> یا طلوع زودرس است – 5 تا 7 تن دانه در هکتار با تراکم 75000 بوته در هکتار</a:t>
            </a:r>
          </a:p>
          <a:p>
            <a:pPr marL="609600" indent="-609600" algn="r" rtl="1" eaLnBrk="1" hangingPunct="1">
              <a:buFontTx/>
              <a:buChar char="-"/>
            </a:pPr>
            <a:r>
              <a:rPr lang="en-US" smtClean="0">
                <a:latin typeface="Tahoma" pitchFamily="34" charset="0"/>
                <a:cs typeface="2  Lotus" pitchFamily="2" charset="-78"/>
                <a:sym typeface="Wingdings" pitchFamily="2" charset="2"/>
              </a:rPr>
              <a:t>KSC108</a:t>
            </a:r>
            <a:r>
              <a:rPr lang="fa-IR" smtClean="0">
                <a:latin typeface="Tahoma" pitchFamily="34" charset="0"/>
                <a:cs typeface="2  Lotus" pitchFamily="2" charset="-78"/>
                <a:sym typeface="Wingdings" pitchFamily="2" charset="2"/>
              </a:rPr>
              <a:t> خیلی زودرس است.</a:t>
            </a:r>
          </a:p>
          <a:p>
            <a:pPr marL="609600" indent="-609600" algn="r" rtl="1" eaLnBrk="1" hangingPunct="1">
              <a:buFontTx/>
              <a:buChar char="-"/>
            </a:pPr>
            <a:r>
              <a:rPr lang="en-US" smtClean="0">
                <a:latin typeface="Tahoma" pitchFamily="34" charset="0"/>
                <a:cs typeface="2  Lotus" pitchFamily="2" charset="-78"/>
                <a:sym typeface="Wingdings" pitchFamily="2" charset="2"/>
              </a:rPr>
              <a:t>KSC108x</a:t>
            </a:r>
            <a:r>
              <a:rPr lang="fa-IR" smtClean="0">
                <a:latin typeface="Tahoma" pitchFamily="34" charset="0"/>
                <a:cs typeface="2  Lotus" pitchFamily="2" charset="-78"/>
                <a:sym typeface="Wingdings" pitchFamily="2" charset="2"/>
              </a:rPr>
              <a:t> 4 تا 6 تن دانه با تراکم 65000 – خیلی زودرس</a:t>
            </a:r>
          </a:p>
          <a:p>
            <a:pPr marL="609600" indent="-609600" algn="r" rtl="1" eaLnBrk="1" hangingPunct="1">
              <a:buFontTx/>
              <a:buNone/>
            </a:pPr>
            <a:endParaRPr lang="fa-IR" smtClean="0">
              <a:latin typeface="Tahoma" pitchFamily="34" charset="0"/>
              <a:cs typeface="2  Lotus" pitchFamily="2" charset="-78"/>
              <a:sym typeface="Wingdings" pitchFamily="2" charset="2"/>
            </a:endParaRPr>
          </a:p>
          <a:p>
            <a:pPr marL="609600" indent="-609600" algn="r" rtl="1" eaLnBrk="1" hangingPunct="1">
              <a:buFontTx/>
              <a:buNone/>
            </a:pPr>
            <a:r>
              <a:rPr lang="fa-IR" smtClean="0">
                <a:latin typeface="Tahoma" pitchFamily="34" charset="0"/>
                <a:cs typeface="2  Lotus" pitchFamily="2" charset="-78"/>
                <a:sym typeface="Wingdings" pitchFamily="2" charset="2"/>
              </a:rPr>
              <a:t> </a:t>
            </a:r>
            <a:r>
              <a:rPr lang="fa-IR" smtClean="0">
                <a:latin typeface="Tahoma" pitchFamily="34" charset="0"/>
                <a:cs typeface="Titr" pitchFamily="2" charset="-78"/>
                <a:sym typeface="Wingdings" pitchFamily="2" charset="2"/>
              </a:rPr>
              <a:t> از زودرس ها</a:t>
            </a:r>
          </a:p>
          <a:p>
            <a:pPr marL="609600" indent="-609600" algn="r" rtl="1" eaLnBrk="1" hangingPunct="1">
              <a:buFontTx/>
              <a:buNone/>
            </a:pPr>
            <a:r>
              <a:rPr lang="fa-IR" smtClean="0">
                <a:latin typeface="Tahoma" pitchFamily="34" charset="0"/>
                <a:cs typeface="2  Lotus" pitchFamily="2" charset="-78"/>
                <a:sym typeface="Wingdings" pitchFamily="2" charset="2"/>
              </a:rPr>
              <a:t> - </a:t>
            </a:r>
            <a:r>
              <a:rPr lang="en-US" smtClean="0">
                <a:latin typeface="Tahoma" pitchFamily="34" charset="0"/>
                <a:cs typeface="2  Lotus" pitchFamily="2" charset="-78"/>
                <a:sym typeface="Wingdings" pitchFamily="2" charset="2"/>
              </a:rPr>
              <a:t>DC448</a:t>
            </a:r>
            <a:r>
              <a:rPr lang="fa-IR" smtClean="0">
                <a:latin typeface="Tahoma" pitchFamily="34" charset="0"/>
                <a:cs typeface="2  Lotus" pitchFamily="2" charset="-78"/>
                <a:sym typeface="Wingdings" pitchFamily="2" charset="2"/>
              </a:rPr>
              <a:t> و </a:t>
            </a:r>
            <a:r>
              <a:rPr lang="en-US" smtClean="0">
                <a:latin typeface="Tahoma" pitchFamily="34" charset="0"/>
                <a:cs typeface="2  Lotus" pitchFamily="2" charset="-78"/>
                <a:sym typeface="Wingdings" pitchFamily="2" charset="2"/>
              </a:rPr>
              <a:t>DC370</a:t>
            </a:r>
            <a:r>
              <a:rPr lang="fa-IR" smtClean="0">
                <a:latin typeface="Tahoma" pitchFamily="34" charset="0"/>
                <a:cs typeface="2  Lotus" pitchFamily="2" charset="-78"/>
                <a:sym typeface="Wingdings" pitchFamily="2" charset="2"/>
              </a:rPr>
              <a:t> 3 تا 5 تن دانه و تیپ علوفه ای هم دارد.</a:t>
            </a: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4674"/>
                                        </p:tgtEl>
                                        <p:attrNameLst>
                                          <p:attrName>style.visibility</p:attrName>
                                        </p:attrNameLst>
                                      </p:cBhvr>
                                      <p:to>
                                        <p:strVal val="visible"/>
                                      </p:to>
                                    </p:set>
                                    <p:anim calcmode="lin" valueType="num">
                                      <p:cBhvr additive="base">
                                        <p:cTn id="7" dur="2000" fill="hold"/>
                                        <p:tgtEl>
                                          <p:spTgt spid="284674"/>
                                        </p:tgtEl>
                                        <p:attrNameLst>
                                          <p:attrName>ppt_x</p:attrName>
                                        </p:attrNameLst>
                                      </p:cBhvr>
                                      <p:tavLst>
                                        <p:tav tm="0">
                                          <p:val>
                                            <p:strVal val="#ppt_x"/>
                                          </p:val>
                                        </p:tav>
                                        <p:tav tm="100000">
                                          <p:val>
                                            <p:strVal val="#ppt_x"/>
                                          </p:val>
                                        </p:tav>
                                      </p:tavLst>
                                    </p:anim>
                                    <p:anim calcmode="lin" valueType="num">
                                      <p:cBhvr additive="base">
                                        <p:cTn id="8" dur="2000" fill="hold"/>
                                        <p:tgtEl>
                                          <p:spTgt spid="28467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84675">
                                            <p:txEl>
                                              <p:pRg st="0" end="0"/>
                                            </p:txEl>
                                          </p:spTgt>
                                        </p:tgtEl>
                                        <p:attrNameLst>
                                          <p:attrName>style.visibility</p:attrName>
                                        </p:attrNameLst>
                                      </p:cBhvr>
                                      <p:to>
                                        <p:strVal val="visible"/>
                                      </p:to>
                                    </p:set>
                                    <p:animEffect transition="in" filter="wedge">
                                      <p:cBhvr>
                                        <p:cTn id="12" dur="1000"/>
                                        <p:tgtEl>
                                          <p:spTgt spid="284675">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84675">
                                            <p:txEl>
                                              <p:pRg st="1" end="1"/>
                                            </p:txEl>
                                          </p:spTgt>
                                        </p:tgtEl>
                                        <p:attrNameLst>
                                          <p:attrName>style.visibility</p:attrName>
                                        </p:attrNameLst>
                                      </p:cBhvr>
                                      <p:to>
                                        <p:strVal val="visible"/>
                                      </p:to>
                                    </p:set>
                                    <p:animEffect transition="in" filter="wedge">
                                      <p:cBhvr>
                                        <p:cTn id="16" dur="1000"/>
                                        <p:tgtEl>
                                          <p:spTgt spid="284675">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84675">
                                            <p:txEl>
                                              <p:pRg st="2" end="2"/>
                                            </p:txEl>
                                          </p:spTgt>
                                        </p:tgtEl>
                                        <p:attrNameLst>
                                          <p:attrName>style.visibility</p:attrName>
                                        </p:attrNameLst>
                                      </p:cBhvr>
                                      <p:to>
                                        <p:strVal val="visible"/>
                                      </p:to>
                                    </p:set>
                                    <p:animEffect transition="in" filter="wedge">
                                      <p:cBhvr>
                                        <p:cTn id="20" dur="1000"/>
                                        <p:tgtEl>
                                          <p:spTgt spid="284675">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84675">
                                            <p:txEl>
                                              <p:pRg st="4" end="4"/>
                                            </p:txEl>
                                          </p:spTgt>
                                        </p:tgtEl>
                                        <p:attrNameLst>
                                          <p:attrName>style.visibility</p:attrName>
                                        </p:attrNameLst>
                                      </p:cBhvr>
                                      <p:to>
                                        <p:strVal val="visible"/>
                                      </p:to>
                                    </p:set>
                                    <p:animEffect transition="in" filter="wedge">
                                      <p:cBhvr>
                                        <p:cTn id="24" dur="1000"/>
                                        <p:tgtEl>
                                          <p:spTgt spid="284675">
                                            <p:txEl>
                                              <p:pRg st="4" end="4"/>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84675">
                                            <p:txEl>
                                              <p:pRg st="5" end="5"/>
                                            </p:txEl>
                                          </p:spTgt>
                                        </p:tgtEl>
                                        <p:attrNameLst>
                                          <p:attrName>style.visibility</p:attrName>
                                        </p:attrNameLst>
                                      </p:cBhvr>
                                      <p:to>
                                        <p:strVal val="visible"/>
                                      </p:to>
                                    </p:set>
                                    <p:animEffect transition="in" filter="wedge">
                                      <p:cBhvr>
                                        <p:cTn id="28" dur="1000"/>
                                        <p:tgtEl>
                                          <p:spTgt spid="284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animBg="1"/>
      <p:bldP spid="28467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04800"/>
            <a:ext cx="8229600" cy="1143000"/>
          </a:xfrm>
          <a:solidFill>
            <a:srgbClr val="FFFF99"/>
          </a:solidFill>
          <a:ln>
            <a:solidFill>
              <a:schemeClr val="tx1"/>
            </a:solidFill>
          </a:ln>
        </p:spPr>
        <p:txBody>
          <a:bodyPr/>
          <a:lstStyle/>
          <a:p>
            <a:pPr eaLnBrk="1" hangingPunct="1"/>
            <a:r>
              <a:rPr lang="ar-SA" smtClean="0">
                <a:cs typeface="Titr" pitchFamily="2" charset="-78"/>
              </a:rPr>
              <a:t>نمو غلات</a:t>
            </a:r>
            <a:endParaRPr lang="en-GB" smtClean="0">
              <a:cs typeface="Titr" pitchFamily="2" charset="-78"/>
            </a:endParaRPr>
          </a:p>
        </p:txBody>
      </p:sp>
      <p:sp>
        <p:nvSpPr>
          <p:cNvPr id="14339" name="Rectangle 3"/>
          <p:cNvSpPr>
            <a:spLocks noGrp="1" noChangeArrowheads="1"/>
          </p:cNvSpPr>
          <p:nvPr>
            <p:ph type="body" idx="1"/>
          </p:nvPr>
        </p:nvSpPr>
        <p:spPr/>
        <p:txBody>
          <a:bodyPr/>
          <a:lstStyle/>
          <a:p>
            <a:pPr algn="r" rtl="1" eaLnBrk="1" hangingPunct="1">
              <a:buFontTx/>
              <a:buNone/>
            </a:pPr>
            <a:r>
              <a:rPr lang="ar-SA" sz="5400" smtClean="0">
                <a:cs typeface="Arial" charset="0"/>
                <a:sym typeface="Webdings" pitchFamily="18" charset="2"/>
              </a:rPr>
              <a:t>  </a:t>
            </a:r>
            <a:r>
              <a:rPr lang="en-GB" sz="5400" smtClean="0">
                <a:sym typeface="Webdings" pitchFamily="18" charset="2"/>
              </a:rPr>
              <a:t></a:t>
            </a:r>
            <a:r>
              <a:rPr lang="ar-SA" sz="5400" smtClean="0">
                <a:cs typeface="Arial" charset="0"/>
                <a:sym typeface="Webdings" pitchFamily="18" charset="2"/>
              </a:rPr>
              <a:t> </a:t>
            </a:r>
          </a:p>
          <a:p>
            <a:pPr algn="r" rtl="1" eaLnBrk="1" hangingPunct="1">
              <a:buFontTx/>
              <a:buNone/>
            </a:pPr>
            <a:r>
              <a:rPr lang="ar-SA" sz="5400" smtClean="0">
                <a:cs typeface="Arial" charset="0"/>
                <a:sym typeface="Webdings" pitchFamily="18" charset="2"/>
              </a:rPr>
              <a:t>   </a:t>
            </a:r>
          </a:p>
          <a:p>
            <a:pPr algn="r" rtl="1" eaLnBrk="1" hangingPunct="1">
              <a:buFontTx/>
              <a:buNone/>
            </a:pPr>
            <a:r>
              <a:rPr lang="ar-SA" sz="5400" b="1" smtClean="0">
                <a:cs typeface="2  Lotus" pitchFamily="2" charset="-78"/>
                <a:sym typeface="Webdings" pitchFamily="18" charset="2"/>
              </a:rPr>
              <a:t>کلیه مراحلی که باعث به وجود آمدن دانه میشود.</a:t>
            </a:r>
            <a:endParaRPr lang="en-GB" sz="5400" b="1" smtClean="0">
              <a:cs typeface="2  Lotus" pitchFamily="2" charset="-78"/>
              <a:sym typeface="Webdings"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plus(out)">
                                      <p:cBhvr>
                                        <p:cTn id="7"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ذرت</a:t>
            </a:r>
            <a:endParaRPr lang="en-GB" smtClean="0">
              <a:cs typeface="Titr" pitchFamily="2" charset="-78"/>
            </a:endParaRPr>
          </a:p>
        </p:txBody>
      </p:sp>
      <p:sp>
        <p:nvSpPr>
          <p:cNvPr id="286723" name="Rectangle 3"/>
          <p:cNvSpPr>
            <a:spLocks noGrp="1" noChangeArrowheads="1"/>
          </p:cNvSpPr>
          <p:nvPr>
            <p:ph type="body" idx="1"/>
          </p:nvPr>
        </p:nvSpPr>
        <p:spPr>
          <a:xfrm>
            <a:off x="0" y="1905000"/>
            <a:ext cx="8991600" cy="47545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a:t>
            </a:r>
            <a:r>
              <a:rPr lang="fa-IR" smtClean="0">
                <a:latin typeface="Tahoma" pitchFamily="34" charset="0"/>
                <a:cs typeface="Titr" pitchFamily="2" charset="-78"/>
                <a:sym typeface="Wingdings" pitchFamily="2" charset="2"/>
              </a:rPr>
              <a:t>از متوسط رس ها</a:t>
            </a:r>
          </a:p>
          <a:p>
            <a:pPr marL="609600" indent="-609600" algn="r" rtl="1" eaLnBrk="1" hangingPunct="1">
              <a:buFontTx/>
              <a:buNone/>
            </a:pPr>
            <a:endParaRPr lang="fa-IR" smtClean="0">
              <a:latin typeface="Tahoma" pitchFamily="34" charset="0"/>
              <a:cs typeface="Titr" pitchFamily="2" charset="-78"/>
              <a:sym typeface="Wingdings" pitchFamily="2" charset="2"/>
            </a:endParaRPr>
          </a:p>
          <a:p>
            <a:pPr marL="609600" indent="-609600" algn="r" rtl="1" eaLnBrk="1" hangingPunct="1">
              <a:buFontTx/>
              <a:buChar char="-"/>
            </a:pPr>
            <a:r>
              <a:rPr lang="en-US" smtClean="0">
                <a:latin typeface="Tahoma" pitchFamily="34" charset="0"/>
                <a:cs typeface="Titr" pitchFamily="2" charset="-78"/>
                <a:sym typeface="Wingdings" pitchFamily="2" charset="2"/>
              </a:rPr>
              <a:t>KSC 404</a:t>
            </a:r>
            <a:r>
              <a:rPr lang="fa-IR" smtClean="0">
                <a:latin typeface="Tahoma" pitchFamily="34" charset="0"/>
                <a:cs typeface="Titr" pitchFamily="2" charset="-78"/>
                <a:sym typeface="Wingdings" pitchFamily="2" charset="2"/>
              </a:rPr>
              <a:t> </a:t>
            </a:r>
            <a:r>
              <a:rPr lang="fa-IR" sz="2800" smtClean="0">
                <a:latin typeface="Tahoma" pitchFamily="34" charset="0"/>
                <a:cs typeface="2  Lotus" pitchFamily="2" charset="-78"/>
                <a:sym typeface="Wingdings" pitchFamily="2" charset="2"/>
              </a:rPr>
              <a:t>یا رقم مشهد – ذرت شیرین – 5 تا 7 تن دانه – 65000</a:t>
            </a:r>
          </a:p>
          <a:p>
            <a:pPr marL="609600" indent="-609600" algn="r" rtl="1" eaLnBrk="1" hangingPunct="1">
              <a:buFontTx/>
              <a:buChar char="-"/>
            </a:pPr>
            <a:r>
              <a:rPr lang="en-US" smtClean="0">
                <a:latin typeface="Tahoma" pitchFamily="34" charset="0"/>
                <a:cs typeface="Titr" pitchFamily="2" charset="-78"/>
                <a:sym typeface="Wingdings" pitchFamily="2" charset="2"/>
              </a:rPr>
              <a:t>LSC 604</a:t>
            </a:r>
            <a:r>
              <a:rPr lang="fa-IR" sz="2800" smtClean="0">
                <a:latin typeface="Tahoma" pitchFamily="34" charset="0"/>
                <a:cs typeface="2  Lotus" pitchFamily="2" charset="-78"/>
                <a:sym typeface="Wingdings" pitchFamily="2" charset="2"/>
              </a:rPr>
              <a:t> یا زرین – 7 تا 9 تن دانه – 70000 </a:t>
            </a:r>
          </a:p>
          <a:p>
            <a:pPr marL="609600" indent="-609600" algn="r" rtl="1" eaLnBrk="1" hangingPunct="1">
              <a:buFontTx/>
              <a:buChar char="-"/>
            </a:pPr>
            <a:r>
              <a:rPr lang="en-US" smtClean="0">
                <a:latin typeface="Tahoma" pitchFamily="34" charset="0"/>
                <a:cs typeface="Titr" pitchFamily="2" charset="-78"/>
                <a:sym typeface="Wingdings" pitchFamily="2" charset="2"/>
              </a:rPr>
              <a:t>KSC 647</a:t>
            </a:r>
            <a:r>
              <a:rPr lang="fa-IR" sz="2800" smtClean="0">
                <a:latin typeface="Tahoma" pitchFamily="34" charset="0"/>
                <a:cs typeface="2  Lotus" pitchFamily="2" charset="-78"/>
                <a:sym typeface="Wingdings" pitchFamily="2" charset="2"/>
              </a:rPr>
              <a:t> یا سیمین – 7 تا 9 تن دانه – 65000 </a:t>
            </a:r>
          </a:p>
          <a:p>
            <a:pPr marL="609600" indent="-609600" algn="r" rtl="1" eaLnBrk="1" hangingPunct="1">
              <a:buFontTx/>
              <a:buChar char="-"/>
            </a:pPr>
            <a:r>
              <a:rPr lang="en-US" smtClean="0">
                <a:latin typeface="Tahoma" pitchFamily="34" charset="0"/>
                <a:cs typeface="Titr" pitchFamily="2" charset="-78"/>
                <a:sym typeface="Wingdings" pitchFamily="2" charset="2"/>
              </a:rPr>
              <a:t>S</a:t>
            </a:r>
            <a:r>
              <a:rPr lang="en-US" sz="2800" smtClean="0">
                <a:latin typeface="Tahoma" pitchFamily="34" charset="0"/>
                <a:cs typeface="2  Lotus" pitchFamily="2" charset="-78"/>
                <a:sym typeface="Wingdings" pitchFamily="2" charset="2"/>
              </a:rPr>
              <a:t>C </a:t>
            </a:r>
            <a:r>
              <a:rPr lang="en-US" smtClean="0">
                <a:latin typeface="Tahoma" pitchFamily="34" charset="0"/>
                <a:cs typeface="Titr" pitchFamily="2" charset="-78"/>
                <a:sym typeface="Wingdings" pitchFamily="2" charset="2"/>
              </a:rPr>
              <a:t>468</a:t>
            </a:r>
            <a:r>
              <a:rPr lang="fa-IR" smtClean="0">
                <a:latin typeface="Tahoma" pitchFamily="34" charset="0"/>
                <a:cs typeface="Titr" pitchFamily="2" charset="-78"/>
                <a:sym typeface="Wingdings" pitchFamily="2" charset="2"/>
              </a:rPr>
              <a:t> </a:t>
            </a:r>
            <a:r>
              <a:rPr lang="fa-IR" smtClean="0">
                <a:latin typeface="Tahoma" pitchFamily="34" charset="0"/>
                <a:cs typeface="2  Lotus" pitchFamily="2" charset="-78"/>
                <a:sym typeface="Wingdings" pitchFamily="2" charset="2"/>
              </a:rPr>
              <a:t>و</a:t>
            </a:r>
            <a:r>
              <a:rPr lang="fa-IR" smtClean="0">
                <a:latin typeface="Tahoma" pitchFamily="34" charset="0"/>
                <a:cs typeface="Titr" pitchFamily="2" charset="-78"/>
                <a:sym typeface="Wingdings" pitchFamily="2" charset="2"/>
              </a:rPr>
              <a:t> </a:t>
            </a:r>
            <a:r>
              <a:rPr lang="en-US" smtClean="0">
                <a:latin typeface="Tahoma" pitchFamily="34" charset="0"/>
                <a:cs typeface="Titr" pitchFamily="2" charset="-78"/>
                <a:sym typeface="Wingdings" pitchFamily="2" charset="2"/>
              </a:rPr>
              <a:t>DC 584</a:t>
            </a:r>
            <a:r>
              <a:rPr lang="fa-IR" sz="2800" smtClean="0">
                <a:latin typeface="Tahoma" pitchFamily="34" charset="0"/>
                <a:cs typeface="2  Lotus" pitchFamily="2" charset="-78"/>
                <a:sym typeface="Wingdings" pitchFamily="2" charset="2"/>
              </a:rPr>
              <a:t> </a:t>
            </a:r>
          </a:p>
          <a:p>
            <a:pPr marL="609600" indent="-609600" algn="r" rtl="1" eaLnBrk="1" hangingPunct="1">
              <a:buFontTx/>
              <a:buNone/>
            </a:pPr>
            <a:r>
              <a:rPr lang="fa-IR" sz="2800" smtClean="0">
                <a:latin typeface="Tahoma" pitchFamily="34" charset="0"/>
                <a:cs typeface="2  Lotus" pitchFamily="2" charset="-78"/>
                <a:sym typeface="Wingdings" pitchFamily="2" charset="2"/>
              </a:rPr>
              <a:t> </a:t>
            </a:r>
            <a:endParaRPr lang="fa-IR" smtClean="0">
              <a:latin typeface="Tahoma" pitchFamily="34" charset="0"/>
              <a:cs typeface="Titr" pitchFamily="2" charset="-78"/>
              <a:sym typeface="Wingdings" pitchFamily="2" charset="2"/>
            </a:endParaRPr>
          </a:p>
          <a:p>
            <a:pPr marL="609600" indent="-609600" algn="r" rtl="1" eaLnBrk="1" hangingPunct="1">
              <a:buFontTx/>
              <a:buNone/>
            </a:pPr>
            <a:endParaRPr lang="en-US" smtClean="0">
              <a:latin typeface="Tahoma" pitchFamily="34" charset="0"/>
              <a:cs typeface="Titr"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6722"/>
                                        </p:tgtEl>
                                        <p:attrNameLst>
                                          <p:attrName>style.visibility</p:attrName>
                                        </p:attrNameLst>
                                      </p:cBhvr>
                                      <p:to>
                                        <p:strVal val="visible"/>
                                      </p:to>
                                    </p:set>
                                    <p:anim calcmode="lin" valueType="num">
                                      <p:cBhvr additive="base">
                                        <p:cTn id="7" dur="2000" fill="hold"/>
                                        <p:tgtEl>
                                          <p:spTgt spid="286722"/>
                                        </p:tgtEl>
                                        <p:attrNameLst>
                                          <p:attrName>ppt_x</p:attrName>
                                        </p:attrNameLst>
                                      </p:cBhvr>
                                      <p:tavLst>
                                        <p:tav tm="0">
                                          <p:val>
                                            <p:strVal val="#ppt_x"/>
                                          </p:val>
                                        </p:tav>
                                        <p:tav tm="100000">
                                          <p:val>
                                            <p:strVal val="#ppt_x"/>
                                          </p:val>
                                        </p:tav>
                                      </p:tavLst>
                                    </p:anim>
                                    <p:anim calcmode="lin" valueType="num">
                                      <p:cBhvr additive="base">
                                        <p:cTn id="8" dur="2000" fill="hold"/>
                                        <p:tgtEl>
                                          <p:spTgt spid="28672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86723">
                                            <p:txEl>
                                              <p:pRg st="0" end="0"/>
                                            </p:txEl>
                                          </p:spTgt>
                                        </p:tgtEl>
                                        <p:attrNameLst>
                                          <p:attrName>style.visibility</p:attrName>
                                        </p:attrNameLst>
                                      </p:cBhvr>
                                      <p:to>
                                        <p:strVal val="visible"/>
                                      </p:to>
                                    </p:set>
                                    <p:animEffect transition="in" filter="wedge">
                                      <p:cBhvr>
                                        <p:cTn id="12" dur="1000"/>
                                        <p:tgtEl>
                                          <p:spTgt spid="286723">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86723">
                                            <p:txEl>
                                              <p:pRg st="2" end="2"/>
                                            </p:txEl>
                                          </p:spTgt>
                                        </p:tgtEl>
                                        <p:attrNameLst>
                                          <p:attrName>style.visibility</p:attrName>
                                        </p:attrNameLst>
                                      </p:cBhvr>
                                      <p:to>
                                        <p:strVal val="visible"/>
                                      </p:to>
                                    </p:set>
                                    <p:animEffect transition="in" filter="wedge">
                                      <p:cBhvr>
                                        <p:cTn id="16" dur="1000"/>
                                        <p:tgtEl>
                                          <p:spTgt spid="286723">
                                            <p:txEl>
                                              <p:pRg st="2" end="2"/>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86723">
                                            <p:txEl>
                                              <p:pRg st="3" end="3"/>
                                            </p:txEl>
                                          </p:spTgt>
                                        </p:tgtEl>
                                        <p:attrNameLst>
                                          <p:attrName>style.visibility</p:attrName>
                                        </p:attrNameLst>
                                      </p:cBhvr>
                                      <p:to>
                                        <p:strVal val="visible"/>
                                      </p:to>
                                    </p:set>
                                    <p:animEffect transition="in" filter="wedge">
                                      <p:cBhvr>
                                        <p:cTn id="20" dur="1000"/>
                                        <p:tgtEl>
                                          <p:spTgt spid="286723">
                                            <p:txEl>
                                              <p:pRg st="3" end="3"/>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86723">
                                            <p:txEl>
                                              <p:pRg st="4" end="4"/>
                                            </p:txEl>
                                          </p:spTgt>
                                        </p:tgtEl>
                                        <p:attrNameLst>
                                          <p:attrName>style.visibility</p:attrName>
                                        </p:attrNameLst>
                                      </p:cBhvr>
                                      <p:to>
                                        <p:strVal val="visible"/>
                                      </p:to>
                                    </p:set>
                                    <p:animEffect transition="in" filter="wedge">
                                      <p:cBhvr>
                                        <p:cTn id="24" dur="1000"/>
                                        <p:tgtEl>
                                          <p:spTgt spid="286723">
                                            <p:txEl>
                                              <p:pRg st="4" end="4"/>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86723">
                                            <p:txEl>
                                              <p:pRg st="5" end="5"/>
                                            </p:txEl>
                                          </p:spTgt>
                                        </p:tgtEl>
                                        <p:attrNameLst>
                                          <p:attrName>style.visibility</p:attrName>
                                        </p:attrNameLst>
                                      </p:cBhvr>
                                      <p:to>
                                        <p:strVal val="visible"/>
                                      </p:to>
                                    </p:set>
                                    <p:animEffect transition="in" filter="wedge">
                                      <p:cBhvr>
                                        <p:cTn id="28" dur="1000"/>
                                        <p:tgtEl>
                                          <p:spTgt spid="286723">
                                            <p:txEl>
                                              <p:pRg st="5" end="5"/>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86723">
                                            <p:txEl>
                                              <p:pRg st="6" end="6"/>
                                            </p:txEl>
                                          </p:spTgt>
                                        </p:tgtEl>
                                        <p:attrNameLst>
                                          <p:attrName>style.visibility</p:attrName>
                                        </p:attrNameLst>
                                      </p:cBhvr>
                                      <p:to>
                                        <p:strVal val="visible"/>
                                      </p:to>
                                    </p:set>
                                    <p:animEffect transition="in" filter="wedge">
                                      <p:cBhvr>
                                        <p:cTn id="32" dur="1000"/>
                                        <p:tgtEl>
                                          <p:spTgt spid="286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2" grpId="0" animBg="1"/>
      <p:bldP spid="286723" grpId="0" build="p"/>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ذرت</a:t>
            </a:r>
            <a:endParaRPr lang="en-GB" smtClean="0">
              <a:cs typeface="Titr" pitchFamily="2" charset="-78"/>
            </a:endParaRPr>
          </a:p>
        </p:txBody>
      </p:sp>
      <p:sp>
        <p:nvSpPr>
          <p:cNvPr id="287747" name="Rectangle 3"/>
          <p:cNvSpPr>
            <a:spLocks noGrp="1" noChangeArrowheads="1"/>
          </p:cNvSpPr>
          <p:nvPr>
            <p:ph type="body" idx="1"/>
          </p:nvPr>
        </p:nvSpPr>
        <p:spPr>
          <a:xfrm>
            <a:off x="0" y="1905000"/>
            <a:ext cx="8991600" cy="47545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a:t>
            </a:r>
            <a:r>
              <a:rPr lang="fa-IR" smtClean="0">
                <a:latin typeface="Tahoma" pitchFamily="34" charset="0"/>
                <a:cs typeface="Titr" pitchFamily="2" charset="-78"/>
                <a:sym typeface="Wingdings" pitchFamily="2" charset="2"/>
              </a:rPr>
              <a:t>از دیر رس ها</a:t>
            </a:r>
          </a:p>
          <a:p>
            <a:pPr marL="609600" indent="-609600" algn="r" rtl="1" eaLnBrk="1" hangingPunct="1">
              <a:buFontTx/>
              <a:buNone/>
            </a:pPr>
            <a:endParaRPr lang="fa-IR" smtClean="0">
              <a:latin typeface="Tahoma" pitchFamily="34" charset="0"/>
              <a:cs typeface="Titr" pitchFamily="2" charset="-78"/>
              <a:sym typeface="Wingdings" pitchFamily="2" charset="2"/>
            </a:endParaRPr>
          </a:p>
          <a:p>
            <a:pPr marL="609600" indent="-609600" algn="r" rtl="1" eaLnBrk="1" hangingPunct="1">
              <a:buFontTx/>
              <a:buChar char="-"/>
            </a:pPr>
            <a:r>
              <a:rPr lang="en-US" smtClean="0">
                <a:latin typeface="Tahoma" pitchFamily="34" charset="0"/>
                <a:cs typeface="Titr" pitchFamily="2" charset="-78"/>
                <a:sym typeface="Wingdings" pitchFamily="2" charset="2"/>
              </a:rPr>
              <a:t>KSC 704</a:t>
            </a:r>
            <a:r>
              <a:rPr lang="fa-IR" smtClean="0">
                <a:latin typeface="Tahoma" pitchFamily="34" charset="0"/>
                <a:cs typeface="Titr" pitchFamily="2" charset="-78"/>
                <a:sym typeface="Wingdings" pitchFamily="2" charset="2"/>
              </a:rPr>
              <a:t> </a:t>
            </a:r>
            <a:r>
              <a:rPr lang="fa-IR" sz="2800" smtClean="0">
                <a:latin typeface="Tahoma" pitchFamily="34" charset="0"/>
                <a:cs typeface="2  Lotus" pitchFamily="2" charset="-78"/>
                <a:sym typeface="Wingdings" pitchFamily="2" charset="2"/>
              </a:rPr>
              <a:t>دومنظوره – 65000 – 8 تا 10 تن دانه – 60 تا 70 تن علوفه</a:t>
            </a:r>
          </a:p>
          <a:p>
            <a:pPr marL="609600" indent="-609600" algn="r" rtl="1" eaLnBrk="1" hangingPunct="1">
              <a:buFontTx/>
              <a:buChar char="-"/>
            </a:pPr>
            <a:r>
              <a:rPr lang="en-US" sz="2800" smtClean="0">
                <a:latin typeface="Tahoma" pitchFamily="34" charset="0"/>
                <a:cs typeface="2  Lotus" pitchFamily="2" charset="-78"/>
                <a:sym typeface="Wingdings" pitchFamily="2" charset="2"/>
              </a:rPr>
              <a:t>KO 8</a:t>
            </a:r>
            <a:r>
              <a:rPr lang="fa-IR" sz="2800" smtClean="0">
                <a:latin typeface="Tahoma" pitchFamily="34" charset="0"/>
                <a:cs typeface="2  Lotus" pitchFamily="2" charset="-78"/>
                <a:sym typeface="Wingdings" pitchFamily="2" charset="2"/>
              </a:rPr>
              <a:t> یک </a:t>
            </a:r>
            <a:r>
              <a:rPr lang="en-US" sz="2800" smtClean="0">
                <a:latin typeface="Tahoma" pitchFamily="34" charset="0"/>
                <a:cs typeface="2  Lotus" pitchFamily="2" charset="-78"/>
                <a:sym typeface="Wingdings" pitchFamily="2" charset="2"/>
              </a:rPr>
              <a:t>SC 704</a:t>
            </a:r>
            <a:r>
              <a:rPr lang="fa-IR" sz="2800" smtClean="0">
                <a:latin typeface="Tahoma" pitchFamily="34" charset="0"/>
                <a:cs typeface="2  Lotus" pitchFamily="2" charset="-78"/>
                <a:sym typeface="Wingdings" pitchFamily="2" charset="2"/>
              </a:rPr>
              <a:t> دانه ای است.</a:t>
            </a:r>
          </a:p>
          <a:p>
            <a:pPr marL="609600" indent="-609600" algn="r" rtl="1" eaLnBrk="1" hangingPunct="1">
              <a:buFontTx/>
              <a:buChar char="-"/>
            </a:pPr>
            <a:r>
              <a:rPr lang="en-US" sz="2800" smtClean="0">
                <a:latin typeface="Tahoma" pitchFamily="34" charset="0"/>
                <a:cs typeface="2  Lotus" pitchFamily="2" charset="-78"/>
                <a:sym typeface="Wingdings" pitchFamily="2" charset="2"/>
              </a:rPr>
              <a:t>KSC 711 </a:t>
            </a:r>
            <a:r>
              <a:rPr lang="fa-IR" sz="2800" smtClean="0">
                <a:latin typeface="Tahoma" pitchFamily="34" charset="0"/>
                <a:cs typeface="2  Lotus" pitchFamily="2" charset="-78"/>
                <a:sym typeface="Wingdings" pitchFamily="2" charset="2"/>
              </a:rPr>
              <a:t> یا رقم بهار – 8 تا 9 تن – 65000 – سخت</a:t>
            </a:r>
          </a:p>
          <a:p>
            <a:pPr marL="609600" indent="-609600" algn="r" rtl="1" eaLnBrk="1" hangingPunct="1">
              <a:buFontTx/>
              <a:buChar char="-"/>
            </a:pPr>
            <a:r>
              <a:rPr lang="en-US" sz="2800" smtClean="0">
                <a:latin typeface="Tahoma" pitchFamily="34" charset="0"/>
                <a:cs typeface="2  Lotus" pitchFamily="2" charset="-78"/>
                <a:sym typeface="Wingdings" pitchFamily="2" charset="2"/>
              </a:rPr>
              <a:t>DC 775</a:t>
            </a:r>
            <a:r>
              <a:rPr lang="fa-IR" sz="2800" smtClean="0">
                <a:latin typeface="Tahoma" pitchFamily="34" charset="0"/>
                <a:cs typeface="2  Lotus" pitchFamily="2" charset="-78"/>
                <a:sym typeface="Wingdings" pitchFamily="2" charset="2"/>
              </a:rPr>
              <a:t> دیررس دانه ای است.</a:t>
            </a:r>
            <a:endParaRPr lang="fa-IR" smtClean="0">
              <a:latin typeface="Tahoma" pitchFamily="34" charset="0"/>
              <a:cs typeface="Titr" pitchFamily="2" charset="-78"/>
              <a:sym typeface="Wingdings" pitchFamily="2" charset="2"/>
            </a:endParaRPr>
          </a:p>
          <a:p>
            <a:pPr marL="609600" indent="-609600" algn="r" rtl="1" eaLnBrk="1" hangingPunct="1">
              <a:buFontTx/>
              <a:buNone/>
            </a:pPr>
            <a:endParaRPr lang="en-US" smtClean="0">
              <a:latin typeface="Tahoma" pitchFamily="34" charset="0"/>
              <a:cs typeface="Titr"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7746"/>
                                        </p:tgtEl>
                                        <p:attrNameLst>
                                          <p:attrName>style.visibility</p:attrName>
                                        </p:attrNameLst>
                                      </p:cBhvr>
                                      <p:to>
                                        <p:strVal val="visible"/>
                                      </p:to>
                                    </p:set>
                                    <p:anim calcmode="lin" valueType="num">
                                      <p:cBhvr additive="base">
                                        <p:cTn id="7" dur="2000" fill="hold"/>
                                        <p:tgtEl>
                                          <p:spTgt spid="287746"/>
                                        </p:tgtEl>
                                        <p:attrNameLst>
                                          <p:attrName>ppt_x</p:attrName>
                                        </p:attrNameLst>
                                      </p:cBhvr>
                                      <p:tavLst>
                                        <p:tav tm="0">
                                          <p:val>
                                            <p:strVal val="#ppt_x"/>
                                          </p:val>
                                        </p:tav>
                                        <p:tav tm="100000">
                                          <p:val>
                                            <p:strVal val="#ppt_x"/>
                                          </p:val>
                                        </p:tav>
                                      </p:tavLst>
                                    </p:anim>
                                    <p:anim calcmode="lin" valueType="num">
                                      <p:cBhvr additive="base">
                                        <p:cTn id="8" dur="2000" fill="hold"/>
                                        <p:tgtEl>
                                          <p:spTgt spid="28774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87747">
                                            <p:txEl>
                                              <p:pRg st="0" end="0"/>
                                            </p:txEl>
                                          </p:spTgt>
                                        </p:tgtEl>
                                        <p:attrNameLst>
                                          <p:attrName>style.visibility</p:attrName>
                                        </p:attrNameLst>
                                      </p:cBhvr>
                                      <p:to>
                                        <p:strVal val="visible"/>
                                      </p:to>
                                    </p:set>
                                    <p:animEffect transition="in" filter="wedge">
                                      <p:cBhvr>
                                        <p:cTn id="12" dur="1000"/>
                                        <p:tgtEl>
                                          <p:spTgt spid="287747">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87747">
                                            <p:txEl>
                                              <p:pRg st="2" end="2"/>
                                            </p:txEl>
                                          </p:spTgt>
                                        </p:tgtEl>
                                        <p:attrNameLst>
                                          <p:attrName>style.visibility</p:attrName>
                                        </p:attrNameLst>
                                      </p:cBhvr>
                                      <p:to>
                                        <p:strVal val="visible"/>
                                      </p:to>
                                    </p:set>
                                    <p:animEffect transition="in" filter="wedge">
                                      <p:cBhvr>
                                        <p:cTn id="16" dur="1000"/>
                                        <p:tgtEl>
                                          <p:spTgt spid="287747">
                                            <p:txEl>
                                              <p:pRg st="2" end="2"/>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87747">
                                            <p:txEl>
                                              <p:pRg st="3" end="3"/>
                                            </p:txEl>
                                          </p:spTgt>
                                        </p:tgtEl>
                                        <p:attrNameLst>
                                          <p:attrName>style.visibility</p:attrName>
                                        </p:attrNameLst>
                                      </p:cBhvr>
                                      <p:to>
                                        <p:strVal val="visible"/>
                                      </p:to>
                                    </p:set>
                                    <p:animEffect transition="in" filter="wedge">
                                      <p:cBhvr>
                                        <p:cTn id="20" dur="1000"/>
                                        <p:tgtEl>
                                          <p:spTgt spid="287747">
                                            <p:txEl>
                                              <p:pRg st="3" end="3"/>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87747">
                                            <p:txEl>
                                              <p:pRg st="4" end="4"/>
                                            </p:txEl>
                                          </p:spTgt>
                                        </p:tgtEl>
                                        <p:attrNameLst>
                                          <p:attrName>style.visibility</p:attrName>
                                        </p:attrNameLst>
                                      </p:cBhvr>
                                      <p:to>
                                        <p:strVal val="visible"/>
                                      </p:to>
                                    </p:set>
                                    <p:animEffect transition="in" filter="wedge">
                                      <p:cBhvr>
                                        <p:cTn id="24" dur="1000"/>
                                        <p:tgtEl>
                                          <p:spTgt spid="287747">
                                            <p:txEl>
                                              <p:pRg st="4" end="4"/>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87747">
                                            <p:txEl>
                                              <p:pRg st="5" end="5"/>
                                            </p:txEl>
                                          </p:spTgt>
                                        </p:tgtEl>
                                        <p:attrNameLst>
                                          <p:attrName>style.visibility</p:attrName>
                                        </p:attrNameLst>
                                      </p:cBhvr>
                                      <p:to>
                                        <p:strVal val="visible"/>
                                      </p:to>
                                    </p:set>
                                    <p:animEffect transition="in" filter="wedge">
                                      <p:cBhvr>
                                        <p:cTn id="28" dur="1000"/>
                                        <p:tgtEl>
                                          <p:spTgt spid="287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animBg="1"/>
      <p:bldP spid="287747" grpId="0" build="p"/>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ذرت</a:t>
            </a:r>
            <a:endParaRPr lang="en-GB" smtClean="0">
              <a:cs typeface="Titr" pitchFamily="2" charset="-78"/>
            </a:endParaRPr>
          </a:p>
        </p:txBody>
      </p:sp>
      <p:sp>
        <p:nvSpPr>
          <p:cNvPr id="288771" name="Rectangle 3"/>
          <p:cNvSpPr>
            <a:spLocks noGrp="1" noChangeArrowheads="1"/>
          </p:cNvSpPr>
          <p:nvPr>
            <p:ph type="body" idx="1"/>
          </p:nvPr>
        </p:nvSpPr>
        <p:spPr>
          <a:xfrm>
            <a:off x="0" y="1905000"/>
            <a:ext cx="8991600" cy="4754563"/>
          </a:xfrm>
        </p:spPr>
        <p:txBody>
          <a:bodyPr/>
          <a:lstStyle/>
          <a:p>
            <a:pPr marL="609600" indent="-609600" algn="r" rtl="1" eaLnBrk="1" hangingPunct="1">
              <a:lnSpc>
                <a:spcPct val="90000"/>
              </a:lnSpc>
              <a:buFontTx/>
              <a:buNone/>
            </a:pPr>
            <a:r>
              <a:rPr lang="fa-IR" smtClean="0">
                <a:latin typeface="Tahoma" pitchFamily="34" charset="0"/>
                <a:cs typeface="2  Lotus" pitchFamily="2" charset="-78"/>
                <a:sym typeface="Wingdings" pitchFamily="2" charset="2"/>
              </a:rPr>
              <a:t>  </a:t>
            </a:r>
            <a:r>
              <a:rPr lang="en-US" smtClean="0">
                <a:latin typeface="Tahoma" pitchFamily="34" charset="0"/>
                <a:cs typeface="2  Lotus" pitchFamily="2" charset="-78"/>
                <a:sym typeface="Wingdings" pitchFamily="2" charset="2"/>
              </a:rPr>
              <a:t></a:t>
            </a:r>
            <a:r>
              <a:rPr lang="fa-IR" smtClean="0">
                <a:latin typeface="Tahoma" pitchFamily="34" charset="0"/>
                <a:cs typeface="2  Lotus" pitchFamily="2" charset="-78"/>
                <a:sym typeface="Wingdings" pitchFamily="2" charset="2"/>
              </a:rPr>
              <a:t> </a:t>
            </a:r>
            <a:r>
              <a:rPr lang="fa-IR" smtClean="0">
                <a:latin typeface="Tahoma" pitchFamily="34" charset="0"/>
                <a:cs typeface="Titr" pitchFamily="2" charset="-78"/>
                <a:sym typeface="Wingdings" pitchFamily="2" charset="2"/>
              </a:rPr>
              <a:t>شکل ظاهری – موارد مصرف</a:t>
            </a:r>
          </a:p>
          <a:p>
            <a:pPr marL="609600" indent="-609600" algn="r" rtl="1" eaLnBrk="1" hangingPunct="1">
              <a:lnSpc>
                <a:spcPct val="90000"/>
              </a:lnSpc>
              <a:buFontTx/>
              <a:buNone/>
            </a:pPr>
            <a:r>
              <a:rPr lang="fa-IR" smtClean="0">
                <a:latin typeface="Tahoma" pitchFamily="34" charset="0"/>
                <a:cs typeface="Titr" pitchFamily="2" charset="-78"/>
                <a:sym typeface="Wingdings" pitchFamily="2" charset="2"/>
              </a:rPr>
              <a:t> </a:t>
            </a:r>
          </a:p>
          <a:p>
            <a:pPr marL="609600" indent="-609600" algn="r" rtl="1" eaLnBrk="1" hangingPunct="1">
              <a:lnSpc>
                <a:spcPct val="90000"/>
              </a:lnSpc>
              <a:buFontTx/>
              <a:buNone/>
            </a:pPr>
            <a:r>
              <a:rPr lang="fa-IR" smtClean="0">
                <a:latin typeface="Tahoma" pitchFamily="34" charset="0"/>
                <a:cs typeface="Titr" pitchFamily="2" charset="-78"/>
                <a:sym typeface="Wingdings" pitchFamily="2" charset="2"/>
              </a:rPr>
              <a:t> 1- ذرت دندان اسبی   </a:t>
            </a:r>
            <a:r>
              <a:rPr lang="en-US" smtClean="0">
                <a:latin typeface="Tahoma" pitchFamily="34" charset="0"/>
                <a:cs typeface="Titr" pitchFamily="2" charset="-78"/>
                <a:sym typeface="Wingdings" pitchFamily="2" charset="2"/>
              </a:rPr>
              <a:t>Denth  corn</a:t>
            </a:r>
            <a:r>
              <a:rPr lang="fa-IR" smtClean="0">
                <a:latin typeface="Tahoma" pitchFamily="34" charset="0"/>
                <a:cs typeface="Titr" pitchFamily="2" charset="-78"/>
                <a:sym typeface="Wingdings" pitchFamily="2" charset="2"/>
              </a:rPr>
              <a:t> </a:t>
            </a:r>
          </a:p>
          <a:p>
            <a:pPr marL="609600" indent="-609600" algn="ctr" rtl="1" eaLnBrk="1" hangingPunct="1">
              <a:lnSpc>
                <a:spcPct val="90000"/>
              </a:lnSpc>
              <a:buFontTx/>
              <a:buNone/>
            </a:pPr>
            <a:r>
              <a:rPr lang="fa-IR" smtClean="0">
                <a:latin typeface="Tahoma" pitchFamily="34" charset="0"/>
                <a:cs typeface="Titr" pitchFamily="2" charset="-78"/>
                <a:sym typeface="Wingdings" pitchFamily="2" charset="2"/>
              </a:rPr>
              <a:t>          </a:t>
            </a:r>
            <a:r>
              <a:rPr lang="en-US" smtClean="0">
                <a:latin typeface="Tahoma" pitchFamily="34" charset="0"/>
                <a:cs typeface="Titr" pitchFamily="2" charset="-78"/>
                <a:sym typeface="Wingdings" pitchFamily="2" charset="2"/>
              </a:rPr>
              <a:t>Zea mays var indentata</a:t>
            </a:r>
            <a:r>
              <a:rPr lang="fa-IR" smtClean="0">
                <a:latin typeface="Tahoma" pitchFamily="34" charset="0"/>
                <a:cs typeface="Titr" pitchFamily="2" charset="-78"/>
                <a:sym typeface="Wingdings" pitchFamily="2" charset="2"/>
              </a:rPr>
              <a:t> </a:t>
            </a:r>
          </a:p>
          <a:p>
            <a:pPr marL="609600" indent="-609600" algn="r" rtl="1" eaLnBrk="1" hangingPunct="1">
              <a:lnSpc>
                <a:spcPct val="90000"/>
              </a:lnSpc>
              <a:buFontTx/>
              <a:buNone/>
            </a:pPr>
            <a:r>
              <a:rPr lang="fa-IR" smtClean="0">
                <a:latin typeface="Tahoma" pitchFamily="34" charset="0"/>
                <a:cs typeface="2  Lotus" pitchFamily="2" charset="-78"/>
                <a:sym typeface="Wingdings" pitchFamily="2" charset="2"/>
              </a:rPr>
              <a:t> پر شاخ و برگ – رنگ دانه سفید – نشاسته سخت و نرم دارد – امیلوز وسط دانه و آمیلوپکتین اطراف دانه را گرفته – بیشتر ذرتهای ایران دندان اسبی است – دیررس </a:t>
            </a:r>
          </a:p>
          <a:p>
            <a:pPr marL="609600" indent="-609600" algn="ctr" rtl="1" eaLnBrk="1" hangingPunct="1">
              <a:lnSpc>
                <a:spcPct val="90000"/>
              </a:lnSpc>
              <a:buFontTx/>
              <a:buNone/>
            </a:pPr>
            <a:r>
              <a:rPr lang="fa-IR" smtClean="0">
                <a:latin typeface="Tahoma" pitchFamily="34" charset="0"/>
                <a:cs typeface="2  Lotus" pitchFamily="2" charset="-78"/>
                <a:sym typeface="Wingdings" pitchFamily="2" charset="2"/>
              </a:rPr>
              <a:t>  </a:t>
            </a:r>
          </a:p>
          <a:p>
            <a:pPr marL="609600" indent="-609600" algn="r" rtl="1" eaLnBrk="1" hangingPunct="1">
              <a:lnSpc>
                <a:spcPct val="90000"/>
              </a:lnSpc>
              <a:buFontTx/>
              <a:buNone/>
            </a:pPr>
            <a:r>
              <a:rPr lang="fa-IR" smtClean="0">
                <a:latin typeface="Tahoma" pitchFamily="34" charset="0"/>
                <a:cs typeface="2  Lotus" pitchFamily="2" charset="-78"/>
                <a:sym typeface="Wingdings" pitchFamily="2" charset="2"/>
              </a:rPr>
              <a:t> </a:t>
            </a: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8770"/>
                                        </p:tgtEl>
                                        <p:attrNameLst>
                                          <p:attrName>style.visibility</p:attrName>
                                        </p:attrNameLst>
                                      </p:cBhvr>
                                      <p:to>
                                        <p:strVal val="visible"/>
                                      </p:to>
                                    </p:set>
                                    <p:anim calcmode="lin" valueType="num">
                                      <p:cBhvr additive="base">
                                        <p:cTn id="7" dur="2000" fill="hold"/>
                                        <p:tgtEl>
                                          <p:spTgt spid="288770"/>
                                        </p:tgtEl>
                                        <p:attrNameLst>
                                          <p:attrName>ppt_x</p:attrName>
                                        </p:attrNameLst>
                                      </p:cBhvr>
                                      <p:tavLst>
                                        <p:tav tm="0">
                                          <p:val>
                                            <p:strVal val="#ppt_x"/>
                                          </p:val>
                                        </p:tav>
                                        <p:tav tm="100000">
                                          <p:val>
                                            <p:strVal val="#ppt_x"/>
                                          </p:val>
                                        </p:tav>
                                      </p:tavLst>
                                    </p:anim>
                                    <p:anim calcmode="lin" valueType="num">
                                      <p:cBhvr additive="base">
                                        <p:cTn id="8" dur="2000" fill="hold"/>
                                        <p:tgtEl>
                                          <p:spTgt spid="28877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88771">
                                            <p:txEl>
                                              <p:pRg st="0" end="0"/>
                                            </p:txEl>
                                          </p:spTgt>
                                        </p:tgtEl>
                                        <p:attrNameLst>
                                          <p:attrName>style.visibility</p:attrName>
                                        </p:attrNameLst>
                                      </p:cBhvr>
                                      <p:to>
                                        <p:strVal val="visible"/>
                                      </p:to>
                                    </p:set>
                                    <p:animEffect transition="in" filter="wedge">
                                      <p:cBhvr>
                                        <p:cTn id="12" dur="1000"/>
                                        <p:tgtEl>
                                          <p:spTgt spid="288771">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88771">
                                            <p:txEl>
                                              <p:pRg st="1" end="1"/>
                                            </p:txEl>
                                          </p:spTgt>
                                        </p:tgtEl>
                                        <p:attrNameLst>
                                          <p:attrName>style.visibility</p:attrName>
                                        </p:attrNameLst>
                                      </p:cBhvr>
                                      <p:to>
                                        <p:strVal val="visible"/>
                                      </p:to>
                                    </p:set>
                                    <p:animEffect transition="in" filter="wedge">
                                      <p:cBhvr>
                                        <p:cTn id="16" dur="1000"/>
                                        <p:tgtEl>
                                          <p:spTgt spid="288771">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88771">
                                            <p:txEl>
                                              <p:pRg st="2" end="2"/>
                                            </p:txEl>
                                          </p:spTgt>
                                        </p:tgtEl>
                                        <p:attrNameLst>
                                          <p:attrName>style.visibility</p:attrName>
                                        </p:attrNameLst>
                                      </p:cBhvr>
                                      <p:to>
                                        <p:strVal val="visible"/>
                                      </p:to>
                                    </p:set>
                                    <p:animEffect transition="in" filter="wedge">
                                      <p:cBhvr>
                                        <p:cTn id="20" dur="1000"/>
                                        <p:tgtEl>
                                          <p:spTgt spid="288771">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88771">
                                            <p:txEl>
                                              <p:pRg st="3" end="3"/>
                                            </p:txEl>
                                          </p:spTgt>
                                        </p:tgtEl>
                                        <p:attrNameLst>
                                          <p:attrName>style.visibility</p:attrName>
                                        </p:attrNameLst>
                                      </p:cBhvr>
                                      <p:to>
                                        <p:strVal val="visible"/>
                                      </p:to>
                                    </p:set>
                                    <p:animEffect transition="in" filter="wedge">
                                      <p:cBhvr>
                                        <p:cTn id="24" dur="1000"/>
                                        <p:tgtEl>
                                          <p:spTgt spid="288771">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88771">
                                            <p:txEl>
                                              <p:pRg st="4" end="4"/>
                                            </p:txEl>
                                          </p:spTgt>
                                        </p:tgtEl>
                                        <p:attrNameLst>
                                          <p:attrName>style.visibility</p:attrName>
                                        </p:attrNameLst>
                                      </p:cBhvr>
                                      <p:to>
                                        <p:strVal val="visible"/>
                                      </p:to>
                                    </p:set>
                                    <p:animEffect transition="in" filter="wedge">
                                      <p:cBhvr>
                                        <p:cTn id="28" dur="1000"/>
                                        <p:tgtEl>
                                          <p:spTgt spid="288771">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88771">
                                            <p:txEl>
                                              <p:pRg st="5" end="5"/>
                                            </p:txEl>
                                          </p:spTgt>
                                        </p:tgtEl>
                                        <p:attrNameLst>
                                          <p:attrName>style.visibility</p:attrName>
                                        </p:attrNameLst>
                                      </p:cBhvr>
                                      <p:to>
                                        <p:strVal val="visible"/>
                                      </p:to>
                                    </p:set>
                                    <p:animEffect transition="in" filter="wedge">
                                      <p:cBhvr>
                                        <p:cTn id="32" dur="1000"/>
                                        <p:tgtEl>
                                          <p:spTgt spid="288771">
                                            <p:txEl>
                                              <p:pRg st="5" end="5"/>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288771">
                                            <p:txEl>
                                              <p:pRg st="6" end="6"/>
                                            </p:txEl>
                                          </p:spTgt>
                                        </p:tgtEl>
                                        <p:attrNameLst>
                                          <p:attrName>style.visibility</p:attrName>
                                        </p:attrNameLst>
                                      </p:cBhvr>
                                      <p:to>
                                        <p:strVal val="visible"/>
                                      </p:to>
                                    </p:set>
                                    <p:animEffect transition="in" filter="wedge">
                                      <p:cBhvr>
                                        <p:cTn id="36" dur="1000"/>
                                        <p:tgtEl>
                                          <p:spTgt spid="288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0" grpId="0" animBg="1"/>
      <p:bldP spid="288771" grpId="0" build="p"/>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ذرت</a:t>
            </a:r>
            <a:endParaRPr lang="en-GB" smtClean="0">
              <a:cs typeface="Titr" pitchFamily="2" charset="-78"/>
            </a:endParaRPr>
          </a:p>
        </p:txBody>
      </p:sp>
      <p:sp>
        <p:nvSpPr>
          <p:cNvPr id="289795" name="Rectangle 3"/>
          <p:cNvSpPr>
            <a:spLocks noGrp="1" noChangeArrowheads="1"/>
          </p:cNvSpPr>
          <p:nvPr>
            <p:ph type="body" idx="1"/>
          </p:nvPr>
        </p:nvSpPr>
        <p:spPr>
          <a:xfrm>
            <a:off x="0" y="1905000"/>
            <a:ext cx="8991600" cy="47545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a:t>
            </a:r>
            <a:r>
              <a:rPr lang="en-US" smtClean="0">
                <a:latin typeface="Tahoma" pitchFamily="34" charset="0"/>
                <a:cs typeface="2  Lotus" pitchFamily="2" charset="-78"/>
                <a:sym typeface="Wingdings" pitchFamily="2" charset="2"/>
              </a:rPr>
              <a:t></a:t>
            </a:r>
            <a:r>
              <a:rPr lang="fa-IR" smtClean="0">
                <a:latin typeface="Tahoma" pitchFamily="34" charset="0"/>
                <a:cs typeface="2  Lotus" pitchFamily="2" charset="-78"/>
                <a:sym typeface="Wingdings" pitchFamily="2" charset="2"/>
              </a:rPr>
              <a:t> </a:t>
            </a:r>
            <a:r>
              <a:rPr lang="fa-IR" smtClean="0">
                <a:latin typeface="Tahoma" pitchFamily="34" charset="0"/>
                <a:cs typeface="Titr" pitchFamily="2" charset="-78"/>
                <a:sym typeface="Wingdings" pitchFamily="2" charset="2"/>
              </a:rPr>
              <a:t>شکل ظاهری – موارد مصرف</a:t>
            </a:r>
          </a:p>
          <a:p>
            <a:pPr marL="609600" indent="-609600" algn="r" rtl="1" eaLnBrk="1" hangingPunct="1">
              <a:buFontTx/>
              <a:buNone/>
            </a:pPr>
            <a:r>
              <a:rPr lang="fa-IR" smtClean="0">
                <a:latin typeface="Tahoma" pitchFamily="34" charset="0"/>
                <a:cs typeface="Titr" pitchFamily="2" charset="-78"/>
                <a:sym typeface="Wingdings" pitchFamily="2" charset="2"/>
              </a:rPr>
              <a:t> </a:t>
            </a:r>
          </a:p>
          <a:p>
            <a:pPr marL="609600" indent="-609600" algn="r" rtl="1" eaLnBrk="1" hangingPunct="1">
              <a:buFontTx/>
              <a:buNone/>
            </a:pPr>
            <a:r>
              <a:rPr lang="fa-IR" smtClean="0">
                <a:latin typeface="Tahoma" pitchFamily="34" charset="0"/>
                <a:cs typeface="Titr" pitchFamily="2" charset="-78"/>
                <a:sym typeface="Wingdings" pitchFamily="2" charset="2"/>
              </a:rPr>
              <a:t> 2- ذرت بلوری یا سخت یا چماقی   </a:t>
            </a:r>
            <a:r>
              <a:rPr lang="en-US" smtClean="0">
                <a:latin typeface="Tahoma" pitchFamily="34" charset="0"/>
                <a:cs typeface="Titr" pitchFamily="2" charset="-78"/>
                <a:sym typeface="Wingdings" pitchFamily="2" charset="2"/>
              </a:rPr>
              <a:t>Flint  corn</a:t>
            </a:r>
            <a:r>
              <a:rPr lang="fa-IR" smtClean="0">
                <a:latin typeface="Tahoma" pitchFamily="34" charset="0"/>
                <a:cs typeface="Titr" pitchFamily="2" charset="-78"/>
                <a:sym typeface="Wingdings" pitchFamily="2" charset="2"/>
              </a:rPr>
              <a:t> </a:t>
            </a:r>
          </a:p>
          <a:p>
            <a:pPr marL="609600" indent="-609600" algn="ctr" rtl="1" eaLnBrk="1" hangingPunct="1">
              <a:buFontTx/>
              <a:buNone/>
            </a:pPr>
            <a:r>
              <a:rPr lang="fa-IR" smtClean="0">
                <a:latin typeface="Tahoma" pitchFamily="34" charset="0"/>
                <a:cs typeface="Titr" pitchFamily="2" charset="-78"/>
                <a:sym typeface="Wingdings" pitchFamily="2" charset="2"/>
              </a:rPr>
              <a:t>          </a:t>
            </a:r>
            <a:r>
              <a:rPr lang="en-US" smtClean="0">
                <a:latin typeface="Tahoma" pitchFamily="34" charset="0"/>
                <a:cs typeface="Titr" pitchFamily="2" charset="-78"/>
                <a:sym typeface="Wingdings" pitchFamily="2" charset="2"/>
              </a:rPr>
              <a:t>Zea mays var indurata</a:t>
            </a:r>
            <a:r>
              <a:rPr lang="fa-IR" smtClean="0">
                <a:latin typeface="Tahoma" pitchFamily="34" charset="0"/>
                <a:cs typeface="Titr" pitchFamily="2" charset="-78"/>
                <a:sym typeface="Wingdings" pitchFamily="2" charset="2"/>
              </a:rPr>
              <a:t> </a:t>
            </a:r>
            <a:endParaRPr lang="en-US" smtClean="0">
              <a:latin typeface="Tahoma" pitchFamily="34" charset="0"/>
              <a:cs typeface="Titr" pitchFamily="2" charset="-78"/>
              <a:sym typeface="Wingdings" pitchFamily="2" charset="2"/>
            </a:endParaRPr>
          </a:p>
          <a:p>
            <a:pPr marL="609600" indent="-609600" algn="r" rtl="1" eaLnBrk="1" hangingPunct="1">
              <a:buFontTx/>
              <a:buNone/>
            </a:pPr>
            <a:r>
              <a:rPr lang="fa-IR" smtClean="0">
                <a:latin typeface="Tahoma" pitchFamily="34" charset="0"/>
                <a:cs typeface="2  Lotus" pitchFamily="2" charset="-78"/>
                <a:sym typeface="Wingdings" pitchFamily="2" charset="2"/>
              </a:rPr>
              <a:t>دانه کروی  - در مرغ داری استفاده می شود  </a:t>
            </a:r>
          </a:p>
          <a:p>
            <a:pPr marL="609600" indent="-609600" algn="ctr" rtl="1" eaLnBrk="1" hangingPunct="1">
              <a:buFontTx/>
              <a:buNone/>
            </a:pPr>
            <a:r>
              <a:rPr lang="fa-IR" smtClean="0">
                <a:latin typeface="Tahoma" pitchFamily="34" charset="0"/>
                <a:cs typeface="2  Lotus" pitchFamily="2" charset="-78"/>
                <a:sym typeface="Wingdings" pitchFamily="2" charset="2"/>
              </a:rPr>
              <a:t>  </a:t>
            </a:r>
          </a:p>
          <a:p>
            <a:pPr marL="609600" indent="-609600" algn="r" rtl="1" eaLnBrk="1" hangingPunct="1">
              <a:buFontTx/>
              <a:buNone/>
            </a:pPr>
            <a:r>
              <a:rPr lang="fa-IR" smtClean="0">
                <a:latin typeface="Tahoma" pitchFamily="34" charset="0"/>
                <a:cs typeface="2  Lotus" pitchFamily="2" charset="-78"/>
                <a:sym typeface="Wingdings" pitchFamily="2" charset="2"/>
              </a:rPr>
              <a:t> </a:t>
            </a: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9794"/>
                                        </p:tgtEl>
                                        <p:attrNameLst>
                                          <p:attrName>style.visibility</p:attrName>
                                        </p:attrNameLst>
                                      </p:cBhvr>
                                      <p:to>
                                        <p:strVal val="visible"/>
                                      </p:to>
                                    </p:set>
                                    <p:anim calcmode="lin" valueType="num">
                                      <p:cBhvr additive="base">
                                        <p:cTn id="7" dur="2000" fill="hold"/>
                                        <p:tgtEl>
                                          <p:spTgt spid="289794"/>
                                        </p:tgtEl>
                                        <p:attrNameLst>
                                          <p:attrName>ppt_x</p:attrName>
                                        </p:attrNameLst>
                                      </p:cBhvr>
                                      <p:tavLst>
                                        <p:tav tm="0">
                                          <p:val>
                                            <p:strVal val="#ppt_x"/>
                                          </p:val>
                                        </p:tav>
                                        <p:tav tm="100000">
                                          <p:val>
                                            <p:strVal val="#ppt_x"/>
                                          </p:val>
                                        </p:tav>
                                      </p:tavLst>
                                    </p:anim>
                                    <p:anim calcmode="lin" valueType="num">
                                      <p:cBhvr additive="base">
                                        <p:cTn id="8" dur="2000" fill="hold"/>
                                        <p:tgtEl>
                                          <p:spTgt spid="28979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89795">
                                            <p:txEl>
                                              <p:pRg st="0" end="0"/>
                                            </p:txEl>
                                          </p:spTgt>
                                        </p:tgtEl>
                                        <p:attrNameLst>
                                          <p:attrName>style.visibility</p:attrName>
                                        </p:attrNameLst>
                                      </p:cBhvr>
                                      <p:to>
                                        <p:strVal val="visible"/>
                                      </p:to>
                                    </p:set>
                                    <p:animEffect transition="in" filter="wedge">
                                      <p:cBhvr>
                                        <p:cTn id="12" dur="1000"/>
                                        <p:tgtEl>
                                          <p:spTgt spid="289795">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89795">
                                            <p:txEl>
                                              <p:pRg st="1" end="1"/>
                                            </p:txEl>
                                          </p:spTgt>
                                        </p:tgtEl>
                                        <p:attrNameLst>
                                          <p:attrName>style.visibility</p:attrName>
                                        </p:attrNameLst>
                                      </p:cBhvr>
                                      <p:to>
                                        <p:strVal val="visible"/>
                                      </p:to>
                                    </p:set>
                                    <p:animEffect transition="in" filter="wedge">
                                      <p:cBhvr>
                                        <p:cTn id="16" dur="1000"/>
                                        <p:tgtEl>
                                          <p:spTgt spid="289795">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89795">
                                            <p:txEl>
                                              <p:pRg st="2" end="2"/>
                                            </p:txEl>
                                          </p:spTgt>
                                        </p:tgtEl>
                                        <p:attrNameLst>
                                          <p:attrName>style.visibility</p:attrName>
                                        </p:attrNameLst>
                                      </p:cBhvr>
                                      <p:to>
                                        <p:strVal val="visible"/>
                                      </p:to>
                                    </p:set>
                                    <p:animEffect transition="in" filter="wedge">
                                      <p:cBhvr>
                                        <p:cTn id="20" dur="1000"/>
                                        <p:tgtEl>
                                          <p:spTgt spid="289795">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89795">
                                            <p:txEl>
                                              <p:pRg st="3" end="3"/>
                                            </p:txEl>
                                          </p:spTgt>
                                        </p:tgtEl>
                                        <p:attrNameLst>
                                          <p:attrName>style.visibility</p:attrName>
                                        </p:attrNameLst>
                                      </p:cBhvr>
                                      <p:to>
                                        <p:strVal val="visible"/>
                                      </p:to>
                                    </p:set>
                                    <p:animEffect transition="in" filter="wedge">
                                      <p:cBhvr>
                                        <p:cTn id="24" dur="1000"/>
                                        <p:tgtEl>
                                          <p:spTgt spid="289795">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89795">
                                            <p:txEl>
                                              <p:pRg st="4" end="4"/>
                                            </p:txEl>
                                          </p:spTgt>
                                        </p:tgtEl>
                                        <p:attrNameLst>
                                          <p:attrName>style.visibility</p:attrName>
                                        </p:attrNameLst>
                                      </p:cBhvr>
                                      <p:to>
                                        <p:strVal val="visible"/>
                                      </p:to>
                                    </p:set>
                                    <p:animEffect transition="in" filter="wedge">
                                      <p:cBhvr>
                                        <p:cTn id="28" dur="1000"/>
                                        <p:tgtEl>
                                          <p:spTgt spid="289795">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89795">
                                            <p:txEl>
                                              <p:pRg st="5" end="5"/>
                                            </p:txEl>
                                          </p:spTgt>
                                        </p:tgtEl>
                                        <p:attrNameLst>
                                          <p:attrName>style.visibility</p:attrName>
                                        </p:attrNameLst>
                                      </p:cBhvr>
                                      <p:to>
                                        <p:strVal val="visible"/>
                                      </p:to>
                                    </p:set>
                                    <p:animEffect transition="in" filter="wedge">
                                      <p:cBhvr>
                                        <p:cTn id="32" dur="1000"/>
                                        <p:tgtEl>
                                          <p:spTgt spid="289795">
                                            <p:txEl>
                                              <p:pRg st="5" end="5"/>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289795">
                                            <p:txEl>
                                              <p:pRg st="6" end="6"/>
                                            </p:txEl>
                                          </p:spTgt>
                                        </p:tgtEl>
                                        <p:attrNameLst>
                                          <p:attrName>style.visibility</p:attrName>
                                        </p:attrNameLst>
                                      </p:cBhvr>
                                      <p:to>
                                        <p:strVal val="visible"/>
                                      </p:to>
                                    </p:set>
                                    <p:animEffect transition="in" filter="wedge">
                                      <p:cBhvr>
                                        <p:cTn id="36" dur="1000"/>
                                        <p:tgtEl>
                                          <p:spTgt spid="289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4" grpId="0" animBg="1"/>
      <p:bldP spid="289795" grpId="0" build="p"/>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ذرت</a:t>
            </a:r>
            <a:endParaRPr lang="en-GB" smtClean="0">
              <a:cs typeface="Titr" pitchFamily="2" charset="-78"/>
            </a:endParaRPr>
          </a:p>
        </p:txBody>
      </p:sp>
      <p:sp>
        <p:nvSpPr>
          <p:cNvPr id="290819" name="Rectangle 3"/>
          <p:cNvSpPr>
            <a:spLocks noGrp="1" noChangeArrowheads="1"/>
          </p:cNvSpPr>
          <p:nvPr>
            <p:ph type="body" idx="1"/>
          </p:nvPr>
        </p:nvSpPr>
        <p:spPr>
          <a:xfrm>
            <a:off x="0" y="1905000"/>
            <a:ext cx="8991600" cy="47545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a:t>
            </a:r>
            <a:r>
              <a:rPr lang="en-US" smtClean="0">
                <a:latin typeface="Tahoma" pitchFamily="34" charset="0"/>
                <a:cs typeface="2  Lotus" pitchFamily="2" charset="-78"/>
                <a:sym typeface="Wingdings" pitchFamily="2" charset="2"/>
              </a:rPr>
              <a:t></a:t>
            </a:r>
            <a:r>
              <a:rPr lang="fa-IR" smtClean="0">
                <a:latin typeface="Tahoma" pitchFamily="34" charset="0"/>
                <a:cs typeface="2  Lotus" pitchFamily="2" charset="-78"/>
                <a:sym typeface="Wingdings" pitchFamily="2" charset="2"/>
              </a:rPr>
              <a:t> </a:t>
            </a:r>
            <a:r>
              <a:rPr lang="fa-IR" smtClean="0">
                <a:latin typeface="Tahoma" pitchFamily="34" charset="0"/>
                <a:cs typeface="Titr" pitchFamily="2" charset="-78"/>
                <a:sym typeface="Wingdings" pitchFamily="2" charset="2"/>
              </a:rPr>
              <a:t>شکل ظاهری – موارد مصرف</a:t>
            </a:r>
          </a:p>
          <a:p>
            <a:pPr marL="609600" indent="-609600" algn="r" rtl="1" eaLnBrk="1" hangingPunct="1">
              <a:buFontTx/>
              <a:buNone/>
            </a:pPr>
            <a:r>
              <a:rPr lang="fa-IR" smtClean="0">
                <a:latin typeface="Tahoma" pitchFamily="34" charset="0"/>
                <a:cs typeface="Titr" pitchFamily="2" charset="-78"/>
                <a:sym typeface="Wingdings" pitchFamily="2" charset="2"/>
              </a:rPr>
              <a:t> </a:t>
            </a:r>
          </a:p>
          <a:p>
            <a:pPr marL="609600" indent="-609600" algn="r" rtl="1" eaLnBrk="1" hangingPunct="1">
              <a:buFontTx/>
              <a:buNone/>
            </a:pPr>
            <a:r>
              <a:rPr lang="fa-IR" smtClean="0">
                <a:latin typeface="Tahoma" pitchFamily="34" charset="0"/>
                <a:cs typeface="Titr" pitchFamily="2" charset="-78"/>
                <a:sym typeface="Wingdings" pitchFamily="2" charset="2"/>
              </a:rPr>
              <a:t> 3- ذرت آردی یا نشاسته ای   </a:t>
            </a:r>
            <a:r>
              <a:rPr lang="en-US" smtClean="0">
                <a:latin typeface="Tahoma" pitchFamily="34" charset="0"/>
                <a:cs typeface="Titr" pitchFamily="2" charset="-78"/>
                <a:sym typeface="Wingdings" pitchFamily="2" charset="2"/>
              </a:rPr>
              <a:t>Flour  corn</a:t>
            </a:r>
            <a:r>
              <a:rPr lang="fa-IR" smtClean="0">
                <a:latin typeface="Tahoma" pitchFamily="34" charset="0"/>
                <a:cs typeface="Titr" pitchFamily="2" charset="-78"/>
                <a:sym typeface="Wingdings" pitchFamily="2" charset="2"/>
              </a:rPr>
              <a:t> </a:t>
            </a:r>
          </a:p>
          <a:p>
            <a:pPr marL="609600" indent="-609600" algn="ctr" rtl="1" eaLnBrk="1" hangingPunct="1">
              <a:buFontTx/>
              <a:buNone/>
            </a:pPr>
            <a:r>
              <a:rPr lang="fa-IR" smtClean="0">
                <a:latin typeface="Tahoma" pitchFamily="34" charset="0"/>
                <a:cs typeface="Titr" pitchFamily="2" charset="-78"/>
                <a:sym typeface="Wingdings" pitchFamily="2" charset="2"/>
              </a:rPr>
              <a:t>          </a:t>
            </a:r>
            <a:r>
              <a:rPr lang="en-US" smtClean="0">
                <a:latin typeface="Tahoma" pitchFamily="34" charset="0"/>
                <a:cs typeface="Titr" pitchFamily="2" charset="-78"/>
                <a:sym typeface="Wingdings" pitchFamily="2" charset="2"/>
              </a:rPr>
              <a:t>Zea mays var amylacea</a:t>
            </a:r>
            <a:r>
              <a:rPr lang="fa-IR" smtClean="0">
                <a:latin typeface="Tahoma" pitchFamily="34" charset="0"/>
                <a:cs typeface="Titr" pitchFamily="2" charset="-78"/>
                <a:sym typeface="Wingdings" pitchFamily="2" charset="2"/>
              </a:rPr>
              <a:t> </a:t>
            </a:r>
            <a:endParaRPr lang="en-US" smtClean="0">
              <a:latin typeface="Tahoma" pitchFamily="34" charset="0"/>
              <a:cs typeface="Titr" pitchFamily="2" charset="-78"/>
              <a:sym typeface="Wingdings" pitchFamily="2" charset="2"/>
            </a:endParaRPr>
          </a:p>
          <a:p>
            <a:pPr marL="609600" indent="-609600" algn="r" rtl="1" eaLnBrk="1" hangingPunct="1">
              <a:buFontTx/>
              <a:buNone/>
            </a:pPr>
            <a:r>
              <a:rPr lang="fa-IR" smtClean="0">
                <a:latin typeface="Tahoma" pitchFamily="34" charset="0"/>
                <a:cs typeface="2  Lotus" pitchFamily="2" charset="-78"/>
                <a:sym typeface="Wingdings" pitchFamily="2" charset="2"/>
              </a:rPr>
              <a:t> بیشتر دانه آمیلوز است – در نشاسته سازی و الکل سازی دخالت دارد </a:t>
            </a:r>
          </a:p>
          <a:p>
            <a:pPr marL="609600" indent="-609600" algn="r" rtl="1" eaLnBrk="1" hangingPunct="1">
              <a:buFontTx/>
              <a:buNone/>
            </a:pPr>
            <a:r>
              <a:rPr lang="fa-IR" smtClean="0">
                <a:latin typeface="Tahoma" pitchFamily="34" charset="0"/>
                <a:cs typeface="2  Lotus" pitchFamily="2" charset="-78"/>
                <a:sym typeface="Wingdings" pitchFamily="2" charset="2"/>
              </a:rPr>
              <a:t>   </a:t>
            </a:r>
          </a:p>
          <a:p>
            <a:pPr marL="609600" indent="-609600" algn="r" rtl="1" eaLnBrk="1" hangingPunct="1">
              <a:buFontTx/>
              <a:buNone/>
            </a:pPr>
            <a:r>
              <a:rPr lang="fa-IR" smtClean="0">
                <a:latin typeface="Tahoma" pitchFamily="34" charset="0"/>
                <a:cs typeface="2  Lotus" pitchFamily="2" charset="-78"/>
                <a:sym typeface="Wingdings" pitchFamily="2" charset="2"/>
              </a:rPr>
              <a:t> </a:t>
            </a: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0818"/>
                                        </p:tgtEl>
                                        <p:attrNameLst>
                                          <p:attrName>style.visibility</p:attrName>
                                        </p:attrNameLst>
                                      </p:cBhvr>
                                      <p:to>
                                        <p:strVal val="visible"/>
                                      </p:to>
                                    </p:set>
                                    <p:anim calcmode="lin" valueType="num">
                                      <p:cBhvr additive="base">
                                        <p:cTn id="7" dur="2000" fill="hold"/>
                                        <p:tgtEl>
                                          <p:spTgt spid="290818"/>
                                        </p:tgtEl>
                                        <p:attrNameLst>
                                          <p:attrName>ppt_x</p:attrName>
                                        </p:attrNameLst>
                                      </p:cBhvr>
                                      <p:tavLst>
                                        <p:tav tm="0">
                                          <p:val>
                                            <p:strVal val="#ppt_x"/>
                                          </p:val>
                                        </p:tav>
                                        <p:tav tm="100000">
                                          <p:val>
                                            <p:strVal val="#ppt_x"/>
                                          </p:val>
                                        </p:tav>
                                      </p:tavLst>
                                    </p:anim>
                                    <p:anim calcmode="lin" valueType="num">
                                      <p:cBhvr additive="base">
                                        <p:cTn id="8" dur="2000" fill="hold"/>
                                        <p:tgtEl>
                                          <p:spTgt spid="29081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90819">
                                            <p:txEl>
                                              <p:pRg st="0" end="0"/>
                                            </p:txEl>
                                          </p:spTgt>
                                        </p:tgtEl>
                                        <p:attrNameLst>
                                          <p:attrName>style.visibility</p:attrName>
                                        </p:attrNameLst>
                                      </p:cBhvr>
                                      <p:to>
                                        <p:strVal val="visible"/>
                                      </p:to>
                                    </p:set>
                                    <p:animEffect transition="in" filter="wedge">
                                      <p:cBhvr>
                                        <p:cTn id="12" dur="1000"/>
                                        <p:tgtEl>
                                          <p:spTgt spid="290819">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90819">
                                            <p:txEl>
                                              <p:pRg st="1" end="1"/>
                                            </p:txEl>
                                          </p:spTgt>
                                        </p:tgtEl>
                                        <p:attrNameLst>
                                          <p:attrName>style.visibility</p:attrName>
                                        </p:attrNameLst>
                                      </p:cBhvr>
                                      <p:to>
                                        <p:strVal val="visible"/>
                                      </p:to>
                                    </p:set>
                                    <p:animEffect transition="in" filter="wedge">
                                      <p:cBhvr>
                                        <p:cTn id="16" dur="1000"/>
                                        <p:tgtEl>
                                          <p:spTgt spid="290819">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90819">
                                            <p:txEl>
                                              <p:pRg st="2" end="2"/>
                                            </p:txEl>
                                          </p:spTgt>
                                        </p:tgtEl>
                                        <p:attrNameLst>
                                          <p:attrName>style.visibility</p:attrName>
                                        </p:attrNameLst>
                                      </p:cBhvr>
                                      <p:to>
                                        <p:strVal val="visible"/>
                                      </p:to>
                                    </p:set>
                                    <p:animEffect transition="in" filter="wedge">
                                      <p:cBhvr>
                                        <p:cTn id="20" dur="1000"/>
                                        <p:tgtEl>
                                          <p:spTgt spid="290819">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90819">
                                            <p:txEl>
                                              <p:pRg st="3" end="3"/>
                                            </p:txEl>
                                          </p:spTgt>
                                        </p:tgtEl>
                                        <p:attrNameLst>
                                          <p:attrName>style.visibility</p:attrName>
                                        </p:attrNameLst>
                                      </p:cBhvr>
                                      <p:to>
                                        <p:strVal val="visible"/>
                                      </p:to>
                                    </p:set>
                                    <p:animEffect transition="in" filter="wedge">
                                      <p:cBhvr>
                                        <p:cTn id="24" dur="1000"/>
                                        <p:tgtEl>
                                          <p:spTgt spid="290819">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90819">
                                            <p:txEl>
                                              <p:pRg st="4" end="4"/>
                                            </p:txEl>
                                          </p:spTgt>
                                        </p:tgtEl>
                                        <p:attrNameLst>
                                          <p:attrName>style.visibility</p:attrName>
                                        </p:attrNameLst>
                                      </p:cBhvr>
                                      <p:to>
                                        <p:strVal val="visible"/>
                                      </p:to>
                                    </p:set>
                                    <p:animEffect transition="in" filter="wedge">
                                      <p:cBhvr>
                                        <p:cTn id="28" dur="1000"/>
                                        <p:tgtEl>
                                          <p:spTgt spid="290819">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90819">
                                            <p:txEl>
                                              <p:pRg st="5" end="5"/>
                                            </p:txEl>
                                          </p:spTgt>
                                        </p:tgtEl>
                                        <p:attrNameLst>
                                          <p:attrName>style.visibility</p:attrName>
                                        </p:attrNameLst>
                                      </p:cBhvr>
                                      <p:to>
                                        <p:strVal val="visible"/>
                                      </p:to>
                                    </p:set>
                                    <p:animEffect transition="in" filter="wedge">
                                      <p:cBhvr>
                                        <p:cTn id="32" dur="1000"/>
                                        <p:tgtEl>
                                          <p:spTgt spid="290819">
                                            <p:txEl>
                                              <p:pRg st="5" end="5"/>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290819">
                                            <p:txEl>
                                              <p:pRg st="6" end="6"/>
                                            </p:txEl>
                                          </p:spTgt>
                                        </p:tgtEl>
                                        <p:attrNameLst>
                                          <p:attrName>style.visibility</p:attrName>
                                        </p:attrNameLst>
                                      </p:cBhvr>
                                      <p:to>
                                        <p:strVal val="visible"/>
                                      </p:to>
                                    </p:set>
                                    <p:animEffect transition="in" filter="wedge">
                                      <p:cBhvr>
                                        <p:cTn id="36" dur="1000"/>
                                        <p:tgtEl>
                                          <p:spTgt spid="290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8" grpId="0" animBg="1"/>
      <p:bldP spid="290819" grpId="0" build="p"/>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ذرت</a:t>
            </a:r>
            <a:endParaRPr lang="en-GB" smtClean="0">
              <a:cs typeface="Titr" pitchFamily="2" charset="-78"/>
            </a:endParaRPr>
          </a:p>
        </p:txBody>
      </p:sp>
      <p:sp>
        <p:nvSpPr>
          <p:cNvPr id="291843" name="Rectangle 3"/>
          <p:cNvSpPr>
            <a:spLocks noGrp="1" noChangeArrowheads="1"/>
          </p:cNvSpPr>
          <p:nvPr>
            <p:ph type="body" idx="1"/>
          </p:nvPr>
        </p:nvSpPr>
        <p:spPr>
          <a:xfrm>
            <a:off x="0" y="1905000"/>
            <a:ext cx="8991600" cy="47545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a:t>
            </a:r>
            <a:r>
              <a:rPr lang="en-US" smtClean="0">
                <a:latin typeface="Tahoma" pitchFamily="34" charset="0"/>
                <a:cs typeface="2  Lotus" pitchFamily="2" charset="-78"/>
                <a:sym typeface="Wingdings" pitchFamily="2" charset="2"/>
              </a:rPr>
              <a:t></a:t>
            </a:r>
            <a:r>
              <a:rPr lang="fa-IR" smtClean="0">
                <a:latin typeface="Tahoma" pitchFamily="34" charset="0"/>
                <a:cs typeface="2  Lotus" pitchFamily="2" charset="-78"/>
                <a:sym typeface="Wingdings" pitchFamily="2" charset="2"/>
              </a:rPr>
              <a:t> </a:t>
            </a:r>
            <a:r>
              <a:rPr lang="fa-IR" smtClean="0">
                <a:latin typeface="Tahoma" pitchFamily="34" charset="0"/>
                <a:cs typeface="Titr" pitchFamily="2" charset="-78"/>
                <a:sym typeface="Wingdings" pitchFamily="2" charset="2"/>
              </a:rPr>
              <a:t>شکل ظاهری – موارد مصرف</a:t>
            </a:r>
          </a:p>
          <a:p>
            <a:pPr marL="609600" indent="-609600" algn="r" rtl="1" eaLnBrk="1" hangingPunct="1">
              <a:buFontTx/>
              <a:buNone/>
            </a:pPr>
            <a:r>
              <a:rPr lang="fa-IR" smtClean="0">
                <a:latin typeface="Tahoma" pitchFamily="34" charset="0"/>
                <a:cs typeface="Titr" pitchFamily="2" charset="-78"/>
                <a:sym typeface="Wingdings" pitchFamily="2" charset="2"/>
              </a:rPr>
              <a:t> </a:t>
            </a:r>
          </a:p>
          <a:p>
            <a:pPr marL="609600" indent="-609600" algn="r" rtl="1" eaLnBrk="1" hangingPunct="1">
              <a:buFontTx/>
              <a:buNone/>
            </a:pPr>
            <a:r>
              <a:rPr lang="fa-IR" smtClean="0">
                <a:latin typeface="Tahoma" pitchFamily="34" charset="0"/>
                <a:cs typeface="Titr" pitchFamily="2" charset="-78"/>
                <a:sym typeface="Wingdings" pitchFamily="2" charset="2"/>
              </a:rPr>
              <a:t> 4- ذرت پاپ کورن   </a:t>
            </a:r>
            <a:r>
              <a:rPr lang="en-US" smtClean="0">
                <a:latin typeface="Tahoma" pitchFamily="34" charset="0"/>
                <a:cs typeface="Titr" pitchFamily="2" charset="-78"/>
                <a:sym typeface="Wingdings" pitchFamily="2" charset="2"/>
              </a:rPr>
              <a:t>POP  corn</a:t>
            </a:r>
            <a:r>
              <a:rPr lang="fa-IR" smtClean="0">
                <a:latin typeface="Tahoma" pitchFamily="34" charset="0"/>
                <a:cs typeface="Titr" pitchFamily="2" charset="-78"/>
                <a:sym typeface="Wingdings" pitchFamily="2" charset="2"/>
              </a:rPr>
              <a:t> </a:t>
            </a:r>
          </a:p>
          <a:p>
            <a:pPr marL="609600" indent="-609600" algn="ctr" rtl="1" eaLnBrk="1" hangingPunct="1">
              <a:buFontTx/>
              <a:buNone/>
            </a:pPr>
            <a:r>
              <a:rPr lang="fa-IR" smtClean="0">
                <a:latin typeface="Tahoma" pitchFamily="34" charset="0"/>
                <a:cs typeface="Titr" pitchFamily="2" charset="-78"/>
                <a:sym typeface="Wingdings" pitchFamily="2" charset="2"/>
              </a:rPr>
              <a:t>          </a:t>
            </a:r>
            <a:r>
              <a:rPr lang="en-US" smtClean="0">
                <a:latin typeface="Tahoma" pitchFamily="34" charset="0"/>
                <a:cs typeface="Titr" pitchFamily="2" charset="-78"/>
                <a:sym typeface="Wingdings" pitchFamily="2" charset="2"/>
              </a:rPr>
              <a:t>Zea mays var everata</a:t>
            </a:r>
            <a:r>
              <a:rPr lang="fa-IR" smtClean="0">
                <a:latin typeface="Tahoma" pitchFamily="34" charset="0"/>
                <a:cs typeface="Titr" pitchFamily="2" charset="-78"/>
                <a:sym typeface="Wingdings" pitchFamily="2" charset="2"/>
              </a:rPr>
              <a:t> </a:t>
            </a:r>
          </a:p>
          <a:p>
            <a:pPr marL="609600" indent="-609600" algn="r" rtl="1" eaLnBrk="1" hangingPunct="1">
              <a:buFontTx/>
              <a:buNone/>
            </a:pPr>
            <a:r>
              <a:rPr lang="fa-IR" smtClean="0">
                <a:latin typeface="Tahoma" pitchFamily="34" charset="0"/>
                <a:cs typeface="2  Lotus" pitchFamily="2" charset="-78"/>
                <a:sym typeface="Wingdings" pitchFamily="2" charset="2"/>
              </a:rPr>
              <a:t>قدیمی ترین ذرت – بیشتر از همه پنجه می زند – 25 تا 35 درصد اضافه حجم دارد </a:t>
            </a:r>
          </a:p>
          <a:p>
            <a:pPr marL="609600" indent="-609600" algn="r" rtl="1" eaLnBrk="1" hangingPunct="1">
              <a:buFontTx/>
              <a:buNone/>
            </a:pPr>
            <a:r>
              <a:rPr lang="fa-IR" smtClean="0">
                <a:latin typeface="Tahoma" pitchFamily="34" charset="0"/>
                <a:cs typeface="2  Lotus" pitchFamily="2" charset="-78"/>
                <a:sym typeface="Wingdings" pitchFamily="2" charset="2"/>
              </a:rPr>
              <a:t>   </a:t>
            </a:r>
          </a:p>
          <a:p>
            <a:pPr marL="609600" indent="-609600" algn="r" rtl="1" eaLnBrk="1" hangingPunct="1">
              <a:buFontTx/>
              <a:buNone/>
            </a:pPr>
            <a:r>
              <a:rPr lang="fa-IR" smtClean="0">
                <a:latin typeface="Tahoma" pitchFamily="34" charset="0"/>
                <a:cs typeface="2  Lotus" pitchFamily="2" charset="-78"/>
                <a:sym typeface="Wingdings" pitchFamily="2" charset="2"/>
              </a:rPr>
              <a:t> </a:t>
            </a: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1842"/>
                                        </p:tgtEl>
                                        <p:attrNameLst>
                                          <p:attrName>style.visibility</p:attrName>
                                        </p:attrNameLst>
                                      </p:cBhvr>
                                      <p:to>
                                        <p:strVal val="visible"/>
                                      </p:to>
                                    </p:set>
                                    <p:anim calcmode="lin" valueType="num">
                                      <p:cBhvr additive="base">
                                        <p:cTn id="7" dur="2000" fill="hold"/>
                                        <p:tgtEl>
                                          <p:spTgt spid="291842"/>
                                        </p:tgtEl>
                                        <p:attrNameLst>
                                          <p:attrName>ppt_x</p:attrName>
                                        </p:attrNameLst>
                                      </p:cBhvr>
                                      <p:tavLst>
                                        <p:tav tm="0">
                                          <p:val>
                                            <p:strVal val="#ppt_x"/>
                                          </p:val>
                                        </p:tav>
                                        <p:tav tm="100000">
                                          <p:val>
                                            <p:strVal val="#ppt_x"/>
                                          </p:val>
                                        </p:tav>
                                      </p:tavLst>
                                    </p:anim>
                                    <p:anim calcmode="lin" valueType="num">
                                      <p:cBhvr additive="base">
                                        <p:cTn id="8" dur="2000" fill="hold"/>
                                        <p:tgtEl>
                                          <p:spTgt spid="29184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91843">
                                            <p:txEl>
                                              <p:pRg st="0" end="0"/>
                                            </p:txEl>
                                          </p:spTgt>
                                        </p:tgtEl>
                                        <p:attrNameLst>
                                          <p:attrName>style.visibility</p:attrName>
                                        </p:attrNameLst>
                                      </p:cBhvr>
                                      <p:to>
                                        <p:strVal val="visible"/>
                                      </p:to>
                                    </p:set>
                                    <p:animEffect transition="in" filter="wedge">
                                      <p:cBhvr>
                                        <p:cTn id="12" dur="1000"/>
                                        <p:tgtEl>
                                          <p:spTgt spid="291843">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91843">
                                            <p:txEl>
                                              <p:pRg st="1" end="1"/>
                                            </p:txEl>
                                          </p:spTgt>
                                        </p:tgtEl>
                                        <p:attrNameLst>
                                          <p:attrName>style.visibility</p:attrName>
                                        </p:attrNameLst>
                                      </p:cBhvr>
                                      <p:to>
                                        <p:strVal val="visible"/>
                                      </p:to>
                                    </p:set>
                                    <p:animEffect transition="in" filter="wedge">
                                      <p:cBhvr>
                                        <p:cTn id="16" dur="1000"/>
                                        <p:tgtEl>
                                          <p:spTgt spid="291843">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91843">
                                            <p:txEl>
                                              <p:pRg st="2" end="2"/>
                                            </p:txEl>
                                          </p:spTgt>
                                        </p:tgtEl>
                                        <p:attrNameLst>
                                          <p:attrName>style.visibility</p:attrName>
                                        </p:attrNameLst>
                                      </p:cBhvr>
                                      <p:to>
                                        <p:strVal val="visible"/>
                                      </p:to>
                                    </p:set>
                                    <p:animEffect transition="in" filter="wedge">
                                      <p:cBhvr>
                                        <p:cTn id="20" dur="1000"/>
                                        <p:tgtEl>
                                          <p:spTgt spid="291843">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91843">
                                            <p:txEl>
                                              <p:pRg st="3" end="3"/>
                                            </p:txEl>
                                          </p:spTgt>
                                        </p:tgtEl>
                                        <p:attrNameLst>
                                          <p:attrName>style.visibility</p:attrName>
                                        </p:attrNameLst>
                                      </p:cBhvr>
                                      <p:to>
                                        <p:strVal val="visible"/>
                                      </p:to>
                                    </p:set>
                                    <p:animEffect transition="in" filter="wedge">
                                      <p:cBhvr>
                                        <p:cTn id="24" dur="1000"/>
                                        <p:tgtEl>
                                          <p:spTgt spid="291843">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91843">
                                            <p:txEl>
                                              <p:pRg st="4" end="4"/>
                                            </p:txEl>
                                          </p:spTgt>
                                        </p:tgtEl>
                                        <p:attrNameLst>
                                          <p:attrName>style.visibility</p:attrName>
                                        </p:attrNameLst>
                                      </p:cBhvr>
                                      <p:to>
                                        <p:strVal val="visible"/>
                                      </p:to>
                                    </p:set>
                                    <p:animEffect transition="in" filter="wedge">
                                      <p:cBhvr>
                                        <p:cTn id="28" dur="1000"/>
                                        <p:tgtEl>
                                          <p:spTgt spid="291843">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91843">
                                            <p:txEl>
                                              <p:pRg st="5" end="5"/>
                                            </p:txEl>
                                          </p:spTgt>
                                        </p:tgtEl>
                                        <p:attrNameLst>
                                          <p:attrName>style.visibility</p:attrName>
                                        </p:attrNameLst>
                                      </p:cBhvr>
                                      <p:to>
                                        <p:strVal val="visible"/>
                                      </p:to>
                                    </p:set>
                                    <p:animEffect transition="in" filter="wedge">
                                      <p:cBhvr>
                                        <p:cTn id="32" dur="1000"/>
                                        <p:tgtEl>
                                          <p:spTgt spid="291843">
                                            <p:txEl>
                                              <p:pRg st="5" end="5"/>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291843">
                                            <p:txEl>
                                              <p:pRg st="6" end="6"/>
                                            </p:txEl>
                                          </p:spTgt>
                                        </p:tgtEl>
                                        <p:attrNameLst>
                                          <p:attrName>style.visibility</p:attrName>
                                        </p:attrNameLst>
                                      </p:cBhvr>
                                      <p:to>
                                        <p:strVal val="visible"/>
                                      </p:to>
                                    </p:set>
                                    <p:animEffect transition="in" filter="wedge">
                                      <p:cBhvr>
                                        <p:cTn id="36" dur="1000"/>
                                        <p:tgtEl>
                                          <p:spTgt spid="291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2" grpId="0" animBg="1"/>
      <p:bldP spid="291843" grpId="0" build="p"/>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ذرت</a:t>
            </a:r>
            <a:endParaRPr lang="en-GB" smtClean="0">
              <a:cs typeface="Titr" pitchFamily="2" charset="-78"/>
            </a:endParaRPr>
          </a:p>
        </p:txBody>
      </p:sp>
      <p:sp>
        <p:nvSpPr>
          <p:cNvPr id="292867" name="Rectangle 3"/>
          <p:cNvSpPr>
            <a:spLocks noGrp="1" noChangeArrowheads="1"/>
          </p:cNvSpPr>
          <p:nvPr>
            <p:ph type="body" idx="1"/>
          </p:nvPr>
        </p:nvSpPr>
        <p:spPr>
          <a:xfrm>
            <a:off x="0" y="1905000"/>
            <a:ext cx="8991600" cy="47545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a:t>
            </a:r>
            <a:r>
              <a:rPr lang="en-US" smtClean="0">
                <a:latin typeface="Tahoma" pitchFamily="34" charset="0"/>
                <a:cs typeface="2  Lotus" pitchFamily="2" charset="-78"/>
                <a:sym typeface="Wingdings" pitchFamily="2" charset="2"/>
              </a:rPr>
              <a:t></a:t>
            </a:r>
            <a:r>
              <a:rPr lang="fa-IR" smtClean="0">
                <a:latin typeface="Tahoma" pitchFamily="34" charset="0"/>
                <a:cs typeface="2  Lotus" pitchFamily="2" charset="-78"/>
                <a:sym typeface="Wingdings" pitchFamily="2" charset="2"/>
              </a:rPr>
              <a:t> </a:t>
            </a:r>
            <a:r>
              <a:rPr lang="fa-IR" smtClean="0">
                <a:latin typeface="Tahoma" pitchFamily="34" charset="0"/>
                <a:cs typeface="Titr" pitchFamily="2" charset="-78"/>
                <a:sym typeface="Wingdings" pitchFamily="2" charset="2"/>
              </a:rPr>
              <a:t>شکل ظاهری – موارد مصرف</a:t>
            </a:r>
          </a:p>
          <a:p>
            <a:pPr marL="609600" indent="-609600" algn="r" rtl="1" eaLnBrk="1" hangingPunct="1">
              <a:buFontTx/>
              <a:buNone/>
            </a:pPr>
            <a:r>
              <a:rPr lang="fa-IR" smtClean="0">
                <a:latin typeface="Tahoma" pitchFamily="34" charset="0"/>
                <a:cs typeface="Titr" pitchFamily="2" charset="-78"/>
                <a:sym typeface="Wingdings" pitchFamily="2" charset="2"/>
              </a:rPr>
              <a:t> </a:t>
            </a:r>
          </a:p>
          <a:p>
            <a:pPr marL="609600" indent="-609600" algn="r" rtl="1" eaLnBrk="1" hangingPunct="1">
              <a:buFontTx/>
              <a:buNone/>
            </a:pPr>
            <a:r>
              <a:rPr lang="fa-IR" smtClean="0">
                <a:latin typeface="Tahoma" pitchFamily="34" charset="0"/>
                <a:cs typeface="Titr" pitchFamily="2" charset="-78"/>
                <a:sym typeface="Wingdings" pitchFamily="2" charset="2"/>
              </a:rPr>
              <a:t> 4- ذرت شیرین   </a:t>
            </a:r>
            <a:r>
              <a:rPr lang="en-US" smtClean="0">
                <a:latin typeface="Tahoma" pitchFamily="34" charset="0"/>
                <a:cs typeface="Titr" pitchFamily="2" charset="-78"/>
                <a:sym typeface="Wingdings" pitchFamily="2" charset="2"/>
              </a:rPr>
              <a:t>Sweet  corn</a:t>
            </a:r>
            <a:r>
              <a:rPr lang="fa-IR" smtClean="0">
                <a:latin typeface="Tahoma" pitchFamily="34" charset="0"/>
                <a:cs typeface="Titr" pitchFamily="2" charset="-78"/>
                <a:sym typeface="Wingdings" pitchFamily="2" charset="2"/>
              </a:rPr>
              <a:t> </a:t>
            </a:r>
          </a:p>
          <a:p>
            <a:pPr marL="609600" indent="-609600" algn="ctr" rtl="1" eaLnBrk="1" hangingPunct="1">
              <a:buFontTx/>
              <a:buNone/>
            </a:pPr>
            <a:r>
              <a:rPr lang="fa-IR" smtClean="0">
                <a:latin typeface="Tahoma" pitchFamily="34" charset="0"/>
                <a:cs typeface="Titr" pitchFamily="2" charset="-78"/>
                <a:sym typeface="Wingdings" pitchFamily="2" charset="2"/>
              </a:rPr>
              <a:t>          </a:t>
            </a:r>
            <a:r>
              <a:rPr lang="en-US" smtClean="0">
                <a:latin typeface="Tahoma" pitchFamily="34" charset="0"/>
                <a:cs typeface="Titr" pitchFamily="2" charset="-78"/>
                <a:sym typeface="Wingdings" pitchFamily="2" charset="2"/>
              </a:rPr>
              <a:t>Zea mays var Sacharata</a:t>
            </a:r>
            <a:r>
              <a:rPr lang="fa-IR" smtClean="0">
                <a:latin typeface="Tahoma" pitchFamily="34" charset="0"/>
                <a:cs typeface="Titr" pitchFamily="2" charset="-78"/>
                <a:sym typeface="Wingdings" pitchFamily="2" charset="2"/>
              </a:rPr>
              <a:t> </a:t>
            </a:r>
          </a:p>
          <a:p>
            <a:pPr marL="609600" indent="-609600" algn="r" rtl="1" eaLnBrk="1" hangingPunct="1">
              <a:buFontTx/>
              <a:buNone/>
            </a:pPr>
            <a:r>
              <a:rPr lang="fa-IR" smtClean="0">
                <a:latin typeface="Tahoma" pitchFamily="34" charset="0"/>
                <a:cs typeface="2  Lotus" pitchFamily="2" charset="-78"/>
                <a:sym typeface="Wingdings" pitchFamily="2" charset="2"/>
              </a:rPr>
              <a:t>قند آن امیلودکسترین است به دلیل ژن </a:t>
            </a:r>
            <a:r>
              <a:rPr lang="en-US" smtClean="0">
                <a:latin typeface="Tahoma" pitchFamily="34" charset="0"/>
                <a:cs typeface="2  Lotus" pitchFamily="2" charset="-78"/>
                <a:sym typeface="Wingdings" pitchFamily="2" charset="2"/>
              </a:rPr>
              <a:t>SU</a:t>
            </a:r>
            <a:r>
              <a:rPr lang="fa-IR" smtClean="0">
                <a:latin typeface="Tahoma" pitchFamily="34" charset="0"/>
                <a:cs typeface="2  Lotus" pitchFamily="2" charset="-78"/>
                <a:sym typeface="Wingdings" pitchFamily="2" charset="2"/>
              </a:rPr>
              <a:t> – 2 تا 3 پنجه – آب پز و کنسرو</a:t>
            </a:r>
          </a:p>
          <a:p>
            <a:pPr marL="609600" indent="-609600" algn="r" rtl="1" eaLnBrk="1" hangingPunct="1">
              <a:buFontTx/>
              <a:buNone/>
            </a:pPr>
            <a:r>
              <a:rPr lang="fa-IR" smtClean="0">
                <a:latin typeface="Tahoma" pitchFamily="34" charset="0"/>
                <a:cs typeface="2  Lotus" pitchFamily="2" charset="-78"/>
                <a:sym typeface="Wingdings" pitchFamily="2" charset="2"/>
              </a:rPr>
              <a:t>   </a:t>
            </a:r>
          </a:p>
          <a:p>
            <a:pPr marL="609600" indent="-609600" algn="r" rtl="1" eaLnBrk="1" hangingPunct="1">
              <a:buFontTx/>
              <a:buNone/>
            </a:pPr>
            <a:r>
              <a:rPr lang="fa-IR" smtClean="0">
                <a:latin typeface="Tahoma" pitchFamily="34" charset="0"/>
                <a:cs typeface="2  Lotus" pitchFamily="2" charset="-78"/>
                <a:sym typeface="Wingdings" pitchFamily="2" charset="2"/>
              </a:rPr>
              <a:t> </a:t>
            </a: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2866"/>
                                        </p:tgtEl>
                                        <p:attrNameLst>
                                          <p:attrName>style.visibility</p:attrName>
                                        </p:attrNameLst>
                                      </p:cBhvr>
                                      <p:to>
                                        <p:strVal val="visible"/>
                                      </p:to>
                                    </p:set>
                                    <p:anim calcmode="lin" valueType="num">
                                      <p:cBhvr additive="base">
                                        <p:cTn id="7" dur="2000" fill="hold"/>
                                        <p:tgtEl>
                                          <p:spTgt spid="292866"/>
                                        </p:tgtEl>
                                        <p:attrNameLst>
                                          <p:attrName>ppt_x</p:attrName>
                                        </p:attrNameLst>
                                      </p:cBhvr>
                                      <p:tavLst>
                                        <p:tav tm="0">
                                          <p:val>
                                            <p:strVal val="#ppt_x"/>
                                          </p:val>
                                        </p:tav>
                                        <p:tav tm="100000">
                                          <p:val>
                                            <p:strVal val="#ppt_x"/>
                                          </p:val>
                                        </p:tav>
                                      </p:tavLst>
                                    </p:anim>
                                    <p:anim calcmode="lin" valueType="num">
                                      <p:cBhvr additive="base">
                                        <p:cTn id="8" dur="2000" fill="hold"/>
                                        <p:tgtEl>
                                          <p:spTgt spid="29286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92867">
                                            <p:txEl>
                                              <p:pRg st="0" end="0"/>
                                            </p:txEl>
                                          </p:spTgt>
                                        </p:tgtEl>
                                        <p:attrNameLst>
                                          <p:attrName>style.visibility</p:attrName>
                                        </p:attrNameLst>
                                      </p:cBhvr>
                                      <p:to>
                                        <p:strVal val="visible"/>
                                      </p:to>
                                    </p:set>
                                    <p:animEffect transition="in" filter="wedge">
                                      <p:cBhvr>
                                        <p:cTn id="12" dur="1000"/>
                                        <p:tgtEl>
                                          <p:spTgt spid="292867">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92867">
                                            <p:txEl>
                                              <p:pRg st="1" end="1"/>
                                            </p:txEl>
                                          </p:spTgt>
                                        </p:tgtEl>
                                        <p:attrNameLst>
                                          <p:attrName>style.visibility</p:attrName>
                                        </p:attrNameLst>
                                      </p:cBhvr>
                                      <p:to>
                                        <p:strVal val="visible"/>
                                      </p:to>
                                    </p:set>
                                    <p:animEffect transition="in" filter="wedge">
                                      <p:cBhvr>
                                        <p:cTn id="16" dur="1000"/>
                                        <p:tgtEl>
                                          <p:spTgt spid="292867">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92867">
                                            <p:txEl>
                                              <p:pRg st="2" end="2"/>
                                            </p:txEl>
                                          </p:spTgt>
                                        </p:tgtEl>
                                        <p:attrNameLst>
                                          <p:attrName>style.visibility</p:attrName>
                                        </p:attrNameLst>
                                      </p:cBhvr>
                                      <p:to>
                                        <p:strVal val="visible"/>
                                      </p:to>
                                    </p:set>
                                    <p:animEffect transition="in" filter="wedge">
                                      <p:cBhvr>
                                        <p:cTn id="20" dur="1000"/>
                                        <p:tgtEl>
                                          <p:spTgt spid="292867">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92867">
                                            <p:txEl>
                                              <p:pRg st="3" end="3"/>
                                            </p:txEl>
                                          </p:spTgt>
                                        </p:tgtEl>
                                        <p:attrNameLst>
                                          <p:attrName>style.visibility</p:attrName>
                                        </p:attrNameLst>
                                      </p:cBhvr>
                                      <p:to>
                                        <p:strVal val="visible"/>
                                      </p:to>
                                    </p:set>
                                    <p:animEffect transition="in" filter="wedge">
                                      <p:cBhvr>
                                        <p:cTn id="24" dur="1000"/>
                                        <p:tgtEl>
                                          <p:spTgt spid="292867">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92867">
                                            <p:txEl>
                                              <p:pRg st="4" end="4"/>
                                            </p:txEl>
                                          </p:spTgt>
                                        </p:tgtEl>
                                        <p:attrNameLst>
                                          <p:attrName>style.visibility</p:attrName>
                                        </p:attrNameLst>
                                      </p:cBhvr>
                                      <p:to>
                                        <p:strVal val="visible"/>
                                      </p:to>
                                    </p:set>
                                    <p:animEffect transition="in" filter="wedge">
                                      <p:cBhvr>
                                        <p:cTn id="28" dur="1000"/>
                                        <p:tgtEl>
                                          <p:spTgt spid="292867">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92867">
                                            <p:txEl>
                                              <p:pRg st="5" end="5"/>
                                            </p:txEl>
                                          </p:spTgt>
                                        </p:tgtEl>
                                        <p:attrNameLst>
                                          <p:attrName>style.visibility</p:attrName>
                                        </p:attrNameLst>
                                      </p:cBhvr>
                                      <p:to>
                                        <p:strVal val="visible"/>
                                      </p:to>
                                    </p:set>
                                    <p:animEffect transition="in" filter="wedge">
                                      <p:cBhvr>
                                        <p:cTn id="32" dur="1000"/>
                                        <p:tgtEl>
                                          <p:spTgt spid="292867">
                                            <p:txEl>
                                              <p:pRg st="5" end="5"/>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292867">
                                            <p:txEl>
                                              <p:pRg st="6" end="6"/>
                                            </p:txEl>
                                          </p:spTgt>
                                        </p:tgtEl>
                                        <p:attrNameLst>
                                          <p:attrName>style.visibility</p:attrName>
                                        </p:attrNameLst>
                                      </p:cBhvr>
                                      <p:to>
                                        <p:strVal val="visible"/>
                                      </p:to>
                                    </p:set>
                                    <p:animEffect transition="in" filter="wedge">
                                      <p:cBhvr>
                                        <p:cTn id="36" dur="1000"/>
                                        <p:tgtEl>
                                          <p:spTgt spid="292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6" grpId="0" animBg="1"/>
      <p:bldP spid="292867" grpId="0" build="p"/>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ذرت</a:t>
            </a:r>
            <a:endParaRPr lang="en-GB" smtClean="0">
              <a:cs typeface="Titr" pitchFamily="2" charset="-78"/>
            </a:endParaRPr>
          </a:p>
        </p:txBody>
      </p:sp>
      <p:sp>
        <p:nvSpPr>
          <p:cNvPr id="293891" name="Rectangle 3"/>
          <p:cNvSpPr>
            <a:spLocks noGrp="1" noChangeArrowheads="1"/>
          </p:cNvSpPr>
          <p:nvPr>
            <p:ph type="body" idx="1"/>
          </p:nvPr>
        </p:nvSpPr>
        <p:spPr>
          <a:xfrm>
            <a:off x="0" y="1905000"/>
            <a:ext cx="8991600" cy="47545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a:t>
            </a:r>
            <a:r>
              <a:rPr lang="en-US" smtClean="0">
                <a:latin typeface="Tahoma" pitchFamily="34" charset="0"/>
                <a:cs typeface="2  Lotus" pitchFamily="2" charset="-78"/>
                <a:sym typeface="Wingdings" pitchFamily="2" charset="2"/>
              </a:rPr>
              <a:t></a:t>
            </a:r>
            <a:r>
              <a:rPr lang="fa-IR" smtClean="0">
                <a:latin typeface="Tahoma" pitchFamily="34" charset="0"/>
                <a:cs typeface="2  Lotus" pitchFamily="2" charset="-78"/>
                <a:sym typeface="Wingdings" pitchFamily="2" charset="2"/>
              </a:rPr>
              <a:t> </a:t>
            </a:r>
            <a:r>
              <a:rPr lang="fa-IR" smtClean="0">
                <a:latin typeface="Tahoma" pitchFamily="34" charset="0"/>
                <a:cs typeface="Titr" pitchFamily="2" charset="-78"/>
                <a:sym typeface="Wingdings" pitchFamily="2" charset="2"/>
              </a:rPr>
              <a:t>شکل ظاهری – موارد مصرف</a:t>
            </a:r>
          </a:p>
          <a:p>
            <a:pPr marL="609600" indent="-609600" algn="r" rtl="1" eaLnBrk="1" hangingPunct="1">
              <a:buFontTx/>
              <a:buNone/>
            </a:pPr>
            <a:r>
              <a:rPr lang="fa-IR" smtClean="0">
                <a:latin typeface="Tahoma" pitchFamily="34" charset="0"/>
                <a:cs typeface="Titr" pitchFamily="2" charset="-78"/>
                <a:sym typeface="Wingdings" pitchFamily="2" charset="2"/>
              </a:rPr>
              <a:t> </a:t>
            </a:r>
          </a:p>
          <a:p>
            <a:pPr marL="609600" indent="-609600" algn="r" rtl="1" eaLnBrk="1" hangingPunct="1">
              <a:buFontTx/>
              <a:buNone/>
            </a:pPr>
            <a:r>
              <a:rPr lang="fa-IR" smtClean="0">
                <a:latin typeface="Tahoma" pitchFamily="34" charset="0"/>
                <a:cs typeface="Titr" pitchFamily="2" charset="-78"/>
                <a:sym typeface="Wingdings" pitchFamily="2" charset="2"/>
              </a:rPr>
              <a:t> 5- ذرت مومی   </a:t>
            </a:r>
            <a:r>
              <a:rPr lang="en-US" smtClean="0">
                <a:latin typeface="Tahoma" pitchFamily="34" charset="0"/>
                <a:cs typeface="Titr" pitchFamily="2" charset="-78"/>
                <a:sym typeface="Wingdings" pitchFamily="2" charset="2"/>
              </a:rPr>
              <a:t>Waxy  corn</a:t>
            </a:r>
            <a:r>
              <a:rPr lang="fa-IR" smtClean="0">
                <a:latin typeface="Tahoma" pitchFamily="34" charset="0"/>
                <a:cs typeface="Titr" pitchFamily="2" charset="-78"/>
                <a:sym typeface="Wingdings" pitchFamily="2" charset="2"/>
              </a:rPr>
              <a:t> </a:t>
            </a:r>
          </a:p>
          <a:p>
            <a:pPr marL="609600" indent="-609600" algn="ctr" rtl="1" eaLnBrk="1" hangingPunct="1">
              <a:buFontTx/>
              <a:buNone/>
            </a:pPr>
            <a:r>
              <a:rPr lang="fa-IR" smtClean="0">
                <a:latin typeface="Tahoma" pitchFamily="34" charset="0"/>
                <a:cs typeface="Titr" pitchFamily="2" charset="-78"/>
                <a:sym typeface="Wingdings" pitchFamily="2" charset="2"/>
              </a:rPr>
              <a:t>          </a:t>
            </a:r>
            <a:r>
              <a:rPr lang="en-US" smtClean="0">
                <a:latin typeface="Tahoma" pitchFamily="34" charset="0"/>
                <a:cs typeface="Titr" pitchFamily="2" charset="-78"/>
                <a:sym typeface="Wingdings" pitchFamily="2" charset="2"/>
              </a:rPr>
              <a:t>Zea mays var ceratina</a:t>
            </a:r>
            <a:r>
              <a:rPr lang="fa-IR" smtClean="0">
                <a:latin typeface="Tahoma" pitchFamily="34" charset="0"/>
                <a:cs typeface="Titr" pitchFamily="2" charset="-78"/>
                <a:sym typeface="Wingdings" pitchFamily="2" charset="2"/>
              </a:rPr>
              <a:t> </a:t>
            </a:r>
          </a:p>
          <a:p>
            <a:pPr marL="609600" indent="-609600" algn="r" rtl="1" eaLnBrk="1" hangingPunct="1">
              <a:buFontTx/>
              <a:buNone/>
            </a:pPr>
            <a:r>
              <a:rPr lang="fa-IR" smtClean="0">
                <a:latin typeface="Tahoma" pitchFamily="34" charset="0"/>
                <a:cs typeface="2  Lotus" pitchFamily="2" charset="-78"/>
                <a:sym typeface="Wingdings" pitchFamily="2" charset="2"/>
              </a:rPr>
              <a:t> حالت چسبنده – همه آن آمیلوپکتین است – تهیه چسب</a:t>
            </a:r>
          </a:p>
          <a:p>
            <a:pPr marL="609600" indent="-609600" algn="r" rtl="1" eaLnBrk="1" hangingPunct="1">
              <a:buFontTx/>
              <a:buNone/>
            </a:pPr>
            <a:r>
              <a:rPr lang="fa-IR" smtClean="0">
                <a:latin typeface="Tahoma" pitchFamily="34" charset="0"/>
                <a:cs typeface="2  Lotus" pitchFamily="2" charset="-78"/>
                <a:sym typeface="Wingdings" pitchFamily="2" charset="2"/>
              </a:rPr>
              <a:t>   </a:t>
            </a:r>
          </a:p>
          <a:p>
            <a:pPr marL="609600" indent="-609600" algn="r" rtl="1" eaLnBrk="1" hangingPunct="1">
              <a:buFontTx/>
              <a:buNone/>
            </a:pPr>
            <a:r>
              <a:rPr lang="fa-IR" smtClean="0">
                <a:latin typeface="Tahoma" pitchFamily="34" charset="0"/>
                <a:cs typeface="2  Lotus" pitchFamily="2" charset="-78"/>
                <a:sym typeface="Wingdings" pitchFamily="2" charset="2"/>
              </a:rPr>
              <a:t> </a:t>
            </a: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3890"/>
                                        </p:tgtEl>
                                        <p:attrNameLst>
                                          <p:attrName>style.visibility</p:attrName>
                                        </p:attrNameLst>
                                      </p:cBhvr>
                                      <p:to>
                                        <p:strVal val="visible"/>
                                      </p:to>
                                    </p:set>
                                    <p:anim calcmode="lin" valueType="num">
                                      <p:cBhvr additive="base">
                                        <p:cTn id="7" dur="2000" fill="hold"/>
                                        <p:tgtEl>
                                          <p:spTgt spid="293890"/>
                                        </p:tgtEl>
                                        <p:attrNameLst>
                                          <p:attrName>ppt_x</p:attrName>
                                        </p:attrNameLst>
                                      </p:cBhvr>
                                      <p:tavLst>
                                        <p:tav tm="0">
                                          <p:val>
                                            <p:strVal val="#ppt_x"/>
                                          </p:val>
                                        </p:tav>
                                        <p:tav tm="100000">
                                          <p:val>
                                            <p:strVal val="#ppt_x"/>
                                          </p:val>
                                        </p:tav>
                                      </p:tavLst>
                                    </p:anim>
                                    <p:anim calcmode="lin" valueType="num">
                                      <p:cBhvr additive="base">
                                        <p:cTn id="8" dur="2000" fill="hold"/>
                                        <p:tgtEl>
                                          <p:spTgt spid="29389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93891">
                                            <p:txEl>
                                              <p:pRg st="0" end="0"/>
                                            </p:txEl>
                                          </p:spTgt>
                                        </p:tgtEl>
                                        <p:attrNameLst>
                                          <p:attrName>style.visibility</p:attrName>
                                        </p:attrNameLst>
                                      </p:cBhvr>
                                      <p:to>
                                        <p:strVal val="visible"/>
                                      </p:to>
                                    </p:set>
                                    <p:animEffect transition="in" filter="wedge">
                                      <p:cBhvr>
                                        <p:cTn id="12" dur="1000"/>
                                        <p:tgtEl>
                                          <p:spTgt spid="293891">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93891">
                                            <p:txEl>
                                              <p:pRg st="1" end="1"/>
                                            </p:txEl>
                                          </p:spTgt>
                                        </p:tgtEl>
                                        <p:attrNameLst>
                                          <p:attrName>style.visibility</p:attrName>
                                        </p:attrNameLst>
                                      </p:cBhvr>
                                      <p:to>
                                        <p:strVal val="visible"/>
                                      </p:to>
                                    </p:set>
                                    <p:animEffect transition="in" filter="wedge">
                                      <p:cBhvr>
                                        <p:cTn id="16" dur="1000"/>
                                        <p:tgtEl>
                                          <p:spTgt spid="293891">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93891">
                                            <p:txEl>
                                              <p:pRg st="2" end="2"/>
                                            </p:txEl>
                                          </p:spTgt>
                                        </p:tgtEl>
                                        <p:attrNameLst>
                                          <p:attrName>style.visibility</p:attrName>
                                        </p:attrNameLst>
                                      </p:cBhvr>
                                      <p:to>
                                        <p:strVal val="visible"/>
                                      </p:to>
                                    </p:set>
                                    <p:animEffect transition="in" filter="wedge">
                                      <p:cBhvr>
                                        <p:cTn id="20" dur="1000"/>
                                        <p:tgtEl>
                                          <p:spTgt spid="293891">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93891">
                                            <p:txEl>
                                              <p:pRg st="3" end="3"/>
                                            </p:txEl>
                                          </p:spTgt>
                                        </p:tgtEl>
                                        <p:attrNameLst>
                                          <p:attrName>style.visibility</p:attrName>
                                        </p:attrNameLst>
                                      </p:cBhvr>
                                      <p:to>
                                        <p:strVal val="visible"/>
                                      </p:to>
                                    </p:set>
                                    <p:animEffect transition="in" filter="wedge">
                                      <p:cBhvr>
                                        <p:cTn id="24" dur="1000"/>
                                        <p:tgtEl>
                                          <p:spTgt spid="293891">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293891">
                                            <p:txEl>
                                              <p:pRg st="4" end="4"/>
                                            </p:txEl>
                                          </p:spTgt>
                                        </p:tgtEl>
                                        <p:attrNameLst>
                                          <p:attrName>style.visibility</p:attrName>
                                        </p:attrNameLst>
                                      </p:cBhvr>
                                      <p:to>
                                        <p:strVal val="visible"/>
                                      </p:to>
                                    </p:set>
                                    <p:animEffect transition="in" filter="wedge">
                                      <p:cBhvr>
                                        <p:cTn id="29" dur="1000"/>
                                        <p:tgtEl>
                                          <p:spTgt spid="293891">
                                            <p:txEl>
                                              <p:pRg st="4" end="4"/>
                                            </p:txEl>
                                          </p:spTgt>
                                        </p:tgtEl>
                                      </p:cBhvr>
                                    </p:animEffect>
                                  </p:childTnLst>
                                </p:cTn>
                              </p:par>
                            </p:childTnLst>
                          </p:cTn>
                        </p:par>
                        <p:par>
                          <p:cTn id="30" fill="hold">
                            <p:stCondLst>
                              <p:cond delay="1000"/>
                            </p:stCondLst>
                            <p:childTnLst>
                              <p:par>
                                <p:cTn id="31" presetID="20" presetClass="entr" presetSubtype="0" fill="hold" grpId="0" nodeType="afterEffect">
                                  <p:stCondLst>
                                    <p:cond delay="0"/>
                                  </p:stCondLst>
                                  <p:childTnLst>
                                    <p:set>
                                      <p:cBhvr>
                                        <p:cTn id="32" dur="1" fill="hold">
                                          <p:stCondLst>
                                            <p:cond delay="0"/>
                                          </p:stCondLst>
                                        </p:cTn>
                                        <p:tgtEl>
                                          <p:spTgt spid="293891">
                                            <p:txEl>
                                              <p:pRg st="5" end="5"/>
                                            </p:txEl>
                                          </p:spTgt>
                                        </p:tgtEl>
                                        <p:attrNameLst>
                                          <p:attrName>style.visibility</p:attrName>
                                        </p:attrNameLst>
                                      </p:cBhvr>
                                      <p:to>
                                        <p:strVal val="visible"/>
                                      </p:to>
                                    </p:set>
                                    <p:animEffect transition="in" filter="wedge">
                                      <p:cBhvr>
                                        <p:cTn id="33" dur="1000"/>
                                        <p:tgtEl>
                                          <p:spTgt spid="293891">
                                            <p:txEl>
                                              <p:pRg st="5" end="5"/>
                                            </p:txEl>
                                          </p:spTgt>
                                        </p:tgtEl>
                                      </p:cBhvr>
                                    </p:animEffect>
                                  </p:childTnLst>
                                </p:cTn>
                              </p:par>
                            </p:childTnLst>
                          </p:cTn>
                        </p:par>
                        <p:par>
                          <p:cTn id="34" fill="hold">
                            <p:stCondLst>
                              <p:cond delay="2000"/>
                            </p:stCondLst>
                            <p:childTnLst>
                              <p:par>
                                <p:cTn id="35" presetID="20" presetClass="entr" presetSubtype="0" fill="hold" grpId="0" nodeType="afterEffect">
                                  <p:stCondLst>
                                    <p:cond delay="0"/>
                                  </p:stCondLst>
                                  <p:childTnLst>
                                    <p:set>
                                      <p:cBhvr>
                                        <p:cTn id="36" dur="1" fill="hold">
                                          <p:stCondLst>
                                            <p:cond delay="0"/>
                                          </p:stCondLst>
                                        </p:cTn>
                                        <p:tgtEl>
                                          <p:spTgt spid="293891">
                                            <p:txEl>
                                              <p:pRg st="6" end="6"/>
                                            </p:txEl>
                                          </p:spTgt>
                                        </p:tgtEl>
                                        <p:attrNameLst>
                                          <p:attrName>style.visibility</p:attrName>
                                        </p:attrNameLst>
                                      </p:cBhvr>
                                      <p:to>
                                        <p:strVal val="visible"/>
                                      </p:to>
                                    </p:set>
                                    <p:animEffect transition="in" filter="wedge">
                                      <p:cBhvr>
                                        <p:cTn id="37" dur="1000"/>
                                        <p:tgtEl>
                                          <p:spTgt spid="2938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0" grpId="0" animBg="1"/>
      <p:bldP spid="293891" grpId="0" build="p"/>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ذرت</a:t>
            </a:r>
            <a:endParaRPr lang="en-GB" smtClean="0">
              <a:cs typeface="Titr" pitchFamily="2" charset="-78"/>
            </a:endParaRPr>
          </a:p>
        </p:txBody>
      </p:sp>
      <p:sp>
        <p:nvSpPr>
          <p:cNvPr id="294915" name="Rectangle 3"/>
          <p:cNvSpPr>
            <a:spLocks noGrp="1" noChangeArrowheads="1"/>
          </p:cNvSpPr>
          <p:nvPr>
            <p:ph type="body" idx="1"/>
          </p:nvPr>
        </p:nvSpPr>
        <p:spPr>
          <a:xfrm>
            <a:off x="0" y="1905000"/>
            <a:ext cx="8991600" cy="47545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a:t>
            </a:r>
            <a:r>
              <a:rPr lang="en-US" smtClean="0">
                <a:latin typeface="Tahoma" pitchFamily="34" charset="0"/>
                <a:cs typeface="2  Lotus" pitchFamily="2" charset="-78"/>
                <a:sym typeface="Wingdings" pitchFamily="2" charset="2"/>
              </a:rPr>
              <a:t></a:t>
            </a:r>
            <a:r>
              <a:rPr lang="fa-IR" smtClean="0">
                <a:latin typeface="Tahoma" pitchFamily="34" charset="0"/>
                <a:cs typeface="2  Lotus" pitchFamily="2" charset="-78"/>
                <a:sym typeface="Wingdings" pitchFamily="2" charset="2"/>
              </a:rPr>
              <a:t> </a:t>
            </a:r>
            <a:r>
              <a:rPr lang="fa-IR" smtClean="0">
                <a:latin typeface="Tahoma" pitchFamily="34" charset="0"/>
                <a:cs typeface="Titr" pitchFamily="2" charset="-78"/>
                <a:sym typeface="Wingdings" pitchFamily="2" charset="2"/>
              </a:rPr>
              <a:t>شکل ظاهری – موارد مصرف</a:t>
            </a:r>
          </a:p>
          <a:p>
            <a:pPr marL="609600" indent="-609600" algn="r" rtl="1" eaLnBrk="1" hangingPunct="1">
              <a:buFontTx/>
              <a:buNone/>
            </a:pPr>
            <a:r>
              <a:rPr lang="fa-IR" smtClean="0">
                <a:latin typeface="Tahoma" pitchFamily="34" charset="0"/>
                <a:cs typeface="Titr" pitchFamily="2" charset="-78"/>
                <a:sym typeface="Wingdings" pitchFamily="2" charset="2"/>
              </a:rPr>
              <a:t> </a:t>
            </a:r>
          </a:p>
          <a:p>
            <a:pPr marL="609600" indent="-609600" algn="r" rtl="1" eaLnBrk="1" hangingPunct="1">
              <a:buFontTx/>
              <a:buNone/>
            </a:pPr>
            <a:r>
              <a:rPr lang="fa-IR" smtClean="0">
                <a:latin typeface="Tahoma" pitchFamily="34" charset="0"/>
                <a:cs typeface="Titr" pitchFamily="2" charset="-78"/>
                <a:sym typeface="Wingdings" pitchFamily="2" charset="2"/>
              </a:rPr>
              <a:t> 6- ذرت نشاسته قندی</a:t>
            </a:r>
          </a:p>
          <a:p>
            <a:pPr marL="609600" indent="-609600" algn="ctr" rtl="1" eaLnBrk="1" hangingPunct="1">
              <a:buFontTx/>
              <a:buNone/>
            </a:pPr>
            <a:r>
              <a:rPr lang="fa-IR" smtClean="0">
                <a:latin typeface="Tahoma" pitchFamily="34" charset="0"/>
                <a:cs typeface="Titr" pitchFamily="2" charset="-78"/>
                <a:sym typeface="Wingdings" pitchFamily="2" charset="2"/>
              </a:rPr>
              <a:t>          </a:t>
            </a:r>
            <a:r>
              <a:rPr lang="en-US" smtClean="0">
                <a:latin typeface="Tahoma" pitchFamily="34" charset="0"/>
                <a:cs typeface="Titr" pitchFamily="2" charset="-78"/>
                <a:sym typeface="Wingdings" pitchFamily="2" charset="2"/>
              </a:rPr>
              <a:t>Zea mays var Amilasacharata</a:t>
            </a:r>
            <a:r>
              <a:rPr lang="fa-IR" smtClean="0">
                <a:latin typeface="Tahoma" pitchFamily="34" charset="0"/>
                <a:cs typeface="Titr" pitchFamily="2" charset="-78"/>
                <a:sym typeface="Wingdings" pitchFamily="2" charset="2"/>
              </a:rPr>
              <a:t> </a:t>
            </a:r>
          </a:p>
          <a:p>
            <a:pPr marL="609600" indent="-609600" algn="r" rtl="1" eaLnBrk="1" hangingPunct="1">
              <a:buFontTx/>
              <a:buNone/>
            </a:pPr>
            <a:r>
              <a:rPr lang="fa-IR" smtClean="0">
                <a:latin typeface="Tahoma" pitchFamily="34" charset="0"/>
                <a:cs typeface="2  Lotus" pitchFamily="2" charset="-78"/>
                <a:sym typeface="Wingdings" pitchFamily="2" charset="2"/>
              </a:rPr>
              <a:t> ژن مغلوب </a:t>
            </a:r>
            <a:r>
              <a:rPr lang="en-US" smtClean="0">
                <a:latin typeface="Tahoma" pitchFamily="34" charset="0"/>
                <a:cs typeface="2  Lotus" pitchFamily="2" charset="-78"/>
                <a:sym typeface="Wingdings" pitchFamily="2" charset="2"/>
              </a:rPr>
              <a:t>AU</a:t>
            </a:r>
            <a:r>
              <a:rPr lang="fa-IR" smtClean="0">
                <a:latin typeface="Tahoma" pitchFamily="34" charset="0"/>
                <a:cs typeface="2  Lotus" pitchFamily="2" charset="-78"/>
                <a:sym typeface="Wingdings" pitchFamily="2" charset="2"/>
              </a:rPr>
              <a:t> دارد – آمیلوز زیادی دارد – لاستیک سازی</a:t>
            </a:r>
          </a:p>
          <a:p>
            <a:pPr marL="609600" indent="-609600" algn="r" rtl="1" eaLnBrk="1" hangingPunct="1">
              <a:buFontTx/>
              <a:buNone/>
            </a:pPr>
            <a:r>
              <a:rPr lang="fa-IR" smtClean="0">
                <a:latin typeface="Tahoma" pitchFamily="34" charset="0"/>
                <a:cs typeface="2  Lotus" pitchFamily="2" charset="-78"/>
                <a:sym typeface="Wingdings" pitchFamily="2" charset="2"/>
              </a:rPr>
              <a:t> </a:t>
            </a: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4914"/>
                                        </p:tgtEl>
                                        <p:attrNameLst>
                                          <p:attrName>style.visibility</p:attrName>
                                        </p:attrNameLst>
                                      </p:cBhvr>
                                      <p:to>
                                        <p:strVal val="visible"/>
                                      </p:to>
                                    </p:set>
                                    <p:anim calcmode="lin" valueType="num">
                                      <p:cBhvr additive="base">
                                        <p:cTn id="7" dur="2000" fill="hold"/>
                                        <p:tgtEl>
                                          <p:spTgt spid="294914"/>
                                        </p:tgtEl>
                                        <p:attrNameLst>
                                          <p:attrName>ppt_x</p:attrName>
                                        </p:attrNameLst>
                                      </p:cBhvr>
                                      <p:tavLst>
                                        <p:tav tm="0">
                                          <p:val>
                                            <p:strVal val="#ppt_x"/>
                                          </p:val>
                                        </p:tav>
                                        <p:tav tm="100000">
                                          <p:val>
                                            <p:strVal val="#ppt_x"/>
                                          </p:val>
                                        </p:tav>
                                      </p:tavLst>
                                    </p:anim>
                                    <p:anim calcmode="lin" valueType="num">
                                      <p:cBhvr additive="base">
                                        <p:cTn id="8" dur="2000" fill="hold"/>
                                        <p:tgtEl>
                                          <p:spTgt spid="29491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94915">
                                            <p:txEl>
                                              <p:pRg st="0" end="0"/>
                                            </p:txEl>
                                          </p:spTgt>
                                        </p:tgtEl>
                                        <p:attrNameLst>
                                          <p:attrName>style.visibility</p:attrName>
                                        </p:attrNameLst>
                                      </p:cBhvr>
                                      <p:to>
                                        <p:strVal val="visible"/>
                                      </p:to>
                                    </p:set>
                                    <p:animEffect transition="in" filter="wedge">
                                      <p:cBhvr>
                                        <p:cTn id="12" dur="1000"/>
                                        <p:tgtEl>
                                          <p:spTgt spid="294915">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94915">
                                            <p:txEl>
                                              <p:pRg st="1" end="1"/>
                                            </p:txEl>
                                          </p:spTgt>
                                        </p:tgtEl>
                                        <p:attrNameLst>
                                          <p:attrName>style.visibility</p:attrName>
                                        </p:attrNameLst>
                                      </p:cBhvr>
                                      <p:to>
                                        <p:strVal val="visible"/>
                                      </p:to>
                                    </p:set>
                                    <p:animEffect transition="in" filter="wedge">
                                      <p:cBhvr>
                                        <p:cTn id="16" dur="1000"/>
                                        <p:tgtEl>
                                          <p:spTgt spid="294915">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94915">
                                            <p:txEl>
                                              <p:pRg st="2" end="2"/>
                                            </p:txEl>
                                          </p:spTgt>
                                        </p:tgtEl>
                                        <p:attrNameLst>
                                          <p:attrName>style.visibility</p:attrName>
                                        </p:attrNameLst>
                                      </p:cBhvr>
                                      <p:to>
                                        <p:strVal val="visible"/>
                                      </p:to>
                                    </p:set>
                                    <p:animEffect transition="in" filter="wedge">
                                      <p:cBhvr>
                                        <p:cTn id="20" dur="1000"/>
                                        <p:tgtEl>
                                          <p:spTgt spid="294915">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94915">
                                            <p:txEl>
                                              <p:pRg st="3" end="3"/>
                                            </p:txEl>
                                          </p:spTgt>
                                        </p:tgtEl>
                                        <p:attrNameLst>
                                          <p:attrName>style.visibility</p:attrName>
                                        </p:attrNameLst>
                                      </p:cBhvr>
                                      <p:to>
                                        <p:strVal val="visible"/>
                                      </p:to>
                                    </p:set>
                                    <p:animEffect transition="in" filter="wedge">
                                      <p:cBhvr>
                                        <p:cTn id="24" dur="1000"/>
                                        <p:tgtEl>
                                          <p:spTgt spid="294915">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94915">
                                            <p:txEl>
                                              <p:pRg st="4" end="4"/>
                                            </p:txEl>
                                          </p:spTgt>
                                        </p:tgtEl>
                                        <p:attrNameLst>
                                          <p:attrName>style.visibility</p:attrName>
                                        </p:attrNameLst>
                                      </p:cBhvr>
                                      <p:to>
                                        <p:strVal val="visible"/>
                                      </p:to>
                                    </p:set>
                                    <p:animEffect transition="in" filter="wedge">
                                      <p:cBhvr>
                                        <p:cTn id="28" dur="1000"/>
                                        <p:tgtEl>
                                          <p:spTgt spid="294915">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94915">
                                            <p:txEl>
                                              <p:pRg st="5" end="5"/>
                                            </p:txEl>
                                          </p:spTgt>
                                        </p:tgtEl>
                                        <p:attrNameLst>
                                          <p:attrName>style.visibility</p:attrName>
                                        </p:attrNameLst>
                                      </p:cBhvr>
                                      <p:to>
                                        <p:strVal val="visible"/>
                                      </p:to>
                                    </p:set>
                                    <p:animEffect transition="in" filter="wedge">
                                      <p:cBhvr>
                                        <p:cTn id="32" dur="1000"/>
                                        <p:tgtEl>
                                          <p:spTgt spid="294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animBg="1"/>
      <p:bldP spid="294915" grpId="0" build="p"/>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طبقه بندی ذرت</a:t>
            </a:r>
            <a:endParaRPr lang="en-GB" smtClean="0">
              <a:cs typeface="Titr" pitchFamily="2" charset="-78"/>
            </a:endParaRPr>
          </a:p>
        </p:txBody>
      </p:sp>
      <p:sp>
        <p:nvSpPr>
          <p:cNvPr id="295939" name="Rectangle 3"/>
          <p:cNvSpPr>
            <a:spLocks noGrp="1" noChangeArrowheads="1"/>
          </p:cNvSpPr>
          <p:nvPr>
            <p:ph type="body" idx="1"/>
          </p:nvPr>
        </p:nvSpPr>
        <p:spPr>
          <a:xfrm>
            <a:off x="0" y="1905000"/>
            <a:ext cx="8991600" cy="47545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a:t>
            </a:r>
            <a:r>
              <a:rPr lang="en-US" smtClean="0">
                <a:latin typeface="Tahoma" pitchFamily="34" charset="0"/>
                <a:cs typeface="2  Lotus" pitchFamily="2" charset="-78"/>
                <a:sym typeface="Wingdings" pitchFamily="2" charset="2"/>
              </a:rPr>
              <a:t></a:t>
            </a:r>
            <a:r>
              <a:rPr lang="fa-IR" smtClean="0">
                <a:latin typeface="Tahoma" pitchFamily="34" charset="0"/>
                <a:cs typeface="2  Lotus" pitchFamily="2" charset="-78"/>
                <a:sym typeface="Wingdings" pitchFamily="2" charset="2"/>
              </a:rPr>
              <a:t> </a:t>
            </a:r>
            <a:r>
              <a:rPr lang="fa-IR" smtClean="0">
                <a:latin typeface="Tahoma" pitchFamily="34" charset="0"/>
                <a:cs typeface="Titr" pitchFamily="2" charset="-78"/>
                <a:sym typeface="Wingdings" pitchFamily="2" charset="2"/>
              </a:rPr>
              <a:t>شکل ظاهری – موارد مصرف</a:t>
            </a:r>
          </a:p>
          <a:p>
            <a:pPr marL="609600" indent="-609600" algn="r" rtl="1" eaLnBrk="1" hangingPunct="1">
              <a:buFontTx/>
              <a:buNone/>
            </a:pPr>
            <a:r>
              <a:rPr lang="fa-IR" smtClean="0">
                <a:latin typeface="Tahoma" pitchFamily="34" charset="0"/>
                <a:cs typeface="Titr" pitchFamily="2" charset="-78"/>
                <a:sym typeface="Wingdings" pitchFamily="2" charset="2"/>
              </a:rPr>
              <a:t> </a:t>
            </a:r>
          </a:p>
          <a:p>
            <a:pPr marL="609600" indent="-609600" algn="r" rtl="1" eaLnBrk="1" hangingPunct="1">
              <a:buFontTx/>
              <a:buNone/>
            </a:pPr>
            <a:r>
              <a:rPr lang="fa-IR" smtClean="0">
                <a:latin typeface="Tahoma" pitchFamily="34" charset="0"/>
                <a:cs typeface="Titr" pitchFamily="2" charset="-78"/>
                <a:sym typeface="Wingdings" pitchFamily="2" charset="2"/>
              </a:rPr>
              <a:t> 7- ذرت غلاف دار    </a:t>
            </a:r>
            <a:r>
              <a:rPr lang="en-US" smtClean="0">
                <a:latin typeface="Tahoma" pitchFamily="34" charset="0"/>
                <a:cs typeface="Titr" pitchFamily="2" charset="-78"/>
                <a:sym typeface="Wingdings" pitchFamily="2" charset="2"/>
              </a:rPr>
              <a:t>Pod Corn</a:t>
            </a:r>
            <a:endParaRPr lang="fa-IR" smtClean="0">
              <a:latin typeface="Tahoma" pitchFamily="34" charset="0"/>
              <a:cs typeface="Titr" pitchFamily="2" charset="-78"/>
              <a:sym typeface="Wingdings" pitchFamily="2" charset="2"/>
            </a:endParaRPr>
          </a:p>
          <a:p>
            <a:pPr marL="609600" indent="-609600" algn="ctr" rtl="1" eaLnBrk="1" hangingPunct="1">
              <a:buFontTx/>
              <a:buNone/>
            </a:pPr>
            <a:r>
              <a:rPr lang="fa-IR" smtClean="0">
                <a:latin typeface="Tahoma" pitchFamily="34" charset="0"/>
                <a:cs typeface="Titr" pitchFamily="2" charset="-78"/>
                <a:sym typeface="Wingdings" pitchFamily="2" charset="2"/>
              </a:rPr>
              <a:t>          </a:t>
            </a:r>
            <a:r>
              <a:rPr lang="en-US" smtClean="0">
                <a:latin typeface="Tahoma" pitchFamily="34" charset="0"/>
                <a:cs typeface="Titr" pitchFamily="2" charset="-78"/>
                <a:sym typeface="Wingdings" pitchFamily="2" charset="2"/>
              </a:rPr>
              <a:t>Zea mays var Tunicata</a:t>
            </a:r>
            <a:r>
              <a:rPr lang="fa-IR" smtClean="0">
                <a:latin typeface="Tahoma" pitchFamily="34" charset="0"/>
                <a:cs typeface="Titr" pitchFamily="2" charset="-78"/>
                <a:sym typeface="Wingdings" pitchFamily="2" charset="2"/>
              </a:rPr>
              <a:t> </a:t>
            </a:r>
          </a:p>
          <a:p>
            <a:pPr marL="609600" indent="-609600" algn="r" rtl="1" eaLnBrk="1" hangingPunct="1">
              <a:buFontTx/>
              <a:buNone/>
            </a:pPr>
            <a:r>
              <a:rPr lang="fa-IR" smtClean="0">
                <a:latin typeface="Tahoma" pitchFamily="34" charset="0"/>
                <a:cs typeface="2  Lotus" pitchFamily="2" charset="-78"/>
                <a:sym typeface="Wingdings" pitchFamily="2" charset="2"/>
              </a:rPr>
              <a:t> هم روی بلال و هم دانه غلاف دارد – برای کارهای اصلاحی – رومانی – روسیه و مجارستان </a:t>
            </a: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5938"/>
                                        </p:tgtEl>
                                        <p:attrNameLst>
                                          <p:attrName>style.visibility</p:attrName>
                                        </p:attrNameLst>
                                      </p:cBhvr>
                                      <p:to>
                                        <p:strVal val="visible"/>
                                      </p:to>
                                    </p:set>
                                    <p:anim calcmode="lin" valueType="num">
                                      <p:cBhvr additive="base">
                                        <p:cTn id="7" dur="2000" fill="hold"/>
                                        <p:tgtEl>
                                          <p:spTgt spid="295938"/>
                                        </p:tgtEl>
                                        <p:attrNameLst>
                                          <p:attrName>ppt_x</p:attrName>
                                        </p:attrNameLst>
                                      </p:cBhvr>
                                      <p:tavLst>
                                        <p:tav tm="0">
                                          <p:val>
                                            <p:strVal val="#ppt_x"/>
                                          </p:val>
                                        </p:tav>
                                        <p:tav tm="100000">
                                          <p:val>
                                            <p:strVal val="#ppt_x"/>
                                          </p:val>
                                        </p:tav>
                                      </p:tavLst>
                                    </p:anim>
                                    <p:anim calcmode="lin" valueType="num">
                                      <p:cBhvr additive="base">
                                        <p:cTn id="8" dur="2000" fill="hold"/>
                                        <p:tgtEl>
                                          <p:spTgt spid="29593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95939">
                                            <p:txEl>
                                              <p:pRg st="0" end="0"/>
                                            </p:txEl>
                                          </p:spTgt>
                                        </p:tgtEl>
                                        <p:attrNameLst>
                                          <p:attrName>style.visibility</p:attrName>
                                        </p:attrNameLst>
                                      </p:cBhvr>
                                      <p:to>
                                        <p:strVal val="visible"/>
                                      </p:to>
                                    </p:set>
                                    <p:animEffect transition="in" filter="wedge">
                                      <p:cBhvr>
                                        <p:cTn id="12" dur="1000"/>
                                        <p:tgtEl>
                                          <p:spTgt spid="295939">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95939">
                                            <p:txEl>
                                              <p:pRg st="1" end="1"/>
                                            </p:txEl>
                                          </p:spTgt>
                                        </p:tgtEl>
                                        <p:attrNameLst>
                                          <p:attrName>style.visibility</p:attrName>
                                        </p:attrNameLst>
                                      </p:cBhvr>
                                      <p:to>
                                        <p:strVal val="visible"/>
                                      </p:to>
                                    </p:set>
                                    <p:animEffect transition="in" filter="wedge">
                                      <p:cBhvr>
                                        <p:cTn id="16" dur="1000"/>
                                        <p:tgtEl>
                                          <p:spTgt spid="295939">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95939">
                                            <p:txEl>
                                              <p:pRg st="2" end="2"/>
                                            </p:txEl>
                                          </p:spTgt>
                                        </p:tgtEl>
                                        <p:attrNameLst>
                                          <p:attrName>style.visibility</p:attrName>
                                        </p:attrNameLst>
                                      </p:cBhvr>
                                      <p:to>
                                        <p:strVal val="visible"/>
                                      </p:to>
                                    </p:set>
                                    <p:animEffect transition="in" filter="wedge">
                                      <p:cBhvr>
                                        <p:cTn id="20" dur="1000"/>
                                        <p:tgtEl>
                                          <p:spTgt spid="295939">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95939">
                                            <p:txEl>
                                              <p:pRg st="3" end="3"/>
                                            </p:txEl>
                                          </p:spTgt>
                                        </p:tgtEl>
                                        <p:attrNameLst>
                                          <p:attrName>style.visibility</p:attrName>
                                        </p:attrNameLst>
                                      </p:cBhvr>
                                      <p:to>
                                        <p:strVal val="visible"/>
                                      </p:to>
                                    </p:set>
                                    <p:animEffect transition="in" filter="wedge">
                                      <p:cBhvr>
                                        <p:cTn id="24" dur="1000"/>
                                        <p:tgtEl>
                                          <p:spTgt spid="295939">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95939">
                                            <p:txEl>
                                              <p:pRg st="4" end="4"/>
                                            </p:txEl>
                                          </p:spTgt>
                                        </p:tgtEl>
                                        <p:attrNameLst>
                                          <p:attrName>style.visibility</p:attrName>
                                        </p:attrNameLst>
                                      </p:cBhvr>
                                      <p:to>
                                        <p:strVal val="visible"/>
                                      </p:to>
                                    </p:set>
                                    <p:animEffect transition="in" filter="wedge">
                                      <p:cBhvr>
                                        <p:cTn id="28" dur="1000"/>
                                        <p:tgtEl>
                                          <p:spTgt spid="295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8" grpId="0" animBg="1"/>
      <p:bldP spid="29593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81000"/>
            <a:ext cx="8229600" cy="1143000"/>
          </a:xfrm>
          <a:solidFill>
            <a:srgbClr val="FFFF99"/>
          </a:solidFill>
          <a:ln>
            <a:solidFill>
              <a:schemeClr val="tx1"/>
            </a:solidFill>
          </a:ln>
        </p:spPr>
        <p:txBody>
          <a:bodyPr/>
          <a:lstStyle/>
          <a:p>
            <a:pPr rtl="1" eaLnBrk="1" hangingPunct="1"/>
            <a:r>
              <a:rPr lang="ar-SA" smtClean="0">
                <a:cs typeface="Titr" pitchFamily="2" charset="-78"/>
              </a:rPr>
              <a:t>رشد غلات</a:t>
            </a:r>
            <a:endParaRPr lang="en-GB" smtClean="0">
              <a:cs typeface="Titr" pitchFamily="2" charset="-78"/>
            </a:endParaRPr>
          </a:p>
        </p:txBody>
      </p:sp>
      <p:sp>
        <p:nvSpPr>
          <p:cNvPr id="15363" name="Rectangle 3"/>
          <p:cNvSpPr>
            <a:spLocks noGrp="1" noChangeArrowheads="1"/>
          </p:cNvSpPr>
          <p:nvPr>
            <p:ph type="body" idx="1"/>
          </p:nvPr>
        </p:nvSpPr>
        <p:spPr>
          <a:noFill/>
        </p:spPr>
        <p:txBody>
          <a:bodyPr/>
          <a:lstStyle/>
          <a:p>
            <a:pPr algn="r" rtl="1" eaLnBrk="1" hangingPunct="1">
              <a:buFontTx/>
              <a:buNone/>
            </a:pPr>
            <a:r>
              <a:rPr lang="ar-SA" smtClean="0">
                <a:cs typeface="Arial" charset="0"/>
              </a:rPr>
              <a:t> </a:t>
            </a:r>
            <a:r>
              <a:rPr lang="en-GB" sz="5400" smtClean="0">
                <a:sym typeface="Webdings" pitchFamily="18" charset="2"/>
              </a:rPr>
              <a:t></a:t>
            </a:r>
            <a:endParaRPr lang="ar-SA" sz="5400" smtClean="0">
              <a:cs typeface="Arial" charset="0"/>
              <a:sym typeface="Webdings" pitchFamily="18" charset="2"/>
            </a:endParaRPr>
          </a:p>
          <a:p>
            <a:pPr algn="r" rtl="1" eaLnBrk="1" hangingPunct="1">
              <a:buFontTx/>
              <a:buNone/>
            </a:pPr>
            <a:endParaRPr lang="ar-SA" sz="5400" smtClean="0">
              <a:cs typeface="Arial" charset="0"/>
              <a:sym typeface="Webdings" pitchFamily="18" charset="2"/>
            </a:endParaRPr>
          </a:p>
          <a:p>
            <a:pPr algn="r" rtl="1" eaLnBrk="1" hangingPunct="1">
              <a:buFontTx/>
              <a:buNone/>
            </a:pPr>
            <a:r>
              <a:rPr lang="ar-SA" sz="5400" smtClean="0">
                <a:cs typeface="Arial" charset="0"/>
                <a:sym typeface="Webdings" pitchFamily="18" charset="2"/>
              </a:rPr>
              <a:t>  </a:t>
            </a:r>
            <a:r>
              <a:rPr lang="ar-SA" sz="5400" b="1" smtClean="0">
                <a:cs typeface="2  Lotus" pitchFamily="2" charset="-78"/>
                <a:sym typeface="Webdings" pitchFamily="18" charset="2"/>
              </a:rPr>
              <a:t>افزایش غیر قابل برگشت وزنی و طولی اندام گیاه.</a:t>
            </a:r>
            <a:endParaRPr lang="en-GB" sz="5400" b="1" smtClean="0">
              <a:cs typeface="2  Lotus" pitchFamily="2" charset="-78"/>
              <a:sym typeface="Webdings"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plus(out)">
                                      <p:cBhvr>
                                        <p:cTn id="7"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احتیاجات دمایی</a:t>
            </a:r>
            <a:endParaRPr lang="en-GB" smtClean="0">
              <a:cs typeface="Titr" pitchFamily="2" charset="-78"/>
            </a:endParaRPr>
          </a:p>
        </p:txBody>
      </p:sp>
      <p:sp>
        <p:nvSpPr>
          <p:cNvPr id="296963" name="Rectangle 3"/>
          <p:cNvSpPr>
            <a:spLocks noGrp="1" noChangeArrowheads="1"/>
          </p:cNvSpPr>
          <p:nvPr>
            <p:ph type="body" idx="1"/>
          </p:nvPr>
        </p:nvSpPr>
        <p:spPr>
          <a:xfrm>
            <a:off x="0" y="1905000"/>
            <a:ext cx="8991600" cy="4754563"/>
          </a:xfrm>
        </p:spPr>
        <p:txBody>
          <a:bodyPr/>
          <a:lstStyle/>
          <a:p>
            <a:pPr marL="609600" indent="-609600" algn="r" rtl="1" eaLnBrk="1" hangingPunct="1">
              <a:lnSpc>
                <a:spcPct val="90000"/>
              </a:lnSpc>
              <a:buFontTx/>
              <a:buNone/>
            </a:pPr>
            <a:r>
              <a:rPr lang="fa-IR" smtClean="0">
                <a:latin typeface="Tahoma" pitchFamily="34" charset="0"/>
                <a:cs typeface="2  Lotus" pitchFamily="2" charset="-78"/>
                <a:sym typeface="Wingdings" pitchFamily="2" charset="2"/>
              </a:rPr>
              <a:t>   حداقل دمای جوانه زنی بین 8 تا 10 درجه سانتی گراد است.</a:t>
            </a:r>
          </a:p>
          <a:p>
            <a:pPr marL="609600" indent="-609600" algn="r" rtl="1" eaLnBrk="1" hangingPunct="1">
              <a:lnSpc>
                <a:spcPct val="90000"/>
              </a:lnSpc>
              <a:buFontTx/>
              <a:buNone/>
            </a:pPr>
            <a:r>
              <a:rPr lang="fa-IR" smtClean="0">
                <a:latin typeface="Tahoma" pitchFamily="34" charset="0"/>
                <a:cs typeface="2  Lotus" pitchFamily="2" charset="-78"/>
                <a:sym typeface="Wingdings" pitchFamily="2" charset="2"/>
              </a:rPr>
              <a:t>   در 6 درجه کاملا متوقف است.</a:t>
            </a:r>
          </a:p>
          <a:p>
            <a:pPr marL="609600" indent="-609600" algn="r" rtl="1" eaLnBrk="1" hangingPunct="1">
              <a:lnSpc>
                <a:spcPct val="90000"/>
              </a:lnSpc>
              <a:buFontTx/>
              <a:buNone/>
            </a:pPr>
            <a:r>
              <a:rPr lang="fa-IR" smtClean="0">
                <a:latin typeface="Tahoma" pitchFamily="34" charset="0"/>
                <a:cs typeface="2  Lotus" pitchFamily="2" charset="-78"/>
                <a:sym typeface="Wingdings" pitchFamily="2" charset="2"/>
              </a:rPr>
              <a:t>  بهترین دمای رشد 25 تا 30 درجه است.</a:t>
            </a:r>
          </a:p>
          <a:p>
            <a:pPr marL="609600" indent="-609600" algn="r" rtl="1" eaLnBrk="1" hangingPunct="1">
              <a:lnSpc>
                <a:spcPct val="90000"/>
              </a:lnSpc>
              <a:buFontTx/>
              <a:buNone/>
            </a:pPr>
            <a:r>
              <a:rPr lang="fa-IR" smtClean="0">
                <a:latin typeface="Tahoma" pitchFamily="34" charset="0"/>
                <a:cs typeface="2  Lotus" pitchFamily="2" charset="-78"/>
                <a:sym typeface="Wingdings" pitchFamily="2" charset="2"/>
              </a:rPr>
              <a:t>  در دمای 35 بیشتر دانه گرده خشک می شود و اگر در مرحله دانه باشد دانه ها جمع شده براق شده و وزن خشک آن کم می شود.</a:t>
            </a:r>
          </a:p>
          <a:p>
            <a:pPr marL="609600" indent="-609600" algn="r" rtl="1" eaLnBrk="1" hangingPunct="1">
              <a:lnSpc>
                <a:spcPct val="90000"/>
              </a:lnSpc>
              <a:buFontTx/>
              <a:buNone/>
            </a:pPr>
            <a:r>
              <a:rPr lang="fa-IR" smtClean="0">
                <a:latin typeface="Tahoma" pitchFamily="34" charset="0"/>
                <a:cs typeface="2  Lotus" pitchFamily="2" charset="-78"/>
                <a:sym typeface="Wingdings" pitchFamily="2" charset="2"/>
              </a:rPr>
              <a:t>  در اصفهان کاشت ارقام دانه ای از اواسط فروردین شروع و گل دهی اخر مرداد است.ارقام علوفه ای را بعد از دانه ای و سیلویی را بعد از دانه ای کشت می کنند.</a:t>
            </a:r>
          </a:p>
          <a:p>
            <a:pPr marL="609600" indent="-609600" algn="r" rtl="1" eaLnBrk="1" hangingPunct="1">
              <a:lnSpc>
                <a:spcPct val="90000"/>
              </a:lnSpc>
              <a:buFontTx/>
              <a:buNone/>
            </a:pPr>
            <a:r>
              <a:rPr lang="fa-IR" smtClean="0">
                <a:latin typeface="Tahoma" pitchFamily="34" charset="0"/>
                <a:cs typeface="2  Lotus" pitchFamily="2" charset="-78"/>
                <a:sym typeface="Wingdings" pitchFamily="2" charset="2"/>
              </a:rPr>
              <a:t>   </a:t>
            </a: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6962"/>
                                        </p:tgtEl>
                                        <p:attrNameLst>
                                          <p:attrName>style.visibility</p:attrName>
                                        </p:attrNameLst>
                                      </p:cBhvr>
                                      <p:to>
                                        <p:strVal val="visible"/>
                                      </p:to>
                                    </p:set>
                                    <p:anim calcmode="lin" valueType="num">
                                      <p:cBhvr additive="base">
                                        <p:cTn id="7" dur="2000" fill="hold"/>
                                        <p:tgtEl>
                                          <p:spTgt spid="296962"/>
                                        </p:tgtEl>
                                        <p:attrNameLst>
                                          <p:attrName>ppt_x</p:attrName>
                                        </p:attrNameLst>
                                      </p:cBhvr>
                                      <p:tavLst>
                                        <p:tav tm="0">
                                          <p:val>
                                            <p:strVal val="#ppt_x"/>
                                          </p:val>
                                        </p:tav>
                                        <p:tav tm="100000">
                                          <p:val>
                                            <p:strVal val="#ppt_x"/>
                                          </p:val>
                                        </p:tav>
                                      </p:tavLst>
                                    </p:anim>
                                    <p:anim calcmode="lin" valueType="num">
                                      <p:cBhvr additive="base">
                                        <p:cTn id="8" dur="2000" fill="hold"/>
                                        <p:tgtEl>
                                          <p:spTgt spid="29696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96963">
                                            <p:txEl>
                                              <p:pRg st="0" end="0"/>
                                            </p:txEl>
                                          </p:spTgt>
                                        </p:tgtEl>
                                        <p:attrNameLst>
                                          <p:attrName>style.visibility</p:attrName>
                                        </p:attrNameLst>
                                      </p:cBhvr>
                                      <p:to>
                                        <p:strVal val="visible"/>
                                      </p:to>
                                    </p:set>
                                    <p:animEffect transition="in" filter="wedge">
                                      <p:cBhvr>
                                        <p:cTn id="12" dur="1000"/>
                                        <p:tgtEl>
                                          <p:spTgt spid="296963">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96963">
                                            <p:txEl>
                                              <p:pRg st="1" end="1"/>
                                            </p:txEl>
                                          </p:spTgt>
                                        </p:tgtEl>
                                        <p:attrNameLst>
                                          <p:attrName>style.visibility</p:attrName>
                                        </p:attrNameLst>
                                      </p:cBhvr>
                                      <p:to>
                                        <p:strVal val="visible"/>
                                      </p:to>
                                    </p:set>
                                    <p:animEffect transition="in" filter="wedge">
                                      <p:cBhvr>
                                        <p:cTn id="16" dur="1000"/>
                                        <p:tgtEl>
                                          <p:spTgt spid="296963">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96963">
                                            <p:txEl>
                                              <p:pRg st="2" end="2"/>
                                            </p:txEl>
                                          </p:spTgt>
                                        </p:tgtEl>
                                        <p:attrNameLst>
                                          <p:attrName>style.visibility</p:attrName>
                                        </p:attrNameLst>
                                      </p:cBhvr>
                                      <p:to>
                                        <p:strVal val="visible"/>
                                      </p:to>
                                    </p:set>
                                    <p:animEffect transition="in" filter="wedge">
                                      <p:cBhvr>
                                        <p:cTn id="20" dur="1000"/>
                                        <p:tgtEl>
                                          <p:spTgt spid="296963">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96963">
                                            <p:txEl>
                                              <p:pRg st="3" end="3"/>
                                            </p:txEl>
                                          </p:spTgt>
                                        </p:tgtEl>
                                        <p:attrNameLst>
                                          <p:attrName>style.visibility</p:attrName>
                                        </p:attrNameLst>
                                      </p:cBhvr>
                                      <p:to>
                                        <p:strVal val="visible"/>
                                      </p:to>
                                    </p:set>
                                    <p:animEffect transition="in" filter="wedge">
                                      <p:cBhvr>
                                        <p:cTn id="24" dur="1000"/>
                                        <p:tgtEl>
                                          <p:spTgt spid="296963">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96963">
                                            <p:txEl>
                                              <p:pRg st="4" end="4"/>
                                            </p:txEl>
                                          </p:spTgt>
                                        </p:tgtEl>
                                        <p:attrNameLst>
                                          <p:attrName>style.visibility</p:attrName>
                                        </p:attrNameLst>
                                      </p:cBhvr>
                                      <p:to>
                                        <p:strVal val="visible"/>
                                      </p:to>
                                    </p:set>
                                    <p:animEffect transition="in" filter="wedge">
                                      <p:cBhvr>
                                        <p:cTn id="28" dur="1000"/>
                                        <p:tgtEl>
                                          <p:spTgt spid="296963">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96963">
                                            <p:txEl>
                                              <p:pRg st="5" end="5"/>
                                            </p:txEl>
                                          </p:spTgt>
                                        </p:tgtEl>
                                        <p:attrNameLst>
                                          <p:attrName>style.visibility</p:attrName>
                                        </p:attrNameLst>
                                      </p:cBhvr>
                                      <p:to>
                                        <p:strVal val="visible"/>
                                      </p:to>
                                    </p:set>
                                    <p:animEffect transition="in" filter="wedge">
                                      <p:cBhvr>
                                        <p:cTn id="32" dur="1000"/>
                                        <p:tgtEl>
                                          <p:spTgt spid="296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2" grpId="0" animBg="1"/>
      <p:bldP spid="296963" grpId="0" build="p"/>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احتیاجات آبی</a:t>
            </a:r>
            <a:endParaRPr lang="en-GB" smtClean="0">
              <a:cs typeface="Titr" pitchFamily="2" charset="-78"/>
            </a:endParaRPr>
          </a:p>
        </p:txBody>
      </p:sp>
      <p:sp>
        <p:nvSpPr>
          <p:cNvPr id="297987" name="Rectangle 3"/>
          <p:cNvSpPr>
            <a:spLocks noGrp="1" noChangeArrowheads="1"/>
          </p:cNvSpPr>
          <p:nvPr>
            <p:ph type="body" idx="1"/>
          </p:nvPr>
        </p:nvSpPr>
        <p:spPr>
          <a:xfrm>
            <a:off x="0" y="1905000"/>
            <a:ext cx="8991600" cy="4754563"/>
          </a:xfrm>
        </p:spPr>
        <p:txBody>
          <a:bodyPr/>
          <a:lstStyle/>
          <a:p>
            <a:pPr marL="609600" indent="-609600" algn="r" rtl="1" eaLnBrk="1" hangingPunct="1">
              <a:lnSpc>
                <a:spcPct val="90000"/>
              </a:lnSpc>
              <a:buFontTx/>
              <a:buNone/>
            </a:pPr>
            <a:r>
              <a:rPr lang="fa-IR" smtClean="0">
                <a:latin typeface="Tahoma" pitchFamily="34" charset="0"/>
                <a:cs typeface="2  Lotus" pitchFamily="2" charset="-78"/>
                <a:sym typeface="Wingdings" pitchFamily="2" charset="2"/>
              </a:rPr>
              <a:t>   پر مصرف از نظر آب است – با بارش سالانه 700 میلی متر و بیشتر امکان دیم کاری وجود دارد.بیشترین نیاز آبی در گل دهی است.</a:t>
            </a:r>
          </a:p>
          <a:p>
            <a:pPr marL="609600" indent="-609600" algn="r" rtl="1" eaLnBrk="1" hangingPunct="1">
              <a:lnSpc>
                <a:spcPct val="90000"/>
              </a:lnSpc>
              <a:buFontTx/>
              <a:buNone/>
            </a:pPr>
            <a:r>
              <a:rPr lang="fa-IR" smtClean="0">
                <a:latin typeface="Tahoma" pitchFamily="34" charset="0"/>
                <a:cs typeface="2  Lotus" pitchFamily="2" charset="-78"/>
                <a:sym typeface="Wingdings" pitchFamily="2" charset="2"/>
              </a:rPr>
              <a:t>  - جوانه زنی</a:t>
            </a:r>
          </a:p>
          <a:p>
            <a:pPr marL="609600" indent="-609600" algn="r" rtl="1" eaLnBrk="1" hangingPunct="1">
              <a:lnSpc>
                <a:spcPct val="90000"/>
              </a:lnSpc>
              <a:buFontTx/>
              <a:buNone/>
            </a:pPr>
            <a:r>
              <a:rPr lang="fa-IR" smtClean="0">
                <a:latin typeface="Tahoma" pitchFamily="34" charset="0"/>
                <a:cs typeface="2  Lotus" pitchFamily="2" charset="-78"/>
                <a:sym typeface="Wingdings" pitchFamily="2" charset="2"/>
              </a:rPr>
              <a:t>  - ساقه رفتن</a:t>
            </a:r>
          </a:p>
          <a:p>
            <a:pPr marL="609600" indent="-609600" algn="r" rtl="1" eaLnBrk="1" hangingPunct="1">
              <a:lnSpc>
                <a:spcPct val="90000"/>
              </a:lnSpc>
              <a:buFontTx/>
              <a:buNone/>
            </a:pPr>
            <a:r>
              <a:rPr lang="fa-IR" smtClean="0">
                <a:latin typeface="Tahoma" pitchFamily="34" charset="0"/>
                <a:cs typeface="2  Lotus" pitchFamily="2" charset="-78"/>
                <a:sym typeface="Wingdings" pitchFamily="2" charset="2"/>
              </a:rPr>
              <a:t>  - ظهور گل نر</a:t>
            </a:r>
          </a:p>
          <a:p>
            <a:pPr marL="609600" indent="-609600" algn="r" rtl="1" eaLnBrk="1" hangingPunct="1">
              <a:lnSpc>
                <a:spcPct val="90000"/>
              </a:lnSpc>
              <a:buFontTx/>
              <a:buNone/>
            </a:pPr>
            <a:r>
              <a:rPr lang="fa-IR" smtClean="0">
                <a:latin typeface="Tahoma" pitchFamily="34" charset="0"/>
                <a:cs typeface="2  Lotus" pitchFamily="2" charset="-78"/>
                <a:sym typeface="Wingdings" pitchFamily="2" charset="2"/>
              </a:rPr>
              <a:t>  - ظهور گل ماده</a:t>
            </a:r>
          </a:p>
          <a:p>
            <a:pPr marL="609600" indent="-609600" algn="r" rtl="1" eaLnBrk="1" hangingPunct="1">
              <a:lnSpc>
                <a:spcPct val="90000"/>
              </a:lnSpc>
              <a:buFontTx/>
              <a:buNone/>
            </a:pPr>
            <a:r>
              <a:rPr lang="fa-IR" smtClean="0">
                <a:latin typeface="Tahoma" pitchFamily="34" charset="0"/>
                <a:cs typeface="2  Lotus" pitchFamily="2" charset="-78"/>
                <a:sym typeface="Wingdings" pitchFamily="2" charset="2"/>
              </a:rPr>
              <a:t>  - شیری شدن دانه</a:t>
            </a:r>
          </a:p>
          <a:p>
            <a:pPr marL="609600" indent="-609600" algn="r" rtl="1" eaLnBrk="1" hangingPunct="1">
              <a:lnSpc>
                <a:spcPct val="90000"/>
              </a:lnSpc>
              <a:buFontTx/>
              <a:buNone/>
            </a:pPr>
            <a:r>
              <a:rPr lang="fa-IR" smtClean="0">
                <a:latin typeface="Tahoma" pitchFamily="34" charset="0"/>
                <a:cs typeface="2  Lotus" pitchFamily="2" charset="-78"/>
                <a:sym typeface="Wingdings" pitchFamily="2" charset="2"/>
              </a:rPr>
              <a:t>   </a:t>
            </a:r>
          </a:p>
          <a:p>
            <a:pPr marL="609600" indent="-609600" algn="r" rtl="1" eaLnBrk="1" hangingPunct="1">
              <a:lnSpc>
                <a:spcPct val="90000"/>
              </a:lnSpc>
              <a:buFontTx/>
              <a:buNone/>
            </a:pPr>
            <a:r>
              <a:rPr lang="fa-IR" smtClean="0">
                <a:latin typeface="Tahoma" pitchFamily="34" charset="0"/>
                <a:cs typeface="2  Lotus" pitchFamily="2" charset="-78"/>
                <a:sym typeface="Wingdings" pitchFamily="2" charset="2"/>
              </a:rPr>
              <a:t>   </a:t>
            </a: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7986"/>
                                        </p:tgtEl>
                                        <p:attrNameLst>
                                          <p:attrName>style.visibility</p:attrName>
                                        </p:attrNameLst>
                                      </p:cBhvr>
                                      <p:to>
                                        <p:strVal val="visible"/>
                                      </p:to>
                                    </p:set>
                                    <p:anim calcmode="lin" valueType="num">
                                      <p:cBhvr additive="base">
                                        <p:cTn id="7" dur="2000" fill="hold"/>
                                        <p:tgtEl>
                                          <p:spTgt spid="297986"/>
                                        </p:tgtEl>
                                        <p:attrNameLst>
                                          <p:attrName>ppt_x</p:attrName>
                                        </p:attrNameLst>
                                      </p:cBhvr>
                                      <p:tavLst>
                                        <p:tav tm="0">
                                          <p:val>
                                            <p:strVal val="#ppt_x"/>
                                          </p:val>
                                        </p:tav>
                                        <p:tav tm="100000">
                                          <p:val>
                                            <p:strVal val="#ppt_x"/>
                                          </p:val>
                                        </p:tav>
                                      </p:tavLst>
                                    </p:anim>
                                    <p:anim calcmode="lin" valueType="num">
                                      <p:cBhvr additive="base">
                                        <p:cTn id="8" dur="2000" fill="hold"/>
                                        <p:tgtEl>
                                          <p:spTgt spid="29798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97987">
                                            <p:txEl>
                                              <p:pRg st="0" end="0"/>
                                            </p:txEl>
                                          </p:spTgt>
                                        </p:tgtEl>
                                        <p:attrNameLst>
                                          <p:attrName>style.visibility</p:attrName>
                                        </p:attrNameLst>
                                      </p:cBhvr>
                                      <p:to>
                                        <p:strVal val="visible"/>
                                      </p:to>
                                    </p:set>
                                    <p:animEffect transition="in" filter="wedge">
                                      <p:cBhvr>
                                        <p:cTn id="12" dur="1000"/>
                                        <p:tgtEl>
                                          <p:spTgt spid="297987">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97987">
                                            <p:txEl>
                                              <p:pRg st="1" end="1"/>
                                            </p:txEl>
                                          </p:spTgt>
                                        </p:tgtEl>
                                        <p:attrNameLst>
                                          <p:attrName>style.visibility</p:attrName>
                                        </p:attrNameLst>
                                      </p:cBhvr>
                                      <p:to>
                                        <p:strVal val="visible"/>
                                      </p:to>
                                    </p:set>
                                    <p:animEffect transition="in" filter="wedge">
                                      <p:cBhvr>
                                        <p:cTn id="16" dur="1000"/>
                                        <p:tgtEl>
                                          <p:spTgt spid="297987">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97987">
                                            <p:txEl>
                                              <p:pRg st="2" end="2"/>
                                            </p:txEl>
                                          </p:spTgt>
                                        </p:tgtEl>
                                        <p:attrNameLst>
                                          <p:attrName>style.visibility</p:attrName>
                                        </p:attrNameLst>
                                      </p:cBhvr>
                                      <p:to>
                                        <p:strVal val="visible"/>
                                      </p:to>
                                    </p:set>
                                    <p:animEffect transition="in" filter="wedge">
                                      <p:cBhvr>
                                        <p:cTn id="20" dur="1000"/>
                                        <p:tgtEl>
                                          <p:spTgt spid="297987">
                                            <p:txEl>
                                              <p:pRg st="2" end="2"/>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97987">
                                            <p:txEl>
                                              <p:pRg st="3" end="3"/>
                                            </p:txEl>
                                          </p:spTgt>
                                        </p:tgtEl>
                                        <p:attrNameLst>
                                          <p:attrName>style.visibility</p:attrName>
                                        </p:attrNameLst>
                                      </p:cBhvr>
                                      <p:to>
                                        <p:strVal val="visible"/>
                                      </p:to>
                                    </p:set>
                                    <p:animEffect transition="in" filter="wedge">
                                      <p:cBhvr>
                                        <p:cTn id="24" dur="1000"/>
                                        <p:tgtEl>
                                          <p:spTgt spid="297987">
                                            <p:txEl>
                                              <p:pRg st="3" end="3"/>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297987">
                                            <p:txEl>
                                              <p:pRg st="4" end="4"/>
                                            </p:txEl>
                                          </p:spTgt>
                                        </p:tgtEl>
                                        <p:attrNameLst>
                                          <p:attrName>style.visibility</p:attrName>
                                        </p:attrNameLst>
                                      </p:cBhvr>
                                      <p:to>
                                        <p:strVal val="visible"/>
                                      </p:to>
                                    </p:set>
                                    <p:animEffect transition="in" filter="wedge">
                                      <p:cBhvr>
                                        <p:cTn id="28" dur="1000"/>
                                        <p:tgtEl>
                                          <p:spTgt spid="297987">
                                            <p:txEl>
                                              <p:pRg st="4" end="4"/>
                                            </p:txEl>
                                          </p:spTgt>
                                        </p:tgtEl>
                                      </p:cBhvr>
                                    </p:animEffect>
                                  </p:childTnLst>
                                </p:cTn>
                              </p:par>
                            </p:childTnLst>
                          </p:cTn>
                        </p:par>
                        <p:par>
                          <p:cTn id="29" fill="hold">
                            <p:stCondLst>
                              <p:cond delay="7000"/>
                            </p:stCondLst>
                            <p:childTnLst>
                              <p:par>
                                <p:cTn id="30" presetID="20" presetClass="entr" presetSubtype="0" fill="hold" grpId="0" nodeType="afterEffect">
                                  <p:stCondLst>
                                    <p:cond delay="0"/>
                                  </p:stCondLst>
                                  <p:childTnLst>
                                    <p:set>
                                      <p:cBhvr>
                                        <p:cTn id="31" dur="1" fill="hold">
                                          <p:stCondLst>
                                            <p:cond delay="0"/>
                                          </p:stCondLst>
                                        </p:cTn>
                                        <p:tgtEl>
                                          <p:spTgt spid="297987">
                                            <p:txEl>
                                              <p:pRg st="5" end="5"/>
                                            </p:txEl>
                                          </p:spTgt>
                                        </p:tgtEl>
                                        <p:attrNameLst>
                                          <p:attrName>style.visibility</p:attrName>
                                        </p:attrNameLst>
                                      </p:cBhvr>
                                      <p:to>
                                        <p:strVal val="visible"/>
                                      </p:to>
                                    </p:set>
                                    <p:animEffect transition="in" filter="wedge">
                                      <p:cBhvr>
                                        <p:cTn id="32" dur="1000"/>
                                        <p:tgtEl>
                                          <p:spTgt spid="297987">
                                            <p:txEl>
                                              <p:pRg st="5" end="5"/>
                                            </p:txEl>
                                          </p:spTgt>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297987">
                                            <p:txEl>
                                              <p:pRg st="6" end="6"/>
                                            </p:txEl>
                                          </p:spTgt>
                                        </p:tgtEl>
                                        <p:attrNameLst>
                                          <p:attrName>style.visibility</p:attrName>
                                        </p:attrNameLst>
                                      </p:cBhvr>
                                      <p:to>
                                        <p:strVal val="visible"/>
                                      </p:to>
                                    </p:set>
                                    <p:animEffect transition="in" filter="wedge">
                                      <p:cBhvr>
                                        <p:cTn id="36" dur="1000"/>
                                        <p:tgtEl>
                                          <p:spTgt spid="297987">
                                            <p:txEl>
                                              <p:pRg st="6" end="6"/>
                                            </p:txEl>
                                          </p:spTgt>
                                        </p:tgtEl>
                                      </p:cBhvr>
                                    </p:animEffect>
                                  </p:childTnLst>
                                </p:cTn>
                              </p:par>
                            </p:childTnLst>
                          </p:cTn>
                        </p:par>
                        <p:par>
                          <p:cTn id="37" fill="hold">
                            <p:stCondLst>
                              <p:cond delay="9000"/>
                            </p:stCondLst>
                            <p:childTnLst>
                              <p:par>
                                <p:cTn id="38" presetID="20" presetClass="entr" presetSubtype="0" fill="hold" grpId="0" nodeType="afterEffect">
                                  <p:stCondLst>
                                    <p:cond delay="0"/>
                                  </p:stCondLst>
                                  <p:childTnLst>
                                    <p:set>
                                      <p:cBhvr>
                                        <p:cTn id="39" dur="1" fill="hold">
                                          <p:stCondLst>
                                            <p:cond delay="0"/>
                                          </p:stCondLst>
                                        </p:cTn>
                                        <p:tgtEl>
                                          <p:spTgt spid="297987">
                                            <p:txEl>
                                              <p:pRg st="7" end="7"/>
                                            </p:txEl>
                                          </p:spTgt>
                                        </p:tgtEl>
                                        <p:attrNameLst>
                                          <p:attrName>style.visibility</p:attrName>
                                        </p:attrNameLst>
                                      </p:cBhvr>
                                      <p:to>
                                        <p:strVal val="visible"/>
                                      </p:to>
                                    </p:set>
                                    <p:animEffect transition="in" filter="wedge">
                                      <p:cBhvr>
                                        <p:cTn id="40" dur="1000"/>
                                        <p:tgtEl>
                                          <p:spTgt spid="2979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animBg="1"/>
      <p:bldP spid="297987" grpId="0" build="p"/>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احتیاجات نوری</a:t>
            </a:r>
            <a:endParaRPr lang="en-GB" smtClean="0">
              <a:cs typeface="Titr" pitchFamily="2" charset="-78"/>
            </a:endParaRPr>
          </a:p>
        </p:txBody>
      </p:sp>
      <p:sp>
        <p:nvSpPr>
          <p:cNvPr id="299011" name="Rectangle 3"/>
          <p:cNvSpPr>
            <a:spLocks noGrp="1" noChangeArrowheads="1"/>
          </p:cNvSpPr>
          <p:nvPr>
            <p:ph type="body" idx="1"/>
          </p:nvPr>
        </p:nvSpPr>
        <p:spPr>
          <a:xfrm>
            <a:off x="0" y="1905000"/>
            <a:ext cx="8991600" cy="47545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a:t>
            </a:r>
          </a:p>
          <a:p>
            <a:pPr marL="609600" indent="-609600" algn="r" rtl="1" eaLnBrk="1" hangingPunct="1">
              <a:buFontTx/>
              <a:buNone/>
            </a:pPr>
            <a:endParaRPr lang="fa-IR" smtClean="0">
              <a:latin typeface="Tahoma" pitchFamily="34" charset="0"/>
              <a:cs typeface="2  Lotus" pitchFamily="2" charset="-78"/>
              <a:sym typeface="Wingdings" pitchFamily="2" charset="2"/>
            </a:endParaRPr>
          </a:p>
          <a:p>
            <a:pPr marL="609600" indent="-609600" algn="r" rtl="1" eaLnBrk="1" hangingPunct="1">
              <a:buFontTx/>
              <a:buNone/>
            </a:pPr>
            <a:endParaRPr lang="fa-IR" smtClean="0">
              <a:latin typeface="Tahoma" pitchFamily="34" charset="0"/>
              <a:cs typeface="2  Lotus" pitchFamily="2" charset="-78"/>
              <a:sym typeface="Wingdings" pitchFamily="2" charset="2"/>
            </a:endParaRPr>
          </a:p>
          <a:p>
            <a:pPr marL="609600" indent="-609600" algn="r" rtl="1" eaLnBrk="1" hangingPunct="1">
              <a:buFontTx/>
              <a:buNone/>
            </a:pPr>
            <a:r>
              <a:rPr lang="fa-IR" smtClean="0">
                <a:latin typeface="Tahoma" pitchFamily="34" charset="0"/>
                <a:cs typeface="2  Lotus" pitchFamily="2" charset="-78"/>
                <a:sym typeface="Wingdings" pitchFamily="2" charset="2"/>
              </a:rPr>
              <a:t>گیاه </a:t>
            </a:r>
            <a:r>
              <a:rPr lang="en-US" smtClean="0">
                <a:latin typeface="Tahoma" pitchFamily="34" charset="0"/>
                <a:cs typeface="2  Lotus" pitchFamily="2" charset="-78"/>
                <a:sym typeface="Wingdings" pitchFamily="2" charset="2"/>
              </a:rPr>
              <a:t>C4</a:t>
            </a:r>
            <a:r>
              <a:rPr lang="fa-IR" smtClean="0">
                <a:latin typeface="Tahoma" pitchFamily="34" charset="0"/>
                <a:cs typeface="2  Lotus" pitchFamily="2" charset="-78"/>
                <a:sym typeface="Wingdings" pitchFamily="2" charset="2"/>
              </a:rPr>
              <a:t> است -  نور دوست – تراکم زیاد برای آن مضر است (تعداد بلال کم و ورس) – روز کوتاه است </a:t>
            </a:r>
          </a:p>
          <a:p>
            <a:pPr marL="609600" indent="-609600" algn="r" rtl="1" eaLnBrk="1" hangingPunct="1">
              <a:buFontTx/>
              <a:buNone/>
            </a:pPr>
            <a:r>
              <a:rPr lang="fa-IR" smtClean="0">
                <a:latin typeface="Tahoma" pitchFamily="34" charset="0"/>
                <a:cs typeface="2  Lotus" pitchFamily="2" charset="-78"/>
                <a:sym typeface="Wingdings" pitchFamily="2" charset="2"/>
              </a:rPr>
              <a:t>   </a:t>
            </a:r>
          </a:p>
          <a:p>
            <a:pPr marL="609600" indent="-609600" algn="r" rtl="1" eaLnBrk="1" hangingPunct="1">
              <a:buFontTx/>
              <a:buNone/>
            </a:pPr>
            <a:r>
              <a:rPr lang="fa-IR" smtClean="0">
                <a:latin typeface="Tahoma" pitchFamily="34" charset="0"/>
                <a:cs typeface="2  Lotus" pitchFamily="2" charset="-78"/>
                <a:sym typeface="Wingdings" pitchFamily="2" charset="2"/>
              </a:rPr>
              <a:t>   </a:t>
            </a: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9010"/>
                                        </p:tgtEl>
                                        <p:attrNameLst>
                                          <p:attrName>style.visibility</p:attrName>
                                        </p:attrNameLst>
                                      </p:cBhvr>
                                      <p:to>
                                        <p:strVal val="visible"/>
                                      </p:to>
                                    </p:set>
                                    <p:anim calcmode="lin" valueType="num">
                                      <p:cBhvr additive="base">
                                        <p:cTn id="7" dur="2000" fill="hold"/>
                                        <p:tgtEl>
                                          <p:spTgt spid="299010"/>
                                        </p:tgtEl>
                                        <p:attrNameLst>
                                          <p:attrName>ppt_x</p:attrName>
                                        </p:attrNameLst>
                                      </p:cBhvr>
                                      <p:tavLst>
                                        <p:tav tm="0">
                                          <p:val>
                                            <p:strVal val="#ppt_x"/>
                                          </p:val>
                                        </p:tav>
                                        <p:tav tm="100000">
                                          <p:val>
                                            <p:strVal val="#ppt_x"/>
                                          </p:val>
                                        </p:tav>
                                      </p:tavLst>
                                    </p:anim>
                                    <p:anim calcmode="lin" valueType="num">
                                      <p:cBhvr additive="base">
                                        <p:cTn id="8" dur="2000" fill="hold"/>
                                        <p:tgtEl>
                                          <p:spTgt spid="29901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299011">
                                            <p:txEl>
                                              <p:pRg st="0" end="0"/>
                                            </p:txEl>
                                          </p:spTgt>
                                        </p:tgtEl>
                                        <p:attrNameLst>
                                          <p:attrName>style.visibility</p:attrName>
                                        </p:attrNameLst>
                                      </p:cBhvr>
                                      <p:to>
                                        <p:strVal val="visible"/>
                                      </p:to>
                                    </p:set>
                                    <p:animEffect transition="in" filter="wedge">
                                      <p:cBhvr>
                                        <p:cTn id="12" dur="1000"/>
                                        <p:tgtEl>
                                          <p:spTgt spid="299011">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299011">
                                            <p:txEl>
                                              <p:pRg st="3" end="3"/>
                                            </p:txEl>
                                          </p:spTgt>
                                        </p:tgtEl>
                                        <p:attrNameLst>
                                          <p:attrName>style.visibility</p:attrName>
                                        </p:attrNameLst>
                                      </p:cBhvr>
                                      <p:to>
                                        <p:strVal val="visible"/>
                                      </p:to>
                                    </p:set>
                                    <p:animEffect transition="in" filter="wedge">
                                      <p:cBhvr>
                                        <p:cTn id="16" dur="1000"/>
                                        <p:tgtEl>
                                          <p:spTgt spid="299011">
                                            <p:txEl>
                                              <p:pRg st="3" end="3"/>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299011">
                                            <p:txEl>
                                              <p:pRg st="4" end="4"/>
                                            </p:txEl>
                                          </p:spTgt>
                                        </p:tgtEl>
                                        <p:attrNameLst>
                                          <p:attrName>style.visibility</p:attrName>
                                        </p:attrNameLst>
                                      </p:cBhvr>
                                      <p:to>
                                        <p:strVal val="visible"/>
                                      </p:to>
                                    </p:set>
                                    <p:animEffect transition="in" filter="wedge">
                                      <p:cBhvr>
                                        <p:cTn id="20" dur="1000"/>
                                        <p:tgtEl>
                                          <p:spTgt spid="299011">
                                            <p:txEl>
                                              <p:pRg st="4" end="4"/>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299011">
                                            <p:txEl>
                                              <p:pRg st="5" end="5"/>
                                            </p:txEl>
                                          </p:spTgt>
                                        </p:tgtEl>
                                        <p:attrNameLst>
                                          <p:attrName>style.visibility</p:attrName>
                                        </p:attrNameLst>
                                      </p:cBhvr>
                                      <p:to>
                                        <p:strVal val="visible"/>
                                      </p:to>
                                    </p:set>
                                    <p:animEffect transition="in" filter="wedge">
                                      <p:cBhvr>
                                        <p:cTn id="24" dur="1000"/>
                                        <p:tgtEl>
                                          <p:spTgt spid="2990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animBg="1"/>
      <p:bldP spid="299011" grpId="0" build="p"/>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احتیاجات خاکی</a:t>
            </a:r>
            <a:endParaRPr lang="en-GB" smtClean="0">
              <a:cs typeface="Titr" pitchFamily="2" charset="-78"/>
            </a:endParaRPr>
          </a:p>
        </p:txBody>
      </p:sp>
      <p:sp>
        <p:nvSpPr>
          <p:cNvPr id="300035" name="Rectangle 3"/>
          <p:cNvSpPr>
            <a:spLocks noGrp="1" noChangeArrowheads="1"/>
          </p:cNvSpPr>
          <p:nvPr>
            <p:ph type="body" idx="1"/>
          </p:nvPr>
        </p:nvSpPr>
        <p:spPr>
          <a:xfrm>
            <a:off x="0" y="3627438"/>
            <a:ext cx="8991600" cy="4754562"/>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اسیدیته 5/5 تا 7 – بافت متوسط با کمی آهک – حساس به شوری</a:t>
            </a: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0034"/>
                                        </p:tgtEl>
                                        <p:attrNameLst>
                                          <p:attrName>style.visibility</p:attrName>
                                        </p:attrNameLst>
                                      </p:cBhvr>
                                      <p:to>
                                        <p:strVal val="visible"/>
                                      </p:to>
                                    </p:set>
                                    <p:anim calcmode="lin" valueType="num">
                                      <p:cBhvr additive="base">
                                        <p:cTn id="7" dur="2000" fill="hold"/>
                                        <p:tgtEl>
                                          <p:spTgt spid="300034"/>
                                        </p:tgtEl>
                                        <p:attrNameLst>
                                          <p:attrName>ppt_x</p:attrName>
                                        </p:attrNameLst>
                                      </p:cBhvr>
                                      <p:tavLst>
                                        <p:tav tm="0">
                                          <p:val>
                                            <p:strVal val="#ppt_x"/>
                                          </p:val>
                                        </p:tav>
                                        <p:tav tm="100000">
                                          <p:val>
                                            <p:strVal val="#ppt_x"/>
                                          </p:val>
                                        </p:tav>
                                      </p:tavLst>
                                    </p:anim>
                                    <p:anim calcmode="lin" valueType="num">
                                      <p:cBhvr additive="base">
                                        <p:cTn id="8" dur="2000" fill="hold"/>
                                        <p:tgtEl>
                                          <p:spTgt spid="30003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300035">
                                            <p:txEl>
                                              <p:pRg st="0" end="0"/>
                                            </p:txEl>
                                          </p:spTgt>
                                        </p:tgtEl>
                                        <p:attrNameLst>
                                          <p:attrName>style.visibility</p:attrName>
                                        </p:attrNameLst>
                                      </p:cBhvr>
                                      <p:to>
                                        <p:strVal val="visible"/>
                                      </p:to>
                                    </p:set>
                                    <p:animEffect transition="in" filter="wedge">
                                      <p:cBhvr>
                                        <p:cTn id="12" dur="1000"/>
                                        <p:tgtEl>
                                          <p:spTgt spid="3000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4" grpId="0" animBg="1"/>
      <p:bldP spid="300035" grpId="0" build="p"/>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کاشت</a:t>
            </a:r>
            <a:endParaRPr lang="en-GB" smtClean="0">
              <a:cs typeface="Titr" pitchFamily="2" charset="-78"/>
            </a:endParaRPr>
          </a:p>
        </p:txBody>
      </p:sp>
      <p:sp>
        <p:nvSpPr>
          <p:cNvPr id="301059" name="Rectangle 3"/>
          <p:cNvSpPr>
            <a:spLocks noGrp="1" noChangeArrowheads="1"/>
          </p:cNvSpPr>
          <p:nvPr>
            <p:ph type="body" idx="1"/>
          </p:nvPr>
        </p:nvSpPr>
        <p:spPr>
          <a:xfrm>
            <a:off x="0" y="1905000"/>
            <a:ext cx="8991600" cy="47545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  بذر باید بیشتر از 85 درصد جوانه زنی و 98 درصد خلوص فیزیکی داشته باشد- مقاومت به سرما برای سیلویی و مقاومت به گرما برای دانه ای ها – مقاومت به بیماری که توسط قارچ کش کاربوکسین ضد عفونی شده و متیوکارپ نیز برای مبارزه با کلاغ است- رقم بدون پنجه (ژنتیک و محیط)(ازت – رطوبت و عمق کاشت) – ارقام </a:t>
            </a:r>
            <a:r>
              <a:rPr lang="en-US" smtClean="0">
                <a:latin typeface="Tahoma" pitchFamily="34" charset="0"/>
                <a:cs typeface="2  Lotus" pitchFamily="2" charset="-78"/>
                <a:sym typeface="Wingdings" pitchFamily="2" charset="2"/>
              </a:rPr>
              <a:t>Prolific</a:t>
            </a:r>
            <a:r>
              <a:rPr lang="fa-IR" smtClean="0">
                <a:latin typeface="Tahoma" pitchFamily="34" charset="0"/>
                <a:cs typeface="2  Lotus" pitchFamily="2" charset="-78"/>
                <a:sym typeface="Wingdings" pitchFamily="2" charset="2"/>
              </a:rPr>
              <a:t> </a:t>
            </a:r>
            <a:r>
              <a:rPr lang="en-US" smtClean="0">
                <a:latin typeface="Tahoma" pitchFamily="34" charset="0"/>
                <a:cs typeface="2  Lotus" pitchFamily="2" charset="-78"/>
                <a:sym typeface="Wingdings" pitchFamily="2" charset="2"/>
              </a:rPr>
              <a:t>-</a:t>
            </a:r>
            <a:r>
              <a:rPr lang="fa-IR" smtClean="0">
                <a:latin typeface="Tahoma" pitchFamily="34" charset="0"/>
                <a:cs typeface="2  Lotus" pitchFamily="2" charset="-78"/>
                <a:sym typeface="Wingdings" pitchFamily="2" charset="2"/>
              </a:rPr>
              <a:t>دو بلال مثل یک بلال عملکرد دارد</a:t>
            </a:r>
          </a:p>
          <a:p>
            <a:pPr marL="609600" indent="-609600" algn="r" rtl="1" eaLnBrk="1" hangingPunct="1">
              <a:buFontTx/>
              <a:buNone/>
            </a:pPr>
            <a:r>
              <a:rPr lang="fa-IR" smtClean="0">
                <a:latin typeface="Tahoma" pitchFamily="34" charset="0"/>
                <a:cs typeface="2  Lotus" pitchFamily="2" charset="-78"/>
                <a:sym typeface="Wingdings" pitchFamily="2" charset="2"/>
              </a:rPr>
              <a:t>   </a:t>
            </a:r>
          </a:p>
          <a:p>
            <a:pPr marL="609600" indent="-609600" algn="r" rtl="1" eaLnBrk="1" hangingPunct="1">
              <a:buFontTx/>
              <a:buNone/>
            </a:pPr>
            <a:r>
              <a:rPr lang="fa-IR" smtClean="0">
                <a:latin typeface="Tahoma" pitchFamily="34" charset="0"/>
                <a:cs typeface="2  Lotus" pitchFamily="2" charset="-78"/>
                <a:sym typeface="Wingdings" pitchFamily="2" charset="2"/>
              </a:rPr>
              <a:t>   </a:t>
            </a: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1058"/>
                                        </p:tgtEl>
                                        <p:attrNameLst>
                                          <p:attrName>style.visibility</p:attrName>
                                        </p:attrNameLst>
                                      </p:cBhvr>
                                      <p:to>
                                        <p:strVal val="visible"/>
                                      </p:to>
                                    </p:set>
                                    <p:anim calcmode="lin" valueType="num">
                                      <p:cBhvr additive="base">
                                        <p:cTn id="7" dur="2000" fill="hold"/>
                                        <p:tgtEl>
                                          <p:spTgt spid="301058"/>
                                        </p:tgtEl>
                                        <p:attrNameLst>
                                          <p:attrName>ppt_x</p:attrName>
                                        </p:attrNameLst>
                                      </p:cBhvr>
                                      <p:tavLst>
                                        <p:tav tm="0">
                                          <p:val>
                                            <p:strVal val="#ppt_x"/>
                                          </p:val>
                                        </p:tav>
                                        <p:tav tm="100000">
                                          <p:val>
                                            <p:strVal val="#ppt_x"/>
                                          </p:val>
                                        </p:tav>
                                      </p:tavLst>
                                    </p:anim>
                                    <p:anim calcmode="lin" valueType="num">
                                      <p:cBhvr additive="base">
                                        <p:cTn id="8" dur="2000" fill="hold"/>
                                        <p:tgtEl>
                                          <p:spTgt spid="30105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301059">
                                            <p:txEl>
                                              <p:pRg st="0" end="0"/>
                                            </p:txEl>
                                          </p:spTgt>
                                        </p:tgtEl>
                                        <p:attrNameLst>
                                          <p:attrName>style.visibility</p:attrName>
                                        </p:attrNameLst>
                                      </p:cBhvr>
                                      <p:to>
                                        <p:strVal val="visible"/>
                                      </p:to>
                                    </p:set>
                                    <p:animEffect transition="in" filter="wedge">
                                      <p:cBhvr>
                                        <p:cTn id="12" dur="1000"/>
                                        <p:tgtEl>
                                          <p:spTgt spid="301059">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301059">
                                            <p:txEl>
                                              <p:pRg st="1" end="1"/>
                                            </p:txEl>
                                          </p:spTgt>
                                        </p:tgtEl>
                                        <p:attrNameLst>
                                          <p:attrName>style.visibility</p:attrName>
                                        </p:attrNameLst>
                                      </p:cBhvr>
                                      <p:to>
                                        <p:strVal val="visible"/>
                                      </p:to>
                                    </p:set>
                                    <p:animEffect transition="in" filter="wedge">
                                      <p:cBhvr>
                                        <p:cTn id="16" dur="1000"/>
                                        <p:tgtEl>
                                          <p:spTgt spid="301059">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301059">
                                            <p:txEl>
                                              <p:pRg st="2" end="2"/>
                                            </p:txEl>
                                          </p:spTgt>
                                        </p:tgtEl>
                                        <p:attrNameLst>
                                          <p:attrName>style.visibility</p:attrName>
                                        </p:attrNameLst>
                                      </p:cBhvr>
                                      <p:to>
                                        <p:strVal val="visible"/>
                                      </p:to>
                                    </p:set>
                                    <p:animEffect transition="in" filter="wedge">
                                      <p:cBhvr>
                                        <p:cTn id="20" dur="1000"/>
                                        <p:tgtEl>
                                          <p:spTgt spid="301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8" grpId="0" animBg="1"/>
      <p:bldP spid="301059" grpId="0" build="p"/>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تراکم و میزان بذر</a:t>
            </a:r>
            <a:endParaRPr lang="en-GB" smtClean="0">
              <a:cs typeface="Titr" pitchFamily="2" charset="-78"/>
            </a:endParaRPr>
          </a:p>
        </p:txBody>
      </p:sp>
      <p:sp>
        <p:nvSpPr>
          <p:cNvPr id="302083" name="Rectangle 3"/>
          <p:cNvSpPr>
            <a:spLocks noGrp="1" noChangeArrowheads="1"/>
          </p:cNvSpPr>
          <p:nvPr>
            <p:ph type="body" idx="1"/>
          </p:nvPr>
        </p:nvSpPr>
        <p:spPr>
          <a:xfrm>
            <a:off x="0" y="1905000"/>
            <a:ext cx="8991600" cy="4754563"/>
          </a:xfrm>
        </p:spPr>
        <p:txBody>
          <a:bodyPr/>
          <a:lstStyle/>
          <a:p>
            <a:pPr marL="609600" indent="-609600" algn="r" rtl="1" eaLnBrk="1" hangingPunct="1">
              <a:buFontTx/>
              <a:buNone/>
            </a:pPr>
            <a:r>
              <a:rPr lang="fa-IR" smtClean="0">
                <a:latin typeface="Tahoma" pitchFamily="34" charset="0"/>
                <a:cs typeface="2  Lotus" pitchFamily="2" charset="-78"/>
                <a:sym typeface="Wingdings" pitchFamily="2" charset="2"/>
              </a:rPr>
              <a:t>لال عملکرد دارد</a:t>
            </a:r>
          </a:p>
          <a:p>
            <a:pPr marL="609600" indent="-609600" algn="r" rtl="1" eaLnBrk="1" hangingPunct="1">
              <a:buFontTx/>
              <a:buNone/>
            </a:pPr>
            <a:r>
              <a:rPr lang="fa-IR" smtClean="0">
                <a:latin typeface="Tahoma" pitchFamily="34" charset="0"/>
                <a:cs typeface="2  Lotus" pitchFamily="2" charset="-78"/>
                <a:sym typeface="Wingdings" pitchFamily="2" charset="2"/>
              </a:rPr>
              <a:t>   </a:t>
            </a:r>
          </a:p>
          <a:p>
            <a:pPr marL="609600" indent="-609600" algn="r" rtl="1" eaLnBrk="1" hangingPunct="1">
              <a:buFontTx/>
              <a:buNone/>
            </a:pPr>
            <a:r>
              <a:rPr lang="fa-IR" smtClean="0">
                <a:latin typeface="Tahoma" pitchFamily="34" charset="0"/>
                <a:cs typeface="2  Lotus" pitchFamily="2" charset="-78"/>
                <a:sym typeface="Wingdings" pitchFamily="2" charset="2"/>
              </a:rPr>
              <a:t>   </a:t>
            </a:r>
            <a:endParaRPr lang="en-US" smtClean="0">
              <a:latin typeface="Tahoma" pitchFamily="34" charset="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2082"/>
                                        </p:tgtEl>
                                        <p:attrNameLst>
                                          <p:attrName>style.visibility</p:attrName>
                                        </p:attrNameLst>
                                      </p:cBhvr>
                                      <p:to>
                                        <p:strVal val="visible"/>
                                      </p:to>
                                    </p:set>
                                    <p:anim calcmode="lin" valueType="num">
                                      <p:cBhvr additive="base">
                                        <p:cTn id="7" dur="2000" fill="hold"/>
                                        <p:tgtEl>
                                          <p:spTgt spid="302082"/>
                                        </p:tgtEl>
                                        <p:attrNameLst>
                                          <p:attrName>ppt_x</p:attrName>
                                        </p:attrNameLst>
                                      </p:cBhvr>
                                      <p:tavLst>
                                        <p:tav tm="0">
                                          <p:val>
                                            <p:strVal val="#ppt_x"/>
                                          </p:val>
                                        </p:tav>
                                        <p:tav tm="100000">
                                          <p:val>
                                            <p:strVal val="#ppt_x"/>
                                          </p:val>
                                        </p:tav>
                                      </p:tavLst>
                                    </p:anim>
                                    <p:anim calcmode="lin" valueType="num">
                                      <p:cBhvr additive="base">
                                        <p:cTn id="8" dur="2000" fill="hold"/>
                                        <p:tgtEl>
                                          <p:spTgt spid="30208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302083">
                                            <p:txEl>
                                              <p:pRg st="0" end="0"/>
                                            </p:txEl>
                                          </p:spTgt>
                                        </p:tgtEl>
                                        <p:attrNameLst>
                                          <p:attrName>style.visibility</p:attrName>
                                        </p:attrNameLst>
                                      </p:cBhvr>
                                      <p:to>
                                        <p:strVal val="visible"/>
                                      </p:to>
                                    </p:set>
                                    <p:animEffect transition="in" filter="wedge">
                                      <p:cBhvr>
                                        <p:cTn id="12" dur="1000"/>
                                        <p:tgtEl>
                                          <p:spTgt spid="302083">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302083">
                                            <p:txEl>
                                              <p:pRg st="1" end="1"/>
                                            </p:txEl>
                                          </p:spTgt>
                                        </p:tgtEl>
                                        <p:attrNameLst>
                                          <p:attrName>style.visibility</p:attrName>
                                        </p:attrNameLst>
                                      </p:cBhvr>
                                      <p:to>
                                        <p:strVal val="visible"/>
                                      </p:to>
                                    </p:set>
                                    <p:animEffect transition="in" filter="wedge">
                                      <p:cBhvr>
                                        <p:cTn id="16" dur="1000"/>
                                        <p:tgtEl>
                                          <p:spTgt spid="302083">
                                            <p:txEl>
                                              <p:pRg st="1" end="1"/>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302083">
                                            <p:txEl>
                                              <p:pRg st="2" end="2"/>
                                            </p:txEl>
                                          </p:spTgt>
                                        </p:tgtEl>
                                        <p:attrNameLst>
                                          <p:attrName>style.visibility</p:attrName>
                                        </p:attrNameLst>
                                      </p:cBhvr>
                                      <p:to>
                                        <p:strVal val="visible"/>
                                      </p:to>
                                    </p:set>
                                    <p:animEffect transition="in" filter="wedge">
                                      <p:cBhvr>
                                        <p:cTn id="20" dur="1000"/>
                                        <p:tgtEl>
                                          <p:spTgt spid="302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2" grpId="0" animBg="1"/>
      <p:bldP spid="30208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04800"/>
            <a:ext cx="8229600" cy="1143000"/>
          </a:xfrm>
          <a:solidFill>
            <a:srgbClr val="FFFF99"/>
          </a:solidFill>
          <a:ln>
            <a:solidFill>
              <a:schemeClr val="tx1"/>
            </a:solidFill>
          </a:ln>
        </p:spPr>
        <p:txBody>
          <a:bodyPr/>
          <a:lstStyle/>
          <a:p>
            <a:pPr rtl="1" eaLnBrk="1" hangingPunct="1"/>
            <a:r>
              <a:rPr lang="ar-SA" smtClean="0">
                <a:cs typeface="Titr" pitchFamily="2" charset="-78"/>
              </a:rPr>
              <a:t>رشد و نمو غلات</a:t>
            </a:r>
            <a:endParaRPr lang="en-GB" smtClean="0">
              <a:cs typeface="Titr" pitchFamily="2" charset="-78"/>
            </a:endParaRPr>
          </a:p>
        </p:txBody>
      </p:sp>
      <p:sp>
        <p:nvSpPr>
          <p:cNvPr id="32771" name="Rectangle 3"/>
          <p:cNvSpPr>
            <a:spLocks noGrp="1" noChangeArrowheads="1"/>
          </p:cNvSpPr>
          <p:nvPr>
            <p:ph type="body" idx="1"/>
          </p:nvPr>
        </p:nvSpPr>
        <p:spPr>
          <a:xfrm>
            <a:off x="457200" y="2332038"/>
            <a:ext cx="8229600" cy="4525962"/>
          </a:xfrm>
        </p:spPr>
        <p:txBody>
          <a:bodyPr/>
          <a:lstStyle/>
          <a:p>
            <a:pPr algn="r" rtl="1" eaLnBrk="1" hangingPunct="1">
              <a:buFontTx/>
              <a:buNone/>
            </a:pPr>
            <a:r>
              <a:rPr lang="ar-SA" smtClean="0">
                <a:cs typeface="Arial" charset="0"/>
              </a:rPr>
              <a:t>  در چرخه رشد و نمو غلات دو مرحله اساسی وجود دارد.</a:t>
            </a:r>
          </a:p>
          <a:p>
            <a:pPr algn="r" rtl="1" eaLnBrk="1" hangingPunct="1">
              <a:buFontTx/>
              <a:buNone/>
            </a:pPr>
            <a:r>
              <a:rPr lang="ar-SA" smtClean="0">
                <a:cs typeface="Arial" charset="0"/>
              </a:rPr>
              <a:t> </a:t>
            </a:r>
          </a:p>
          <a:p>
            <a:pPr algn="r" rtl="1" eaLnBrk="1" hangingPunct="1">
              <a:buFont typeface="Wingdings" pitchFamily="2" charset="2"/>
              <a:buChar char="þ"/>
            </a:pPr>
            <a:r>
              <a:rPr lang="ar-SA" smtClean="0">
                <a:cs typeface="Arial" charset="0"/>
                <a:sym typeface="Wingdings" pitchFamily="2" charset="2"/>
              </a:rPr>
              <a:t>  </a:t>
            </a:r>
            <a:r>
              <a:rPr lang="ar-SA" smtClean="0">
                <a:cs typeface="Yagut" pitchFamily="2" charset="-78"/>
                <a:sym typeface="Wingdings" pitchFamily="2" charset="2"/>
              </a:rPr>
              <a:t>رشد رويشی</a:t>
            </a:r>
            <a:r>
              <a:rPr lang="ar-SA" smtClean="0">
                <a:cs typeface="Arial" charset="0"/>
                <a:sym typeface="Wingdings" pitchFamily="2" charset="2"/>
              </a:rPr>
              <a:t> </a:t>
            </a:r>
          </a:p>
          <a:p>
            <a:pPr lvl="1" algn="r" rtl="1" eaLnBrk="1" hangingPunct="1">
              <a:buFont typeface="Wingdings" pitchFamily="2" charset="2"/>
              <a:buNone/>
            </a:pPr>
            <a:r>
              <a:rPr lang="ar-SA" smtClean="0">
                <a:cs typeface="Yagut" pitchFamily="2" charset="-78"/>
                <a:sym typeface="Wingdings" pitchFamily="2" charset="2"/>
              </a:rPr>
              <a:t>                                  </a:t>
            </a:r>
          </a:p>
          <a:p>
            <a:pPr lvl="1" algn="r" rtl="1" eaLnBrk="1" hangingPunct="1">
              <a:buFont typeface="Wingdings" pitchFamily="2" charset="2"/>
              <a:buNone/>
            </a:pPr>
            <a:endParaRPr lang="ar-SA" smtClean="0">
              <a:cs typeface="Yagut" pitchFamily="2" charset="-78"/>
              <a:sym typeface="Wingdings" pitchFamily="2" charset="2"/>
            </a:endParaRPr>
          </a:p>
          <a:p>
            <a:pPr lvl="1" algn="r" rtl="1" eaLnBrk="1" hangingPunct="1">
              <a:buFont typeface="Wingdings" pitchFamily="2" charset="2"/>
              <a:buNone/>
            </a:pPr>
            <a:r>
              <a:rPr lang="ar-SA" smtClean="0">
                <a:cs typeface="Yagut" pitchFamily="2" charset="-78"/>
                <a:sym typeface="Wingdings" pitchFamily="2" charset="2"/>
              </a:rPr>
              <a:t>                                         </a:t>
            </a:r>
            <a:r>
              <a:rPr lang="en-US" smtClean="0">
                <a:cs typeface="Yagut" pitchFamily="2" charset="-78"/>
                <a:sym typeface="Wingdings" pitchFamily="2" charset="2"/>
              </a:rPr>
              <a:t></a:t>
            </a:r>
            <a:r>
              <a:rPr lang="ar-SA" smtClean="0">
                <a:cs typeface="Yagut" pitchFamily="2" charset="-78"/>
                <a:sym typeface="Wingdings" pitchFamily="2" charset="2"/>
              </a:rPr>
              <a:t>   رشد زايشی</a:t>
            </a:r>
            <a:endParaRPr lang="en-US" smtClean="0">
              <a:cs typeface="Yagut"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2000" fill="hold"/>
                                        <p:tgtEl>
                                          <p:spTgt spid="32770"/>
                                        </p:tgtEl>
                                        <p:attrNameLst>
                                          <p:attrName>ppt_x</p:attrName>
                                        </p:attrNameLst>
                                      </p:cBhvr>
                                      <p:tavLst>
                                        <p:tav tm="0">
                                          <p:val>
                                            <p:strVal val="#ppt_x"/>
                                          </p:val>
                                        </p:tav>
                                        <p:tav tm="100000">
                                          <p:val>
                                            <p:strVal val="#ppt_x"/>
                                          </p:val>
                                        </p:tav>
                                      </p:tavLst>
                                    </p:anim>
                                    <p:anim calcmode="lin" valueType="num">
                                      <p:cBhvr additive="base">
                                        <p:cTn id="8" dur="2000" fill="hold"/>
                                        <p:tgtEl>
                                          <p:spTgt spid="3277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3" presetClass="entr" presetSubtype="16" fill="hold" nodeType="after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plus(in)">
                                      <p:cBhvr>
                                        <p:cTn id="12" dur="2000"/>
                                        <p:tgtEl>
                                          <p:spTgt spid="32771">
                                            <p:txEl>
                                              <p:pRg st="0" end="0"/>
                                            </p:txEl>
                                          </p:spTgt>
                                        </p:tgtEl>
                                      </p:cBhvr>
                                    </p:animEffect>
                                  </p:childTnLst>
                                </p:cTn>
                              </p:par>
                            </p:childTnLst>
                          </p:cTn>
                        </p:par>
                        <p:par>
                          <p:cTn id="13" fill="hold">
                            <p:stCondLst>
                              <p:cond delay="4000"/>
                            </p:stCondLst>
                            <p:childTnLst>
                              <p:par>
                                <p:cTn id="14" presetID="16" presetClass="entr" presetSubtype="26" fill="hold" nodeType="afterEffect">
                                  <p:stCondLst>
                                    <p:cond delay="0"/>
                                  </p:stCondLst>
                                  <p:childTnLst>
                                    <p:set>
                                      <p:cBhvr>
                                        <p:cTn id="15" dur="1" fill="hold">
                                          <p:stCondLst>
                                            <p:cond delay="0"/>
                                          </p:stCondLst>
                                        </p:cTn>
                                        <p:tgtEl>
                                          <p:spTgt spid="32771">
                                            <p:txEl>
                                              <p:pRg st="2" end="2"/>
                                            </p:txEl>
                                          </p:spTgt>
                                        </p:tgtEl>
                                        <p:attrNameLst>
                                          <p:attrName>style.visibility</p:attrName>
                                        </p:attrNameLst>
                                      </p:cBhvr>
                                      <p:to>
                                        <p:strVal val="visible"/>
                                      </p:to>
                                    </p:set>
                                    <p:animEffect transition="in" filter="barn(inHorizontal)">
                                      <p:cBhvr>
                                        <p:cTn id="16" dur="2000"/>
                                        <p:tgtEl>
                                          <p:spTgt spid="32771">
                                            <p:txEl>
                                              <p:pRg st="2" end="2"/>
                                            </p:txEl>
                                          </p:spTgt>
                                        </p:tgtEl>
                                      </p:cBhvr>
                                    </p:animEffect>
                                  </p:childTnLst>
                                </p:cTn>
                              </p:par>
                            </p:childTnLst>
                          </p:cTn>
                        </p:par>
                        <p:par>
                          <p:cTn id="17" fill="hold">
                            <p:stCondLst>
                              <p:cond delay="6000"/>
                            </p:stCondLst>
                            <p:childTnLst>
                              <p:par>
                                <p:cTn id="18" presetID="16" presetClass="entr" presetSubtype="26" fill="hold" nodeType="afterEffect">
                                  <p:stCondLst>
                                    <p:cond delay="0"/>
                                  </p:stCondLst>
                                  <p:childTnLst>
                                    <p:set>
                                      <p:cBhvr>
                                        <p:cTn id="19" dur="1" fill="hold">
                                          <p:stCondLst>
                                            <p:cond delay="0"/>
                                          </p:stCondLst>
                                        </p:cTn>
                                        <p:tgtEl>
                                          <p:spTgt spid="32771">
                                            <p:txEl>
                                              <p:pRg st="5" end="5"/>
                                            </p:txEl>
                                          </p:spTgt>
                                        </p:tgtEl>
                                        <p:attrNameLst>
                                          <p:attrName>style.visibility</p:attrName>
                                        </p:attrNameLst>
                                      </p:cBhvr>
                                      <p:to>
                                        <p:strVal val="visible"/>
                                      </p:to>
                                    </p:set>
                                    <p:animEffect transition="in" filter="barn(inHorizontal)">
                                      <p:cBhvr>
                                        <p:cTn id="20" dur="2000"/>
                                        <p:tgtEl>
                                          <p:spTgt spid="327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04800"/>
            <a:ext cx="8229600" cy="1143000"/>
          </a:xfrm>
          <a:solidFill>
            <a:srgbClr val="FFFF99"/>
          </a:solidFill>
          <a:ln>
            <a:solidFill>
              <a:schemeClr val="tx1"/>
            </a:solidFill>
          </a:ln>
        </p:spPr>
        <p:txBody>
          <a:bodyPr/>
          <a:lstStyle/>
          <a:p>
            <a:pPr eaLnBrk="1" hangingPunct="1"/>
            <a:r>
              <a:rPr lang="ar-SA" smtClean="0">
                <a:cs typeface="Titr" pitchFamily="2" charset="-78"/>
              </a:rPr>
              <a:t>رشد رويشی</a:t>
            </a:r>
            <a:endParaRPr lang="en-GB" smtClean="0">
              <a:cs typeface="Titr" pitchFamily="2" charset="-78"/>
            </a:endParaRPr>
          </a:p>
        </p:txBody>
      </p:sp>
      <p:sp>
        <p:nvSpPr>
          <p:cNvPr id="33795" name="Rectangle 3"/>
          <p:cNvSpPr>
            <a:spLocks noGrp="1" noChangeArrowheads="1"/>
          </p:cNvSpPr>
          <p:nvPr>
            <p:ph type="body" idx="1"/>
          </p:nvPr>
        </p:nvSpPr>
        <p:spPr>
          <a:xfrm>
            <a:off x="457200" y="2408238"/>
            <a:ext cx="8229600" cy="4525962"/>
          </a:xfrm>
        </p:spPr>
        <p:txBody>
          <a:bodyPr/>
          <a:lstStyle/>
          <a:p>
            <a:pPr algn="r" rtl="1" eaLnBrk="1" hangingPunct="1">
              <a:buFontTx/>
              <a:buNone/>
            </a:pPr>
            <a:r>
              <a:rPr lang="ar-SA" smtClean="0">
                <a:cs typeface="Arial" charset="0"/>
                <a:sym typeface="Wingdings" pitchFamily="2" charset="2"/>
              </a:rPr>
              <a:t> </a:t>
            </a:r>
            <a:r>
              <a:rPr lang="ar-SA" smtClean="0">
                <a:cs typeface="Yagut" pitchFamily="2" charset="-78"/>
                <a:sym typeface="Wingdings" pitchFamily="2" charset="2"/>
              </a:rPr>
              <a:t> </a:t>
            </a:r>
            <a:r>
              <a:rPr lang="en-US" smtClean="0">
                <a:cs typeface="Yagut" pitchFamily="2" charset="-78"/>
                <a:sym typeface="Webdings" pitchFamily="18" charset="2"/>
              </a:rPr>
              <a:t></a:t>
            </a:r>
            <a:r>
              <a:rPr lang="ar-SA" smtClean="0">
                <a:cs typeface="Yagut" pitchFamily="2" charset="-78"/>
                <a:sym typeface="Webdings" pitchFamily="18" charset="2"/>
              </a:rPr>
              <a:t>  جوانه زدن            </a:t>
            </a:r>
            <a:r>
              <a:rPr lang="en-US" smtClean="0">
                <a:solidFill>
                  <a:srgbClr val="FFFF66"/>
                </a:solidFill>
                <a:cs typeface="Yagut" pitchFamily="2" charset="-78"/>
                <a:sym typeface="Webdings" pitchFamily="18" charset="2"/>
              </a:rPr>
              <a:t>Germination</a:t>
            </a:r>
            <a:endParaRPr lang="ar-SA" smtClean="0">
              <a:solidFill>
                <a:srgbClr val="FFFF66"/>
              </a:solidFill>
              <a:cs typeface="Yagut" pitchFamily="2" charset="-78"/>
              <a:sym typeface="Webdings" pitchFamily="18" charset="2"/>
            </a:endParaRPr>
          </a:p>
          <a:p>
            <a:pPr algn="r" rtl="1" eaLnBrk="1" hangingPunct="1">
              <a:buFontTx/>
              <a:buNone/>
            </a:pPr>
            <a:endParaRPr lang="ar-SA" smtClean="0">
              <a:cs typeface="Yagut" pitchFamily="2" charset="-78"/>
              <a:sym typeface="Webdings" pitchFamily="18" charset="2"/>
            </a:endParaRPr>
          </a:p>
          <a:p>
            <a:pPr algn="r" rtl="1" eaLnBrk="1" hangingPunct="1">
              <a:buFontTx/>
              <a:buNone/>
            </a:pPr>
            <a:r>
              <a:rPr lang="ar-SA" smtClean="0">
                <a:cs typeface="Yagut" pitchFamily="2" charset="-78"/>
                <a:sym typeface="Webdings" pitchFamily="18" charset="2"/>
              </a:rPr>
              <a:t> </a:t>
            </a:r>
            <a:r>
              <a:rPr lang="en-US" smtClean="0">
                <a:cs typeface="Yagut" pitchFamily="2" charset="-78"/>
                <a:sym typeface="Webdings" pitchFamily="18" charset="2"/>
              </a:rPr>
              <a:t></a:t>
            </a:r>
            <a:r>
              <a:rPr lang="ar-SA" smtClean="0">
                <a:cs typeface="Yagut" pitchFamily="2" charset="-78"/>
                <a:sym typeface="Webdings" pitchFamily="18" charset="2"/>
              </a:rPr>
              <a:t>   تشکيل ريشه ها     </a:t>
            </a:r>
            <a:r>
              <a:rPr lang="en-US" smtClean="0">
                <a:solidFill>
                  <a:srgbClr val="FFFF66"/>
                </a:solidFill>
                <a:cs typeface="Yagut" pitchFamily="2" charset="-78"/>
                <a:sym typeface="Webdings" pitchFamily="18" charset="2"/>
              </a:rPr>
              <a:t>Root Development</a:t>
            </a:r>
            <a:r>
              <a:rPr lang="en-US" smtClean="0">
                <a:cs typeface="Yagut" pitchFamily="2" charset="-78"/>
                <a:sym typeface="Webdings" pitchFamily="18" charset="2"/>
              </a:rPr>
              <a:t>     </a:t>
            </a:r>
            <a:endParaRPr lang="ar-SA" smtClean="0">
              <a:cs typeface="Yagut" pitchFamily="2" charset="-78"/>
              <a:sym typeface="Webdings" pitchFamily="18" charset="2"/>
            </a:endParaRPr>
          </a:p>
          <a:p>
            <a:pPr algn="r" rtl="1" eaLnBrk="1" hangingPunct="1">
              <a:buFontTx/>
              <a:buNone/>
            </a:pPr>
            <a:endParaRPr lang="ar-SA" smtClean="0">
              <a:cs typeface="Yagut" pitchFamily="2" charset="-78"/>
              <a:sym typeface="Webdings" pitchFamily="18" charset="2"/>
            </a:endParaRPr>
          </a:p>
          <a:p>
            <a:pPr algn="r" rtl="1" eaLnBrk="1" hangingPunct="1">
              <a:buFontTx/>
              <a:buNone/>
            </a:pPr>
            <a:r>
              <a:rPr lang="ar-SA" smtClean="0">
                <a:cs typeface="Yagut" pitchFamily="2" charset="-78"/>
                <a:sym typeface="Webdings" pitchFamily="18" charset="2"/>
              </a:rPr>
              <a:t> </a:t>
            </a:r>
            <a:r>
              <a:rPr lang="en-US" smtClean="0">
                <a:cs typeface="Yagut" pitchFamily="2" charset="-78"/>
                <a:sym typeface="Webdings" pitchFamily="18" charset="2"/>
              </a:rPr>
              <a:t></a:t>
            </a:r>
            <a:r>
              <a:rPr lang="ar-SA" smtClean="0">
                <a:cs typeface="Yagut" pitchFamily="2" charset="-78"/>
                <a:sym typeface="Webdings" pitchFamily="18" charset="2"/>
              </a:rPr>
              <a:t>  پنجه زنی               </a:t>
            </a:r>
            <a:r>
              <a:rPr lang="en-US" smtClean="0">
                <a:solidFill>
                  <a:srgbClr val="FFFF66"/>
                </a:solidFill>
                <a:cs typeface="Yagut" pitchFamily="2" charset="-78"/>
                <a:sym typeface="Webdings" pitchFamily="18" charset="2"/>
              </a:rPr>
              <a:t>Tillering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2000" fill="hold"/>
                                        <p:tgtEl>
                                          <p:spTgt spid="33794"/>
                                        </p:tgtEl>
                                        <p:attrNameLst>
                                          <p:attrName>ppt_x</p:attrName>
                                        </p:attrNameLst>
                                      </p:cBhvr>
                                      <p:tavLst>
                                        <p:tav tm="0">
                                          <p:val>
                                            <p:strVal val="#ppt_x"/>
                                          </p:val>
                                        </p:tav>
                                        <p:tav tm="100000">
                                          <p:val>
                                            <p:strVal val="#ppt_x"/>
                                          </p:val>
                                        </p:tav>
                                      </p:tavLst>
                                    </p:anim>
                                    <p:anim calcmode="lin" valueType="num">
                                      <p:cBhvr additive="base">
                                        <p:cTn id="8" dur="2000" fill="hold"/>
                                        <p:tgtEl>
                                          <p:spTgt spid="3379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3" presetClass="entr" presetSubtype="10" fill="hold" nodeType="after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12" dur="2000"/>
                                        <p:tgtEl>
                                          <p:spTgt spid="33795">
                                            <p:txEl>
                                              <p:pRg st="0" end="0"/>
                                            </p:txEl>
                                          </p:spTgt>
                                        </p:tgtEl>
                                      </p:cBhvr>
                                    </p:animEffect>
                                  </p:childTnLst>
                                </p:cTn>
                              </p:par>
                            </p:childTnLst>
                          </p:cTn>
                        </p:par>
                        <p:par>
                          <p:cTn id="13" fill="hold">
                            <p:stCondLst>
                              <p:cond delay="4000"/>
                            </p:stCondLst>
                            <p:childTnLst>
                              <p:par>
                                <p:cTn id="14" presetID="3" presetClass="entr" presetSubtype="10" fill="hold" nodeType="afterEffect">
                                  <p:stCondLst>
                                    <p:cond delay="0"/>
                                  </p:stCondLst>
                                  <p:childTnLst>
                                    <p:set>
                                      <p:cBhvr>
                                        <p:cTn id="15" dur="1" fill="hold">
                                          <p:stCondLst>
                                            <p:cond delay="0"/>
                                          </p:stCondLst>
                                        </p:cTn>
                                        <p:tgtEl>
                                          <p:spTgt spid="33795">
                                            <p:txEl>
                                              <p:pRg st="2" end="2"/>
                                            </p:txEl>
                                          </p:spTgt>
                                        </p:tgtEl>
                                        <p:attrNameLst>
                                          <p:attrName>style.visibility</p:attrName>
                                        </p:attrNameLst>
                                      </p:cBhvr>
                                      <p:to>
                                        <p:strVal val="visible"/>
                                      </p:to>
                                    </p:set>
                                    <p:animEffect transition="in" filter="blinds(horizontal)">
                                      <p:cBhvr>
                                        <p:cTn id="16" dur="2000"/>
                                        <p:tgtEl>
                                          <p:spTgt spid="33795">
                                            <p:txEl>
                                              <p:pRg st="2" end="2"/>
                                            </p:txEl>
                                          </p:spTgt>
                                        </p:tgtEl>
                                      </p:cBhvr>
                                    </p:animEffect>
                                  </p:childTnLst>
                                </p:cTn>
                              </p:par>
                            </p:childTnLst>
                          </p:cTn>
                        </p:par>
                        <p:par>
                          <p:cTn id="17" fill="hold">
                            <p:stCondLst>
                              <p:cond delay="6000"/>
                            </p:stCondLst>
                            <p:childTnLst>
                              <p:par>
                                <p:cTn id="18" presetID="3" presetClass="entr" presetSubtype="10" fill="hold" nodeType="afterEffect">
                                  <p:stCondLst>
                                    <p:cond delay="0"/>
                                  </p:stCondLst>
                                  <p:childTnLst>
                                    <p:set>
                                      <p:cBhvr>
                                        <p:cTn id="19" dur="1" fill="hold">
                                          <p:stCondLst>
                                            <p:cond delay="0"/>
                                          </p:stCondLst>
                                        </p:cTn>
                                        <p:tgtEl>
                                          <p:spTgt spid="33795">
                                            <p:txEl>
                                              <p:pRg st="4" end="4"/>
                                            </p:txEl>
                                          </p:spTgt>
                                        </p:tgtEl>
                                        <p:attrNameLst>
                                          <p:attrName>style.visibility</p:attrName>
                                        </p:attrNameLst>
                                      </p:cBhvr>
                                      <p:to>
                                        <p:strVal val="visible"/>
                                      </p:to>
                                    </p:set>
                                    <p:animEffect transition="in" filter="blinds(horizontal)">
                                      <p:cBhvr>
                                        <p:cTn id="20" dur="20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304800"/>
            <a:ext cx="8229600" cy="1143000"/>
          </a:xfrm>
          <a:solidFill>
            <a:srgbClr val="FFFF99"/>
          </a:solidFill>
          <a:ln>
            <a:solidFill>
              <a:schemeClr val="tx1"/>
            </a:solidFill>
          </a:ln>
        </p:spPr>
        <p:txBody>
          <a:bodyPr/>
          <a:lstStyle/>
          <a:p>
            <a:pPr rtl="1" eaLnBrk="1" hangingPunct="1"/>
            <a:r>
              <a:rPr lang="ar-SA" smtClean="0">
                <a:cs typeface="Titr" pitchFamily="2" charset="-78"/>
              </a:rPr>
              <a:t>رشد زايشی</a:t>
            </a:r>
            <a:endParaRPr lang="en-GB" smtClean="0">
              <a:cs typeface="Titr" pitchFamily="2" charset="-78"/>
            </a:endParaRPr>
          </a:p>
        </p:txBody>
      </p:sp>
      <p:sp>
        <p:nvSpPr>
          <p:cNvPr id="34819" name="Rectangle 3"/>
          <p:cNvSpPr>
            <a:spLocks noGrp="1" noChangeArrowheads="1"/>
          </p:cNvSpPr>
          <p:nvPr>
            <p:ph type="body" idx="1"/>
          </p:nvPr>
        </p:nvSpPr>
        <p:spPr>
          <a:xfrm>
            <a:off x="457200" y="1874838"/>
            <a:ext cx="8229600" cy="4678362"/>
          </a:xfrm>
        </p:spPr>
        <p:txBody>
          <a:bodyPr/>
          <a:lstStyle/>
          <a:p>
            <a:pPr algn="r" rtl="1" eaLnBrk="1" hangingPunct="1">
              <a:buFontTx/>
              <a:buNone/>
            </a:pPr>
            <a:r>
              <a:rPr lang="ar-SA" sz="2800" smtClean="0">
                <a:cs typeface="Arial" charset="0"/>
              </a:rPr>
              <a:t> </a:t>
            </a:r>
            <a:r>
              <a:rPr lang="en-US" sz="2800" smtClean="0">
                <a:cs typeface="Yagut" pitchFamily="2" charset="-78"/>
                <a:sym typeface="Webdings" pitchFamily="18" charset="2"/>
              </a:rPr>
              <a:t></a:t>
            </a:r>
            <a:r>
              <a:rPr lang="ar-SA" sz="2800" smtClean="0">
                <a:cs typeface="Yagut" pitchFamily="2" charset="-78"/>
                <a:sym typeface="Webdings" pitchFamily="18" charset="2"/>
              </a:rPr>
              <a:t> طويل شدن ساقه</a:t>
            </a:r>
            <a:r>
              <a:rPr lang="en-US" sz="2800" smtClean="0">
                <a:cs typeface="Yagut" pitchFamily="2" charset="-78"/>
                <a:sym typeface="Webdings" pitchFamily="18" charset="2"/>
              </a:rPr>
              <a:t> </a:t>
            </a:r>
            <a:r>
              <a:rPr lang="ar-SA" sz="2800" smtClean="0">
                <a:cs typeface="Yagut" pitchFamily="2" charset="-78"/>
                <a:sym typeface="Webdings" pitchFamily="18" charset="2"/>
              </a:rPr>
              <a:t>                     </a:t>
            </a:r>
            <a:r>
              <a:rPr lang="en-US" sz="2800" smtClean="0">
                <a:cs typeface="Yagut" pitchFamily="2" charset="-78"/>
                <a:sym typeface="Webdings" pitchFamily="18" charset="2"/>
              </a:rPr>
              <a:t>   </a:t>
            </a:r>
            <a:r>
              <a:rPr lang="en-US" sz="2800" smtClean="0">
                <a:solidFill>
                  <a:srgbClr val="FFFF00"/>
                </a:solidFill>
                <a:cs typeface="Yagut" pitchFamily="2" charset="-78"/>
                <a:sym typeface="Webdings" pitchFamily="18" charset="2"/>
              </a:rPr>
              <a:t>Stem Elongation</a:t>
            </a:r>
            <a:endParaRPr lang="ar-SA" sz="2800" smtClean="0">
              <a:solidFill>
                <a:srgbClr val="FFFF00"/>
              </a:solidFill>
              <a:cs typeface="Yagut" pitchFamily="2" charset="-78"/>
              <a:sym typeface="Webdings" pitchFamily="18" charset="2"/>
            </a:endParaRPr>
          </a:p>
          <a:p>
            <a:pPr algn="r" rtl="1" eaLnBrk="1" hangingPunct="1">
              <a:buFontTx/>
              <a:buNone/>
            </a:pPr>
            <a:endParaRPr lang="ar-SA" sz="2800" smtClean="0">
              <a:cs typeface="Yagut" pitchFamily="2" charset="-78"/>
              <a:sym typeface="Webdings" pitchFamily="18" charset="2"/>
            </a:endParaRPr>
          </a:p>
          <a:p>
            <a:pPr algn="r" rtl="1" eaLnBrk="1" hangingPunct="1">
              <a:buFont typeface="Webdings" pitchFamily="18" charset="2"/>
              <a:buChar char="a"/>
            </a:pPr>
            <a:r>
              <a:rPr lang="ar-SA" sz="2800" smtClean="0">
                <a:cs typeface="Yagut" pitchFamily="2" charset="-78"/>
                <a:sym typeface="Webdings" pitchFamily="18" charset="2"/>
              </a:rPr>
              <a:t>تشکيل و ظاهرشدن سنبله  </a:t>
            </a:r>
            <a:r>
              <a:rPr lang="en-US" sz="2800" smtClean="0">
                <a:solidFill>
                  <a:srgbClr val="FFFF00"/>
                </a:solidFill>
                <a:cs typeface="Yagut" pitchFamily="2" charset="-78"/>
                <a:sym typeface="Webdings" pitchFamily="18" charset="2"/>
              </a:rPr>
              <a:t>Inflorescence Emergence</a:t>
            </a:r>
            <a:r>
              <a:rPr lang="ar-SA" sz="2800" smtClean="0">
                <a:cs typeface="Yagut" pitchFamily="2" charset="-78"/>
                <a:sym typeface="Webdings" pitchFamily="18" charset="2"/>
              </a:rPr>
              <a:t>                               </a:t>
            </a:r>
          </a:p>
          <a:p>
            <a:pPr algn="r" rtl="1" eaLnBrk="1" hangingPunct="1">
              <a:buFont typeface="Webdings" pitchFamily="18" charset="2"/>
              <a:buChar char="a"/>
            </a:pPr>
            <a:endParaRPr lang="ar-SA" sz="2800" smtClean="0">
              <a:cs typeface="Yagut" pitchFamily="2" charset="-78"/>
              <a:sym typeface="Webdings" pitchFamily="18" charset="2"/>
            </a:endParaRPr>
          </a:p>
          <a:p>
            <a:pPr algn="r" rtl="1" eaLnBrk="1" hangingPunct="1">
              <a:buFont typeface="Webdings" pitchFamily="18" charset="2"/>
              <a:buChar char="a"/>
            </a:pPr>
            <a:r>
              <a:rPr lang="ar-SA" sz="2800" smtClean="0">
                <a:cs typeface="Yagut" pitchFamily="2" charset="-78"/>
                <a:sym typeface="Webdings" pitchFamily="18" charset="2"/>
              </a:rPr>
              <a:t>گرده افشانی                              </a:t>
            </a:r>
            <a:r>
              <a:rPr lang="en-US" sz="2800" smtClean="0">
                <a:solidFill>
                  <a:srgbClr val="FFFF00"/>
                </a:solidFill>
                <a:cs typeface="Yagut" pitchFamily="2" charset="-78"/>
                <a:sym typeface="Webdings" pitchFamily="18" charset="2"/>
              </a:rPr>
              <a:t>Pollination</a:t>
            </a:r>
            <a:endParaRPr lang="ar-SA" sz="2800" smtClean="0">
              <a:solidFill>
                <a:srgbClr val="FFFF00"/>
              </a:solidFill>
              <a:cs typeface="Yagut" pitchFamily="2" charset="-78"/>
              <a:sym typeface="Webdings" pitchFamily="18" charset="2"/>
            </a:endParaRPr>
          </a:p>
          <a:p>
            <a:pPr algn="r" rtl="1" eaLnBrk="1" hangingPunct="1">
              <a:buFont typeface="Webdings" pitchFamily="18" charset="2"/>
              <a:buChar char="a"/>
            </a:pPr>
            <a:endParaRPr lang="ar-SA" sz="2800" smtClean="0">
              <a:cs typeface="Yagut" pitchFamily="2" charset="-78"/>
              <a:sym typeface="Webdings" pitchFamily="18" charset="2"/>
            </a:endParaRPr>
          </a:p>
          <a:p>
            <a:pPr algn="r" rtl="1" eaLnBrk="1" hangingPunct="1">
              <a:buFont typeface="Webdings" pitchFamily="18" charset="2"/>
              <a:buChar char="a"/>
            </a:pPr>
            <a:r>
              <a:rPr lang="ar-SA" sz="2800" smtClean="0">
                <a:cs typeface="Yagut" pitchFamily="2" charset="-78"/>
                <a:sym typeface="Webdings" pitchFamily="18" charset="2"/>
              </a:rPr>
              <a:t>تشکيل دانه                </a:t>
            </a:r>
            <a:r>
              <a:rPr lang="en-US" sz="2800" smtClean="0">
                <a:solidFill>
                  <a:srgbClr val="FFFF00"/>
                </a:solidFill>
                <a:cs typeface="Yagut" pitchFamily="2" charset="-78"/>
                <a:sym typeface="Webdings" pitchFamily="18" charset="2"/>
              </a:rPr>
              <a:t>Seed Development</a:t>
            </a:r>
            <a:endParaRPr lang="ar-SA" sz="2800" smtClean="0">
              <a:solidFill>
                <a:srgbClr val="FFFF00"/>
              </a:solidFill>
              <a:cs typeface="Yagut" pitchFamily="2" charset="-78"/>
              <a:sym typeface="Webdings" pitchFamily="18" charset="2"/>
            </a:endParaRPr>
          </a:p>
          <a:p>
            <a:pPr algn="r" rtl="1" eaLnBrk="1" hangingPunct="1">
              <a:buFont typeface="Webdings" pitchFamily="18" charset="2"/>
              <a:buChar char="a"/>
            </a:pPr>
            <a:endParaRPr lang="ar-SA" sz="2800" smtClean="0">
              <a:cs typeface="Yagut" pitchFamily="2" charset="-78"/>
              <a:sym typeface="Webdings" pitchFamily="18" charset="2"/>
            </a:endParaRPr>
          </a:p>
          <a:p>
            <a:pPr algn="r" rtl="1" eaLnBrk="1" hangingPunct="1">
              <a:buFont typeface="Webdings" pitchFamily="18" charset="2"/>
              <a:buChar char="a"/>
            </a:pPr>
            <a:r>
              <a:rPr lang="ar-SA" sz="2800" smtClean="0">
                <a:cs typeface="Yagut" pitchFamily="2" charset="-78"/>
                <a:sym typeface="Webdings" pitchFamily="18" charset="2"/>
              </a:rPr>
              <a:t>رسيدن ميوه                                </a:t>
            </a:r>
            <a:r>
              <a:rPr lang="en-US" sz="2800" smtClean="0">
                <a:solidFill>
                  <a:srgbClr val="FFFF00"/>
                </a:solidFill>
                <a:cs typeface="Yagut" pitchFamily="2" charset="-78"/>
                <a:sym typeface="Webdings" pitchFamily="18" charset="2"/>
              </a:rPr>
              <a:t>Ripening</a:t>
            </a:r>
            <a:endParaRPr lang="en-GB" sz="2800" smtClean="0">
              <a:solidFill>
                <a:srgbClr val="FFFF00"/>
              </a:solidFill>
              <a:cs typeface="Yagut" pitchFamily="2" charset="-78"/>
              <a:sym typeface="Webdings"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plus(in)">
                                      <p:cBhvr>
                                        <p:cTn id="7" dur="2000"/>
                                        <p:tgtEl>
                                          <p:spTgt spid="34818"/>
                                        </p:tgtEl>
                                      </p:cBhvr>
                                    </p:animEffect>
                                  </p:childTnLst>
                                </p:cTn>
                              </p:par>
                            </p:childTnLst>
                          </p:cTn>
                        </p:par>
                        <p:par>
                          <p:cTn id="8" fill="hold">
                            <p:stCondLst>
                              <p:cond delay="2000"/>
                            </p:stCondLst>
                            <p:childTnLst>
                              <p:par>
                                <p:cTn id="9" presetID="7" presetClass="entr" presetSubtype="4" fill="hold" grpId="0" nodeType="afterEffect">
                                  <p:stCondLst>
                                    <p:cond delay="0"/>
                                  </p:stCondLst>
                                  <p:childTnLst>
                                    <p:set>
                                      <p:cBhvr>
                                        <p:cTn id="10" dur="1" fill="hold">
                                          <p:stCondLst>
                                            <p:cond delay="0"/>
                                          </p:stCondLst>
                                        </p:cTn>
                                        <p:tgtEl>
                                          <p:spTgt spid="34819">
                                            <p:txEl>
                                              <p:pRg st="0" end="0"/>
                                            </p:txEl>
                                          </p:spTgt>
                                        </p:tgtEl>
                                        <p:attrNameLst>
                                          <p:attrName>style.visibility</p:attrName>
                                        </p:attrNameLst>
                                      </p:cBhvr>
                                      <p:to>
                                        <p:strVal val="visible"/>
                                      </p:to>
                                    </p:set>
                                    <p:anim calcmode="lin" valueType="num">
                                      <p:cBhvr additive="base">
                                        <p:cTn id="11" dur="2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7" presetClass="entr" presetSubtype="4" fill="hold" grpId="0" nodeType="afterEffect">
                                  <p:stCondLst>
                                    <p:cond delay="0"/>
                                  </p:stCondLst>
                                  <p:childTnLst>
                                    <p:set>
                                      <p:cBhvr>
                                        <p:cTn id="15" dur="1" fill="hold">
                                          <p:stCondLst>
                                            <p:cond delay="0"/>
                                          </p:stCondLst>
                                        </p:cTn>
                                        <p:tgtEl>
                                          <p:spTgt spid="34819">
                                            <p:txEl>
                                              <p:pRg st="2" end="2"/>
                                            </p:txEl>
                                          </p:spTgt>
                                        </p:tgtEl>
                                        <p:attrNameLst>
                                          <p:attrName>style.visibility</p:attrName>
                                        </p:attrNameLst>
                                      </p:cBhvr>
                                      <p:to>
                                        <p:strVal val="visible"/>
                                      </p:to>
                                    </p:set>
                                    <p:anim calcmode="lin" valueType="num">
                                      <p:cBhvr additive="base">
                                        <p:cTn id="16" dur="2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000"/>
                            </p:stCondLst>
                            <p:childTnLst>
                              <p:par>
                                <p:cTn id="19" presetID="7" presetClass="entr" presetSubtype="4" fill="hold" grpId="0" nodeType="afterEffect">
                                  <p:stCondLst>
                                    <p:cond delay="0"/>
                                  </p:stCondLst>
                                  <p:childTnLst>
                                    <p:set>
                                      <p:cBhvr>
                                        <p:cTn id="20" dur="1" fill="hold">
                                          <p:stCondLst>
                                            <p:cond delay="0"/>
                                          </p:stCondLst>
                                        </p:cTn>
                                        <p:tgtEl>
                                          <p:spTgt spid="34819">
                                            <p:txEl>
                                              <p:pRg st="4" end="4"/>
                                            </p:txEl>
                                          </p:spTgt>
                                        </p:tgtEl>
                                        <p:attrNameLst>
                                          <p:attrName>style.visibility</p:attrName>
                                        </p:attrNameLst>
                                      </p:cBhvr>
                                      <p:to>
                                        <p:strVal val="visible"/>
                                      </p:to>
                                    </p:set>
                                    <p:anim calcmode="lin" valueType="num">
                                      <p:cBhvr additive="base">
                                        <p:cTn id="21" dur="2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par>
                          <p:cTn id="23" fill="hold">
                            <p:stCondLst>
                              <p:cond delay="8000"/>
                            </p:stCondLst>
                            <p:childTnLst>
                              <p:par>
                                <p:cTn id="24" presetID="7" presetClass="entr" presetSubtype="4" fill="hold" grpId="0" nodeType="afterEffect">
                                  <p:stCondLst>
                                    <p:cond delay="0"/>
                                  </p:stCondLst>
                                  <p:childTnLst>
                                    <p:set>
                                      <p:cBhvr>
                                        <p:cTn id="25" dur="1" fill="hold">
                                          <p:stCondLst>
                                            <p:cond delay="0"/>
                                          </p:stCondLst>
                                        </p:cTn>
                                        <p:tgtEl>
                                          <p:spTgt spid="34819">
                                            <p:txEl>
                                              <p:pRg st="6" end="6"/>
                                            </p:txEl>
                                          </p:spTgt>
                                        </p:tgtEl>
                                        <p:attrNameLst>
                                          <p:attrName>style.visibility</p:attrName>
                                        </p:attrNameLst>
                                      </p:cBhvr>
                                      <p:to>
                                        <p:strVal val="visible"/>
                                      </p:to>
                                    </p:set>
                                    <p:anim calcmode="lin" valueType="num">
                                      <p:cBhvr additive="base">
                                        <p:cTn id="26" dur="20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4819">
                                            <p:txEl>
                                              <p:pRg st="6" end="6"/>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0000"/>
                            </p:stCondLst>
                            <p:childTnLst>
                              <p:par>
                                <p:cTn id="29" presetID="7" presetClass="entr" presetSubtype="4" fill="hold" grpId="0" nodeType="afterEffect">
                                  <p:stCondLst>
                                    <p:cond delay="0"/>
                                  </p:stCondLst>
                                  <p:childTnLst>
                                    <p:set>
                                      <p:cBhvr>
                                        <p:cTn id="30" dur="1" fill="hold">
                                          <p:stCondLst>
                                            <p:cond delay="0"/>
                                          </p:stCondLst>
                                        </p:cTn>
                                        <p:tgtEl>
                                          <p:spTgt spid="34819">
                                            <p:txEl>
                                              <p:pRg st="8" end="8"/>
                                            </p:txEl>
                                          </p:spTgt>
                                        </p:tgtEl>
                                        <p:attrNameLst>
                                          <p:attrName>style.visibility</p:attrName>
                                        </p:attrNameLst>
                                      </p:cBhvr>
                                      <p:to>
                                        <p:strVal val="visible"/>
                                      </p:to>
                                    </p:set>
                                    <p:anim calcmode="lin" valueType="num">
                                      <p:cBhvr additive="base">
                                        <p:cTn id="31" dur="2000" fill="hold"/>
                                        <p:tgtEl>
                                          <p:spTgt spid="34819">
                                            <p:txEl>
                                              <p:pRg st="8" end="8"/>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48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P spid="3481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304800"/>
            <a:ext cx="8229600" cy="1143000"/>
          </a:xfrm>
          <a:solidFill>
            <a:srgbClr val="FFFF99"/>
          </a:solidFill>
          <a:ln>
            <a:solidFill>
              <a:schemeClr val="tx1"/>
            </a:solidFill>
          </a:ln>
        </p:spPr>
        <p:txBody>
          <a:bodyPr/>
          <a:lstStyle/>
          <a:p>
            <a:pPr rtl="1" eaLnBrk="1" hangingPunct="1"/>
            <a:r>
              <a:rPr lang="ar-SA" sz="4800" smtClean="0">
                <a:cs typeface="Titr" pitchFamily="2" charset="-78"/>
              </a:rPr>
              <a:t>توجه</a:t>
            </a:r>
            <a:endParaRPr lang="en-GB" sz="4800" smtClean="0">
              <a:cs typeface="Titr" pitchFamily="2" charset="-78"/>
            </a:endParaRPr>
          </a:p>
        </p:txBody>
      </p:sp>
      <p:sp>
        <p:nvSpPr>
          <p:cNvPr id="37891" name="Rectangle 3"/>
          <p:cNvSpPr>
            <a:spLocks noGrp="1" noChangeArrowheads="1"/>
          </p:cNvSpPr>
          <p:nvPr>
            <p:ph type="body" idx="1"/>
          </p:nvPr>
        </p:nvSpPr>
        <p:spPr>
          <a:xfrm>
            <a:off x="457200" y="2255838"/>
            <a:ext cx="8229600" cy="4525962"/>
          </a:xfrm>
        </p:spPr>
        <p:txBody>
          <a:bodyPr/>
          <a:lstStyle/>
          <a:p>
            <a:pPr algn="r" rtl="1" eaLnBrk="1" hangingPunct="1">
              <a:buFontTx/>
              <a:buNone/>
            </a:pPr>
            <a:r>
              <a:rPr lang="ar-SA" smtClean="0">
                <a:cs typeface="Yagut" pitchFamily="2" charset="-78"/>
              </a:rPr>
              <a:t> به منظور انجام عمليات داشت – آبياری و مصرف کود بايستی مراحل مختلف رشد مشخص شوند</a:t>
            </a:r>
          </a:p>
          <a:p>
            <a:pPr algn="ctr" rtl="1" eaLnBrk="1" hangingPunct="1">
              <a:buFontTx/>
              <a:buNone/>
            </a:pPr>
            <a:r>
              <a:rPr lang="ar-SA" sz="2000" smtClean="0">
                <a:cs typeface="Yagut" pitchFamily="2" charset="-78"/>
              </a:rPr>
              <a:t>   اولين _ ساده_  12  مرحله</a:t>
            </a:r>
          </a:p>
          <a:p>
            <a:pPr algn="ctr" rtl="1" eaLnBrk="1" hangingPunct="1">
              <a:buFontTx/>
              <a:buNone/>
            </a:pPr>
            <a:endParaRPr lang="ar-SA" smtClean="0">
              <a:cs typeface="Yagut" pitchFamily="2" charset="-78"/>
            </a:endParaRPr>
          </a:p>
          <a:p>
            <a:pPr algn="r" rtl="1" eaLnBrk="1" hangingPunct="1">
              <a:buFontTx/>
              <a:buNone/>
            </a:pPr>
            <a:r>
              <a:rPr lang="ar-SA" smtClean="0">
                <a:cs typeface="Yagut" pitchFamily="2" charset="-78"/>
              </a:rPr>
              <a:t>توسط روشهای ساده ای مانند روش فيکس و زادوکس ميتوان مرحله رشد را در مزرعه مشخص نمود.</a:t>
            </a:r>
          </a:p>
          <a:p>
            <a:pPr algn="ctr" rtl="1" eaLnBrk="1" hangingPunct="1">
              <a:buFontTx/>
              <a:buNone/>
            </a:pPr>
            <a:r>
              <a:rPr lang="ar-SA" sz="2000" smtClean="0">
                <a:cs typeface="Yagut" pitchFamily="2" charset="-78"/>
              </a:rPr>
              <a:t>(1</a:t>
            </a:r>
            <a:r>
              <a:rPr lang="fa-IR" sz="2000" smtClean="0">
                <a:cs typeface="Yagut" pitchFamily="2" charset="-78"/>
              </a:rPr>
              <a:t>0</a:t>
            </a:r>
            <a:r>
              <a:rPr lang="ar-SA" sz="2000" smtClean="0">
                <a:cs typeface="Yagut" pitchFamily="2" charset="-78"/>
              </a:rPr>
              <a:t> مرحله ده قسمتی)</a:t>
            </a:r>
          </a:p>
          <a:p>
            <a:pPr algn="r" rtl="1" eaLnBrk="1" hangingPunct="1">
              <a:buFontTx/>
              <a:buNone/>
            </a:pPr>
            <a:endParaRPr lang="ar-SA" smtClean="0">
              <a:cs typeface="Yagut" pitchFamily="2" charset="-78"/>
            </a:endParaRPr>
          </a:p>
          <a:p>
            <a:pPr algn="r" rtl="1" eaLnBrk="1" hangingPunct="1">
              <a:buFontTx/>
              <a:buNone/>
            </a:pPr>
            <a:endParaRPr lang="en-GB" smtClean="0">
              <a:cs typeface="Yagu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plus(out)">
                                      <p:cBhvr>
                                        <p:cTn id="7" dur="2000"/>
                                        <p:tgtEl>
                                          <p:spTgt spid="37890"/>
                                        </p:tgtEl>
                                      </p:cBhvr>
                                    </p:animEffect>
                                  </p:childTnLst>
                                </p:cTn>
                              </p:par>
                            </p:childTnLst>
                          </p:cTn>
                        </p:par>
                        <p:par>
                          <p:cTn id="8" fill="hold">
                            <p:stCondLst>
                              <p:cond delay="2000"/>
                            </p:stCondLst>
                            <p:childTnLst>
                              <p:par>
                                <p:cTn id="9" presetID="16" presetClass="entr" presetSubtype="26" fill="hold" nodeType="after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animEffect transition="in" filter="barn(inHorizontal)">
                                      <p:cBhvr>
                                        <p:cTn id="11" dur="2000"/>
                                        <p:tgtEl>
                                          <p:spTgt spid="37891">
                                            <p:txEl>
                                              <p:pRg st="0" end="0"/>
                                            </p:txEl>
                                          </p:spTgt>
                                        </p:tgtEl>
                                      </p:cBhvr>
                                    </p:animEffect>
                                  </p:childTnLst>
                                </p:cTn>
                              </p:par>
                            </p:childTnLst>
                          </p:cTn>
                        </p:par>
                        <p:par>
                          <p:cTn id="12" fill="hold">
                            <p:stCondLst>
                              <p:cond delay="4000"/>
                            </p:stCondLst>
                            <p:childTnLst>
                              <p:par>
                                <p:cTn id="13" presetID="16" presetClass="entr" presetSubtype="26" fill="hold" nodeType="afterEffect">
                                  <p:stCondLst>
                                    <p:cond delay="0"/>
                                  </p:stCondLst>
                                  <p:childTnLst>
                                    <p:set>
                                      <p:cBhvr>
                                        <p:cTn id="14" dur="1" fill="hold">
                                          <p:stCondLst>
                                            <p:cond delay="0"/>
                                          </p:stCondLst>
                                        </p:cTn>
                                        <p:tgtEl>
                                          <p:spTgt spid="37891">
                                            <p:txEl>
                                              <p:pRg st="1" end="1"/>
                                            </p:txEl>
                                          </p:spTgt>
                                        </p:tgtEl>
                                        <p:attrNameLst>
                                          <p:attrName>style.visibility</p:attrName>
                                        </p:attrNameLst>
                                      </p:cBhvr>
                                      <p:to>
                                        <p:strVal val="visible"/>
                                      </p:to>
                                    </p:set>
                                    <p:animEffect transition="in" filter="barn(inHorizontal)">
                                      <p:cBhvr>
                                        <p:cTn id="15" dur="2000"/>
                                        <p:tgtEl>
                                          <p:spTgt spid="37891">
                                            <p:txEl>
                                              <p:pRg st="1" end="1"/>
                                            </p:txEl>
                                          </p:spTgt>
                                        </p:tgtEl>
                                      </p:cBhvr>
                                    </p:animEffect>
                                  </p:childTnLst>
                                </p:cTn>
                              </p:par>
                            </p:childTnLst>
                          </p:cTn>
                        </p:par>
                        <p:par>
                          <p:cTn id="16" fill="hold">
                            <p:stCondLst>
                              <p:cond delay="6000"/>
                            </p:stCondLst>
                            <p:childTnLst>
                              <p:par>
                                <p:cTn id="17" presetID="16" presetClass="entr" presetSubtype="26" fill="hold" nodeType="after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animEffect transition="in" filter="barn(inHorizontal)">
                                      <p:cBhvr>
                                        <p:cTn id="19" dur="2000"/>
                                        <p:tgtEl>
                                          <p:spTgt spid="37891">
                                            <p:txEl>
                                              <p:pRg st="3" end="3"/>
                                            </p:txEl>
                                          </p:spTgt>
                                        </p:tgtEl>
                                      </p:cBhvr>
                                    </p:animEffect>
                                  </p:childTnLst>
                                </p:cTn>
                              </p:par>
                            </p:childTnLst>
                          </p:cTn>
                        </p:par>
                        <p:par>
                          <p:cTn id="20" fill="hold">
                            <p:stCondLst>
                              <p:cond delay="8000"/>
                            </p:stCondLst>
                            <p:childTnLst>
                              <p:par>
                                <p:cTn id="21" presetID="16" presetClass="entr" presetSubtype="26" fill="hold" nodeType="after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animEffect transition="in" filter="barn(inHorizontal)">
                                      <p:cBhvr>
                                        <p:cTn id="23" dur="20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04800"/>
            <a:ext cx="8229600" cy="1143000"/>
          </a:xfrm>
          <a:solidFill>
            <a:srgbClr val="FFFF99"/>
          </a:solidFill>
          <a:ln>
            <a:solidFill>
              <a:schemeClr val="tx1"/>
            </a:solidFill>
          </a:ln>
        </p:spPr>
        <p:txBody>
          <a:bodyPr/>
          <a:lstStyle/>
          <a:p>
            <a:pPr rtl="1" eaLnBrk="1" hangingPunct="1"/>
            <a:r>
              <a:rPr lang="ar-SA" smtClean="0">
                <a:cs typeface="Titr" pitchFamily="2" charset="-78"/>
              </a:rPr>
              <a:t>روش فيکس</a:t>
            </a:r>
            <a:r>
              <a:rPr lang="fa-IR" smtClean="0">
                <a:cs typeface="Titr" pitchFamily="2" charset="-78"/>
              </a:rPr>
              <a:t>  </a:t>
            </a:r>
            <a:r>
              <a:rPr lang="en-US" smtClean="0">
                <a:cs typeface="Titr" pitchFamily="2" charset="-78"/>
              </a:rPr>
              <a:t>Feekes</a:t>
            </a:r>
            <a:endParaRPr lang="en-GB" smtClean="0">
              <a:cs typeface="Titr" pitchFamily="2" charset="-78"/>
            </a:endParaRPr>
          </a:p>
        </p:txBody>
      </p:sp>
      <p:sp>
        <p:nvSpPr>
          <p:cNvPr id="38915" name="Rectangle 3"/>
          <p:cNvSpPr>
            <a:spLocks noGrp="1" noChangeArrowheads="1"/>
          </p:cNvSpPr>
          <p:nvPr>
            <p:ph type="body" idx="1"/>
          </p:nvPr>
        </p:nvSpPr>
        <p:spPr>
          <a:xfrm>
            <a:off x="457200" y="2057400"/>
            <a:ext cx="8458200" cy="4525963"/>
          </a:xfrm>
        </p:spPr>
        <p:txBody>
          <a:bodyPr/>
          <a:lstStyle/>
          <a:p>
            <a:pPr marL="609600" indent="-609600" algn="r" rtl="1" eaLnBrk="1" hangingPunct="1">
              <a:lnSpc>
                <a:spcPct val="80000"/>
              </a:lnSpc>
              <a:buFontTx/>
              <a:buAutoNum type="arabicPeriod"/>
            </a:pPr>
            <a:r>
              <a:rPr lang="ar-SA" sz="2400" b="1" smtClean="0">
                <a:cs typeface="Arial" charset="0"/>
              </a:rPr>
              <a:t> منشا اندامهای گیاه به وجود می </a:t>
            </a:r>
            <a:r>
              <a:rPr lang="fa-IR" sz="2400" b="1" smtClean="0">
                <a:cs typeface="Arial" charset="0"/>
              </a:rPr>
              <a:t>آ</a:t>
            </a:r>
            <a:r>
              <a:rPr lang="ar-SA" sz="2400" b="1" smtClean="0">
                <a:cs typeface="Arial" charset="0"/>
              </a:rPr>
              <a:t>ید.</a:t>
            </a:r>
          </a:p>
          <a:p>
            <a:pPr marL="609600" indent="-609600" algn="r" rtl="1" eaLnBrk="1" hangingPunct="1">
              <a:lnSpc>
                <a:spcPct val="80000"/>
              </a:lnSpc>
              <a:buFontTx/>
              <a:buAutoNum type="arabicPeriod"/>
            </a:pPr>
            <a:r>
              <a:rPr lang="ar-SA" sz="2400" b="1" smtClean="0">
                <a:cs typeface="Arial" charset="0"/>
              </a:rPr>
              <a:t>مریستم انتهای ساقه </a:t>
            </a:r>
            <a:r>
              <a:rPr lang="fa-IR" sz="2400" b="1" smtClean="0">
                <a:cs typeface="Arial" charset="0"/>
              </a:rPr>
              <a:t>آ</a:t>
            </a:r>
            <a:r>
              <a:rPr lang="ar-SA" sz="2400" b="1" smtClean="0">
                <a:cs typeface="Arial" charset="0"/>
              </a:rPr>
              <a:t>ثار اولین برگ – گره ها و میان گره ها را به وجود می اورد.</a:t>
            </a:r>
            <a:r>
              <a:rPr lang="ar-SA" sz="1200" b="1" smtClean="0">
                <a:cs typeface="Arial" charset="0"/>
              </a:rPr>
              <a:t>( تا اول زمستان)</a:t>
            </a:r>
          </a:p>
          <a:p>
            <a:pPr marL="609600" indent="-609600" algn="r" rtl="1" eaLnBrk="1" hangingPunct="1">
              <a:lnSpc>
                <a:spcPct val="80000"/>
              </a:lnSpc>
              <a:buFontTx/>
              <a:buAutoNum type="arabicPeriod"/>
            </a:pPr>
            <a:r>
              <a:rPr lang="ar-SA" sz="2400" b="1" smtClean="0">
                <a:cs typeface="Arial" charset="0"/>
              </a:rPr>
              <a:t>محور اصلی گل اذین و اجزاء </a:t>
            </a:r>
            <a:r>
              <a:rPr lang="fa-IR" sz="2400" b="1" smtClean="0">
                <a:cs typeface="Arial" charset="0"/>
              </a:rPr>
              <a:t>آ</a:t>
            </a:r>
            <a:r>
              <a:rPr lang="ar-SA" sz="2400" b="1" smtClean="0">
                <a:cs typeface="Arial" charset="0"/>
              </a:rPr>
              <a:t>ن به وجود می </a:t>
            </a:r>
            <a:r>
              <a:rPr lang="fa-IR" sz="2400" b="1" smtClean="0">
                <a:cs typeface="Arial" charset="0"/>
              </a:rPr>
              <a:t>آ</a:t>
            </a:r>
            <a:r>
              <a:rPr lang="ar-SA" sz="2400" b="1" smtClean="0">
                <a:cs typeface="Arial" charset="0"/>
              </a:rPr>
              <a:t>ید.</a:t>
            </a:r>
            <a:r>
              <a:rPr lang="ar-SA" sz="1200" b="1" smtClean="0">
                <a:cs typeface="Arial" charset="0"/>
              </a:rPr>
              <a:t>(تا اخر تابستان)</a:t>
            </a:r>
          </a:p>
          <a:p>
            <a:pPr marL="609600" indent="-609600" algn="r" rtl="1" eaLnBrk="1" hangingPunct="1">
              <a:lnSpc>
                <a:spcPct val="80000"/>
              </a:lnSpc>
              <a:buFontTx/>
              <a:buAutoNum type="arabicPeriod"/>
            </a:pPr>
            <a:r>
              <a:rPr lang="ar-SA" sz="2400" b="1" smtClean="0">
                <a:cs typeface="Arial" charset="0"/>
              </a:rPr>
              <a:t>تشکیل سنبلچه </a:t>
            </a:r>
          </a:p>
          <a:p>
            <a:pPr marL="609600" indent="-609600" algn="r" rtl="1" eaLnBrk="1" hangingPunct="1">
              <a:lnSpc>
                <a:spcPct val="80000"/>
              </a:lnSpc>
              <a:buFontTx/>
              <a:buAutoNum type="arabicPeriod"/>
            </a:pPr>
            <a:r>
              <a:rPr lang="ar-SA" sz="2400" b="1" smtClean="0">
                <a:cs typeface="Arial" charset="0"/>
              </a:rPr>
              <a:t>گل آذین به شدت رشد می کند – به وجود آمدن اندامهای زایشی با رشد شدید اندام رویشی – </a:t>
            </a:r>
            <a:r>
              <a:rPr lang="ar-SA" sz="1000" b="1" smtClean="0">
                <a:cs typeface="Arial" charset="0"/>
              </a:rPr>
              <a:t>تا 7 ادامه دارد.</a:t>
            </a:r>
          </a:p>
          <a:p>
            <a:pPr marL="609600" indent="-609600" algn="r" rtl="1" eaLnBrk="1" hangingPunct="1">
              <a:lnSpc>
                <a:spcPct val="80000"/>
              </a:lnSpc>
              <a:buFontTx/>
              <a:buAutoNum type="arabicPeriod" startAt="8"/>
            </a:pPr>
            <a:r>
              <a:rPr lang="ar-SA" sz="2400" b="1" smtClean="0">
                <a:cs typeface="Arial" charset="0"/>
              </a:rPr>
              <a:t>سنبله رفتن</a:t>
            </a:r>
          </a:p>
          <a:p>
            <a:pPr marL="609600" indent="-609600" algn="r" rtl="1" eaLnBrk="1" hangingPunct="1">
              <a:lnSpc>
                <a:spcPct val="80000"/>
              </a:lnSpc>
              <a:buFontTx/>
              <a:buAutoNum type="arabicPeriod" startAt="8"/>
            </a:pPr>
            <a:r>
              <a:rPr lang="ar-SA" sz="2400" b="1" smtClean="0">
                <a:cs typeface="Arial" charset="0"/>
              </a:rPr>
              <a:t>گل دادن – باروری و تشکیل سلول تخم</a:t>
            </a:r>
          </a:p>
          <a:p>
            <a:pPr marL="609600" indent="-609600" algn="r" rtl="1" eaLnBrk="1" hangingPunct="1">
              <a:lnSpc>
                <a:spcPct val="80000"/>
              </a:lnSpc>
              <a:buFontTx/>
              <a:buAutoNum type="arabicPeriod" startAt="8"/>
            </a:pPr>
            <a:r>
              <a:rPr lang="ar-SA" sz="2400" b="1" smtClean="0">
                <a:cs typeface="Arial" charset="0"/>
              </a:rPr>
              <a:t>تشکیل دانه ها</a:t>
            </a:r>
          </a:p>
          <a:p>
            <a:pPr marL="609600" indent="-609600" algn="r" rtl="1" eaLnBrk="1" hangingPunct="1">
              <a:lnSpc>
                <a:spcPct val="80000"/>
              </a:lnSpc>
              <a:buFontTx/>
              <a:buAutoNum type="arabicPeriod" startAt="8"/>
            </a:pPr>
            <a:r>
              <a:rPr lang="ar-SA" sz="2400" b="1" smtClean="0">
                <a:cs typeface="Arial" charset="0"/>
              </a:rPr>
              <a:t>پرشدن دانه ها</a:t>
            </a:r>
          </a:p>
          <a:p>
            <a:pPr marL="609600" indent="-609600" algn="r" rtl="1" eaLnBrk="1" hangingPunct="1">
              <a:lnSpc>
                <a:spcPct val="80000"/>
              </a:lnSpc>
              <a:buFontTx/>
              <a:buAutoNum type="arabicPeriod" startAt="8"/>
            </a:pPr>
            <a:r>
              <a:rPr lang="ar-SA" sz="2400" b="1" smtClean="0">
                <a:cs typeface="Arial" charset="0"/>
              </a:rPr>
              <a:t>رسیدن دانه ها</a:t>
            </a:r>
          </a:p>
          <a:p>
            <a:pPr marL="609600" indent="-609600" algn="r" rtl="1" eaLnBrk="1" hangingPunct="1">
              <a:lnSpc>
                <a:spcPct val="80000"/>
              </a:lnSpc>
              <a:buFontTx/>
              <a:buAutoNum type="arabicPeriod" startAt="8"/>
            </a:pPr>
            <a:endParaRPr lang="ar-SA" sz="2400" b="1" smtClean="0">
              <a:cs typeface="Arial" charset="0"/>
            </a:endParaRPr>
          </a:p>
          <a:p>
            <a:pPr marL="609600" indent="-609600" algn="r" rtl="1" eaLnBrk="1" hangingPunct="1">
              <a:lnSpc>
                <a:spcPct val="80000"/>
              </a:lnSpc>
              <a:buFontTx/>
              <a:buAutoNum type="arabicPeriod"/>
            </a:pPr>
            <a:endParaRPr lang="ar-SA" sz="2400" b="1" smtClean="0">
              <a:cs typeface="Arial" charset="0"/>
            </a:endParaRPr>
          </a:p>
          <a:p>
            <a:pPr marL="609600" indent="-609600" algn="r" rtl="1" eaLnBrk="1" hangingPunct="1">
              <a:lnSpc>
                <a:spcPct val="80000"/>
              </a:lnSpc>
              <a:buFontTx/>
              <a:buNone/>
            </a:pPr>
            <a:endParaRPr lang="ar-SA" sz="2400" b="1" smtClean="0">
              <a:cs typeface="Arial" charset="0"/>
            </a:endParaRPr>
          </a:p>
          <a:p>
            <a:pPr marL="609600" indent="-609600" algn="r" rtl="1" eaLnBrk="1" hangingPunct="1">
              <a:lnSpc>
                <a:spcPct val="80000"/>
              </a:lnSpc>
              <a:buFontTx/>
              <a:buNone/>
            </a:pPr>
            <a:endParaRPr lang="en-GB" sz="2400" b="1"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2000" fill="hold"/>
                                        <p:tgtEl>
                                          <p:spTgt spid="38914"/>
                                        </p:tgtEl>
                                        <p:attrNameLst>
                                          <p:attrName>ppt_x</p:attrName>
                                        </p:attrNameLst>
                                      </p:cBhvr>
                                      <p:tavLst>
                                        <p:tav tm="0">
                                          <p:val>
                                            <p:strVal val="#ppt_x"/>
                                          </p:val>
                                        </p:tav>
                                        <p:tav tm="100000">
                                          <p:val>
                                            <p:strVal val="#ppt_x"/>
                                          </p:val>
                                        </p:tav>
                                      </p:tavLst>
                                    </p:anim>
                                    <p:anim calcmode="lin" valueType="num">
                                      <p:cBhvr additive="base">
                                        <p:cTn id="8" dur="2000" fill="hold"/>
                                        <p:tgtEl>
                                          <p:spTgt spid="3891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6" fill="hold" grpId="0" nodeType="after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barn(inHorizontal)">
                                      <p:cBhvr>
                                        <p:cTn id="12" dur="1000"/>
                                        <p:tgtEl>
                                          <p:spTgt spid="38915">
                                            <p:txEl>
                                              <p:pRg st="0" end="0"/>
                                            </p:txEl>
                                          </p:spTgt>
                                        </p:tgtEl>
                                      </p:cBhvr>
                                    </p:animEffect>
                                  </p:childTnLst>
                                </p:cTn>
                              </p:par>
                            </p:childTnLst>
                          </p:cTn>
                        </p:par>
                        <p:par>
                          <p:cTn id="13" fill="hold">
                            <p:stCondLst>
                              <p:cond delay="3000"/>
                            </p:stCondLst>
                            <p:childTnLst>
                              <p:par>
                                <p:cTn id="14" presetID="16" presetClass="entr" presetSubtype="26" fill="hold" grpId="0" nodeType="afterEffect">
                                  <p:stCondLst>
                                    <p:cond delay="0"/>
                                  </p:stCondLst>
                                  <p:childTnLst>
                                    <p:set>
                                      <p:cBhvr>
                                        <p:cTn id="15" dur="1" fill="hold">
                                          <p:stCondLst>
                                            <p:cond delay="0"/>
                                          </p:stCondLst>
                                        </p:cTn>
                                        <p:tgtEl>
                                          <p:spTgt spid="38915">
                                            <p:txEl>
                                              <p:pRg st="1" end="1"/>
                                            </p:txEl>
                                          </p:spTgt>
                                        </p:tgtEl>
                                        <p:attrNameLst>
                                          <p:attrName>style.visibility</p:attrName>
                                        </p:attrNameLst>
                                      </p:cBhvr>
                                      <p:to>
                                        <p:strVal val="visible"/>
                                      </p:to>
                                    </p:set>
                                    <p:animEffect transition="in" filter="barn(inHorizontal)">
                                      <p:cBhvr>
                                        <p:cTn id="16" dur="1000"/>
                                        <p:tgtEl>
                                          <p:spTgt spid="38915">
                                            <p:txEl>
                                              <p:pRg st="1" end="1"/>
                                            </p:txEl>
                                          </p:spTgt>
                                        </p:tgtEl>
                                      </p:cBhvr>
                                    </p:animEffect>
                                  </p:childTnLst>
                                </p:cTn>
                              </p:par>
                            </p:childTnLst>
                          </p:cTn>
                        </p:par>
                        <p:par>
                          <p:cTn id="17" fill="hold">
                            <p:stCondLst>
                              <p:cond delay="4000"/>
                            </p:stCondLst>
                            <p:childTnLst>
                              <p:par>
                                <p:cTn id="18" presetID="16" presetClass="entr" presetSubtype="26" fill="hold" grpId="0" nodeType="afterEffect">
                                  <p:stCondLst>
                                    <p:cond delay="0"/>
                                  </p:stCondLst>
                                  <p:childTnLst>
                                    <p:set>
                                      <p:cBhvr>
                                        <p:cTn id="19" dur="1" fill="hold">
                                          <p:stCondLst>
                                            <p:cond delay="0"/>
                                          </p:stCondLst>
                                        </p:cTn>
                                        <p:tgtEl>
                                          <p:spTgt spid="38915">
                                            <p:txEl>
                                              <p:pRg st="2" end="2"/>
                                            </p:txEl>
                                          </p:spTgt>
                                        </p:tgtEl>
                                        <p:attrNameLst>
                                          <p:attrName>style.visibility</p:attrName>
                                        </p:attrNameLst>
                                      </p:cBhvr>
                                      <p:to>
                                        <p:strVal val="visible"/>
                                      </p:to>
                                    </p:set>
                                    <p:animEffect transition="in" filter="barn(inHorizontal)">
                                      <p:cBhvr>
                                        <p:cTn id="20" dur="1000"/>
                                        <p:tgtEl>
                                          <p:spTgt spid="38915">
                                            <p:txEl>
                                              <p:pRg st="2" end="2"/>
                                            </p:txEl>
                                          </p:spTgt>
                                        </p:tgtEl>
                                      </p:cBhvr>
                                    </p:animEffect>
                                  </p:childTnLst>
                                </p:cTn>
                              </p:par>
                            </p:childTnLst>
                          </p:cTn>
                        </p:par>
                        <p:par>
                          <p:cTn id="21" fill="hold">
                            <p:stCondLst>
                              <p:cond delay="5000"/>
                            </p:stCondLst>
                            <p:childTnLst>
                              <p:par>
                                <p:cTn id="22" presetID="16" presetClass="entr" presetSubtype="26" fill="hold" grpId="0" nodeType="afterEffect">
                                  <p:stCondLst>
                                    <p:cond delay="0"/>
                                  </p:stCondLst>
                                  <p:childTnLst>
                                    <p:set>
                                      <p:cBhvr>
                                        <p:cTn id="23" dur="1" fill="hold">
                                          <p:stCondLst>
                                            <p:cond delay="0"/>
                                          </p:stCondLst>
                                        </p:cTn>
                                        <p:tgtEl>
                                          <p:spTgt spid="38915">
                                            <p:txEl>
                                              <p:pRg st="3" end="3"/>
                                            </p:txEl>
                                          </p:spTgt>
                                        </p:tgtEl>
                                        <p:attrNameLst>
                                          <p:attrName>style.visibility</p:attrName>
                                        </p:attrNameLst>
                                      </p:cBhvr>
                                      <p:to>
                                        <p:strVal val="visible"/>
                                      </p:to>
                                    </p:set>
                                    <p:animEffect transition="in" filter="barn(inHorizontal)">
                                      <p:cBhvr>
                                        <p:cTn id="24" dur="1000"/>
                                        <p:tgtEl>
                                          <p:spTgt spid="38915">
                                            <p:txEl>
                                              <p:pRg st="3" end="3"/>
                                            </p:txEl>
                                          </p:spTgt>
                                        </p:tgtEl>
                                      </p:cBhvr>
                                    </p:animEffect>
                                  </p:childTnLst>
                                </p:cTn>
                              </p:par>
                            </p:childTnLst>
                          </p:cTn>
                        </p:par>
                        <p:par>
                          <p:cTn id="25" fill="hold">
                            <p:stCondLst>
                              <p:cond delay="6000"/>
                            </p:stCondLst>
                            <p:childTnLst>
                              <p:par>
                                <p:cTn id="26" presetID="16" presetClass="entr" presetSubtype="26" fill="hold" grpId="0" nodeType="afterEffect">
                                  <p:stCondLst>
                                    <p:cond delay="0"/>
                                  </p:stCondLst>
                                  <p:childTnLst>
                                    <p:set>
                                      <p:cBhvr>
                                        <p:cTn id="27" dur="1" fill="hold">
                                          <p:stCondLst>
                                            <p:cond delay="0"/>
                                          </p:stCondLst>
                                        </p:cTn>
                                        <p:tgtEl>
                                          <p:spTgt spid="38915">
                                            <p:txEl>
                                              <p:pRg st="4" end="4"/>
                                            </p:txEl>
                                          </p:spTgt>
                                        </p:tgtEl>
                                        <p:attrNameLst>
                                          <p:attrName>style.visibility</p:attrName>
                                        </p:attrNameLst>
                                      </p:cBhvr>
                                      <p:to>
                                        <p:strVal val="visible"/>
                                      </p:to>
                                    </p:set>
                                    <p:animEffect transition="in" filter="barn(inHorizontal)">
                                      <p:cBhvr>
                                        <p:cTn id="28" dur="1000"/>
                                        <p:tgtEl>
                                          <p:spTgt spid="38915">
                                            <p:txEl>
                                              <p:pRg st="4" end="4"/>
                                            </p:txEl>
                                          </p:spTgt>
                                        </p:tgtEl>
                                      </p:cBhvr>
                                    </p:animEffect>
                                  </p:childTnLst>
                                </p:cTn>
                              </p:par>
                            </p:childTnLst>
                          </p:cTn>
                        </p:par>
                        <p:par>
                          <p:cTn id="29" fill="hold">
                            <p:stCondLst>
                              <p:cond delay="7000"/>
                            </p:stCondLst>
                            <p:childTnLst>
                              <p:par>
                                <p:cTn id="30" presetID="16" presetClass="entr" presetSubtype="26" fill="hold" grpId="0" nodeType="afterEffect">
                                  <p:stCondLst>
                                    <p:cond delay="0"/>
                                  </p:stCondLst>
                                  <p:childTnLst>
                                    <p:set>
                                      <p:cBhvr>
                                        <p:cTn id="31" dur="1" fill="hold">
                                          <p:stCondLst>
                                            <p:cond delay="0"/>
                                          </p:stCondLst>
                                        </p:cTn>
                                        <p:tgtEl>
                                          <p:spTgt spid="38915">
                                            <p:txEl>
                                              <p:pRg st="5" end="5"/>
                                            </p:txEl>
                                          </p:spTgt>
                                        </p:tgtEl>
                                        <p:attrNameLst>
                                          <p:attrName>style.visibility</p:attrName>
                                        </p:attrNameLst>
                                      </p:cBhvr>
                                      <p:to>
                                        <p:strVal val="visible"/>
                                      </p:to>
                                    </p:set>
                                    <p:animEffect transition="in" filter="barn(inHorizontal)">
                                      <p:cBhvr>
                                        <p:cTn id="32" dur="1000"/>
                                        <p:tgtEl>
                                          <p:spTgt spid="38915">
                                            <p:txEl>
                                              <p:pRg st="5" end="5"/>
                                            </p:txEl>
                                          </p:spTgt>
                                        </p:tgtEl>
                                      </p:cBhvr>
                                    </p:animEffect>
                                  </p:childTnLst>
                                </p:cTn>
                              </p:par>
                            </p:childTnLst>
                          </p:cTn>
                        </p:par>
                        <p:par>
                          <p:cTn id="33" fill="hold">
                            <p:stCondLst>
                              <p:cond delay="8000"/>
                            </p:stCondLst>
                            <p:childTnLst>
                              <p:par>
                                <p:cTn id="34" presetID="16" presetClass="entr" presetSubtype="26" fill="hold" grpId="0" nodeType="afterEffect">
                                  <p:stCondLst>
                                    <p:cond delay="0"/>
                                  </p:stCondLst>
                                  <p:childTnLst>
                                    <p:set>
                                      <p:cBhvr>
                                        <p:cTn id="35" dur="1" fill="hold">
                                          <p:stCondLst>
                                            <p:cond delay="0"/>
                                          </p:stCondLst>
                                        </p:cTn>
                                        <p:tgtEl>
                                          <p:spTgt spid="38915">
                                            <p:txEl>
                                              <p:pRg st="6" end="6"/>
                                            </p:txEl>
                                          </p:spTgt>
                                        </p:tgtEl>
                                        <p:attrNameLst>
                                          <p:attrName>style.visibility</p:attrName>
                                        </p:attrNameLst>
                                      </p:cBhvr>
                                      <p:to>
                                        <p:strVal val="visible"/>
                                      </p:to>
                                    </p:set>
                                    <p:animEffect transition="in" filter="barn(inHorizontal)">
                                      <p:cBhvr>
                                        <p:cTn id="36" dur="1000"/>
                                        <p:tgtEl>
                                          <p:spTgt spid="38915">
                                            <p:txEl>
                                              <p:pRg st="6" end="6"/>
                                            </p:txEl>
                                          </p:spTgt>
                                        </p:tgtEl>
                                      </p:cBhvr>
                                    </p:animEffect>
                                  </p:childTnLst>
                                </p:cTn>
                              </p:par>
                            </p:childTnLst>
                          </p:cTn>
                        </p:par>
                        <p:par>
                          <p:cTn id="37" fill="hold">
                            <p:stCondLst>
                              <p:cond delay="9000"/>
                            </p:stCondLst>
                            <p:childTnLst>
                              <p:par>
                                <p:cTn id="38" presetID="16" presetClass="entr" presetSubtype="26" fill="hold" grpId="0" nodeType="afterEffect">
                                  <p:stCondLst>
                                    <p:cond delay="0"/>
                                  </p:stCondLst>
                                  <p:childTnLst>
                                    <p:set>
                                      <p:cBhvr>
                                        <p:cTn id="39" dur="1" fill="hold">
                                          <p:stCondLst>
                                            <p:cond delay="0"/>
                                          </p:stCondLst>
                                        </p:cTn>
                                        <p:tgtEl>
                                          <p:spTgt spid="38915">
                                            <p:txEl>
                                              <p:pRg st="7" end="7"/>
                                            </p:txEl>
                                          </p:spTgt>
                                        </p:tgtEl>
                                        <p:attrNameLst>
                                          <p:attrName>style.visibility</p:attrName>
                                        </p:attrNameLst>
                                      </p:cBhvr>
                                      <p:to>
                                        <p:strVal val="visible"/>
                                      </p:to>
                                    </p:set>
                                    <p:animEffect transition="in" filter="barn(inHorizontal)">
                                      <p:cBhvr>
                                        <p:cTn id="40" dur="1000"/>
                                        <p:tgtEl>
                                          <p:spTgt spid="38915">
                                            <p:txEl>
                                              <p:pRg st="7" end="7"/>
                                            </p:txEl>
                                          </p:spTgt>
                                        </p:tgtEl>
                                      </p:cBhvr>
                                    </p:animEffect>
                                  </p:childTnLst>
                                </p:cTn>
                              </p:par>
                            </p:childTnLst>
                          </p:cTn>
                        </p:par>
                        <p:par>
                          <p:cTn id="41" fill="hold">
                            <p:stCondLst>
                              <p:cond delay="10000"/>
                            </p:stCondLst>
                            <p:childTnLst>
                              <p:par>
                                <p:cTn id="42" presetID="16" presetClass="entr" presetSubtype="26" fill="hold" grpId="0" nodeType="afterEffect">
                                  <p:stCondLst>
                                    <p:cond delay="0"/>
                                  </p:stCondLst>
                                  <p:childTnLst>
                                    <p:set>
                                      <p:cBhvr>
                                        <p:cTn id="43" dur="1" fill="hold">
                                          <p:stCondLst>
                                            <p:cond delay="0"/>
                                          </p:stCondLst>
                                        </p:cTn>
                                        <p:tgtEl>
                                          <p:spTgt spid="38915">
                                            <p:txEl>
                                              <p:pRg st="8" end="8"/>
                                            </p:txEl>
                                          </p:spTgt>
                                        </p:tgtEl>
                                        <p:attrNameLst>
                                          <p:attrName>style.visibility</p:attrName>
                                        </p:attrNameLst>
                                      </p:cBhvr>
                                      <p:to>
                                        <p:strVal val="visible"/>
                                      </p:to>
                                    </p:set>
                                    <p:animEffect transition="in" filter="barn(inHorizontal)">
                                      <p:cBhvr>
                                        <p:cTn id="44" dur="1000"/>
                                        <p:tgtEl>
                                          <p:spTgt spid="38915">
                                            <p:txEl>
                                              <p:pRg st="8" end="8"/>
                                            </p:txEl>
                                          </p:spTgt>
                                        </p:tgtEl>
                                      </p:cBhvr>
                                    </p:animEffect>
                                  </p:childTnLst>
                                </p:cTn>
                              </p:par>
                            </p:childTnLst>
                          </p:cTn>
                        </p:par>
                        <p:par>
                          <p:cTn id="45" fill="hold">
                            <p:stCondLst>
                              <p:cond delay="11000"/>
                            </p:stCondLst>
                            <p:childTnLst>
                              <p:par>
                                <p:cTn id="46" presetID="16" presetClass="entr" presetSubtype="26" fill="hold" grpId="0" nodeType="afterEffect">
                                  <p:stCondLst>
                                    <p:cond delay="0"/>
                                  </p:stCondLst>
                                  <p:childTnLst>
                                    <p:set>
                                      <p:cBhvr>
                                        <p:cTn id="47" dur="1" fill="hold">
                                          <p:stCondLst>
                                            <p:cond delay="0"/>
                                          </p:stCondLst>
                                        </p:cTn>
                                        <p:tgtEl>
                                          <p:spTgt spid="38915">
                                            <p:txEl>
                                              <p:pRg st="9" end="9"/>
                                            </p:txEl>
                                          </p:spTgt>
                                        </p:tgtEl>
                                        <p:attrNameLst>
                                          <p:attrName>style.visibility</p:attrName>
                                        </p:attrNameLst>
                                      </p:cBhvr>
                                      <p:to>
                                        <p:strVal val="visible"/>
                                      </p:to>
                                    </p:set>
                                    <p:animEffect transition="in" filter="barn(inHorizontal)">
                                      <p:cBhvr>
                                        <p:cTn id="48" dur="1000"/>
                                        <p:tgtEl>
                                          <p:spTgt spid="389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33FF"/>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8229600" cy="1143000"/>
          </a:xfrm>
          <a:solidFill>
            <a:srgbClr val="FFFF99"/>
          </a:solidFill>
          <a:ln>
            <a:solidFill>
              <a:schemeClr val="tx1"/>
            </a:solidFill>
          </a:ln>
        </p:spPr>
        <p:txBody>
          <a:bodyPr/>
          <a:lstStyle/>
          <a:p>
            <a:pPr eaLnBrk="1" hangingPunct="1"/>
            <a:r>
              <a:rPr lang="ar-SA" smtClean="0">
                <a:cs typeface="Titr" pitchFamily="2" charset="-78"/>
              </a:rPr>
              <a:t>دانه (ميوه)</a:t>
            </a:r>
            <a:r>
              <a:rPr lang="en-US" smtClean="0">
                <a:cs typeface="Titr" pitchFamily="2" charset="-78"/>
              </a:rPr>
              <a:t>        Grain </a:t>
            </a:r>
            <a:endParaRPr lang="en-GB" smtClean="0">
              <a:cs typeface="Titr" pitchFamily="2" charset="-78"/>
            </a:endParaRPr>
          </a:p>
        </p:txBody>
      </p:sp>
      <p:sp>
        <p:nvSpPr>
          <p:cNvPr id="5123" name="Rectangle 3"/>
          <p:cNvSpPr>
            <a:spLocks noGrp="1" noChangeArrowheads="1"/>
          </p:cNvSpPr>
          <p:nvPr>
            <p:ph type="body" idx="1"/>
          </p:nvPr>
        </p:nvSpPr>
        <p:spPr>
          <a:xfrm>
            <a:off x="457200" y="1798638"/>
            <a:ext cx="8534400" cy="4525962"/>
          </a:xfrm>
        </p:spPr>
        <p:txBody>
          <a:bodyPr/>
          <a:lstStyle/>
          <a:p>
            <a:pPr algn="r" rtl="1" eaLnBrk="1" hangingPunct="1">
              <a:buFontTx/>
              <a:buNone/>
            </a:pPr>
            <a:r>
              <a:rPr lang="ar-SA" sz="4000" b="1" smtClean="0">
                <a:solidFill>
                  <a:schemeClr val="bg1"/>
                </a:solidFill>
                <a:cs typeface="2  Lotus" pitchFamily="2" charset="-78"/>
                <a:sym typeface="Wingdings" pitchFamily="2" charset="2"/>
              </a:rPr>
              <a:t>  </a:t>
            </a:r>
            <a:r>
              <a:rPr lang="en-US" sz="4000" b="1" smtClean="0">
                <a:solidFill>
                  <a:schemeClr val="bg1"/>
                </a:solidFill>
                <a:cs typeface="2  Lotus" pitchFamily="2" charset="-78"/>
                <a:sym typeface="Wingdings" pitchFamily="2" charset="2"/>
              </a:rPr>
              <a:t></a:t>
            </a:r>
            <a:r>
              <a:rPr lang="ar-SA" sz="4000" b="1" smtClean="0">
                <a:cs typeface="2  Lotus" pitchFamily="2" charset="-78"/>
                <a:sym typeface="Wingdings" pitchFamily="2" charset="2"/>
              </a:rPr>
              <a:t> می</a:t>
            </a:r>
            <a:r>
              <a:rPr lang="ar-SA" sz="4000" b="1" smtClean="0">
                <a:cs typeface="2  Lotus" pitchFamily="2" charset="-78"/>
              </a:rPr>
              <a:t>وه غلات یک گندمه است.</a:t>
            </a:r>
            <a:r>
              <a:rPr lang="en-US" sz="4000" b="1" smtClean="0">
                <a:cs typeface="2  Lotus" pitchFamily="2" charset="-78"/>
              </a:rPr>
              <a:t>Caryopsis     </a:t>
            </a:r>
          </a:p>
          <a:p>
            <a:pPr algn="r" rtl="1" eaLnBrk="1" hangingPunct="1">
              <a:buFontTx/>
              <a:buNone/>
            </a:pPr>
            <a:r>
              <a:rPr lang="ar-SA" sz="4000" b="1" smtClean="0">
                <a:cs typeface="2  Lotus" pitchFamily="2" charset="-78"/>
                <a:sym typeface="Wingdings" pitchFamily="2" charset="2"/>
              </a:rPr>
              <a:t>  </a:t>
            </a:r>
            <a:r>
              <a:rPr lang="ar-SA" sz="4000" b="1" smtClean="0">
                <a:cs typeface="2  Lotus" pitchFamily="2" charset="-78"/>
              </a:rPr>
              <a:t> </a:t>
            </a:r>
            <a:r>
              <a:rPr lang="en-US" sz="4000" b="1" smtClean="0">
                <a:solidFill>
                  <a:schemeClr val="bg1"/>
                </a:solidFill>
                <a:cs typeface="2  Lotus" pitchFamily="2" charset="-78"/>
                <a:sym typeface="Wingdings" pitchFamily="2" charset="2"/>
              </a:rPr>
              <a:t></a:t>
            </a:r>
            <a:r>
              <a:rPr lang="ar-SA" sz="4000" b="1" smtClean="0">
                <a:cs typeface="2  Lotus" pitchFamily="2" charset="-78"/>
              </a:rPr>
              <a:t> میوه خشک ناشکوفا است.</a:t>
            </a:r>
            <a:endParaRPr lang="en-US" sz="4000" b="1" smtClean="0">
              <a:cs typeface="2  Lotus" pitchFamily="2" charset="-78"/>
            </a:endParaRPr>
          </a:p>
          <a:p>
            <a:pPr algn="r" rtl="1" eaLnBrk="1" hangingPunct="1">
              <a:buFontTx/>
              <a:buNone/>
            </a:pPr>
            <a:endParaRPr lang="ar-SA" sz="4000" b="1" smtClean="0">
              <a:cs typeface="2  Lotus" pitchFamily="2" charset="-78"/>
            </a:endParaRPr>
          </a:p>
          <a:p>
            <a:pPr algn="r" rtl="1" eaLnBrk="1" hangingPunct="1">
              <a:buFontTx/>
              <a:buNone/>
            </a:pPr>
            <a:r>
              <a:rPr lang="ar-SA" sz="4000" b="1" smtClean="0">
                <a:solidFill>
                  <a:schemeClr val="bg1"/>
                </a:solidFill>
                <a:cs typeface="2  Lotus" pitchFamily="2" charset="-78"/>
                <a:sym typeface="Wingdings" pitchFamily="2" charset="2"/>
              </a:rPr>
              <a:t>  </a:t>
            </a:r>
            <a:r>
              <a:rPr lang="en-US" sz="4000" b="1" smtClean="0">
                <a:solidFill>
                  <a:schemeClr val="bg1"/>
                </a:solidFill>
                <a:cs typeface="2  Lotus" pitchFamily="2" charset="-78"/>
                <a:sym typeface="Wingdings" pitchFamily="2" charset="2"/>
              </a:rPr>
              <a:t></a:t>
            </a:r>
            <a:r>
              <a:rPr lang="ar-SA" sz="4000" b="1" smtClean="0">
                <a:solidFill>
                  <a:schemeClr val="bg1"/>
                </a:solidFill>
                <a:cs typeface="2  Lotus" pitchFamily="2" charset="-78"/>
                <a:sym typeface="Wingdings" pitchFamily="2" charset="2"/>
              </a:rPr>
              <a:t>  </a:t>
            </a:r>
            <a:r>
              <a:rPr lang="ar-SA" sz="4000" b="1" smtClean="0">
                <a:cs typeface="2  Lotus" pitchFamily="2" charset="-78"/>
                <a:sym typeface="Wingdings" pitchFamily="2" charset="2"/>
              </a:rPr>
              <a:t> </a:t>
            </a:r>
            <a:r>
              <a:rPr lang="ar-SA" sz="4000" b="1" smtClean="0">
                <a:cs typeface="2  Lotus" pitchFamily="2" charset="-78"/>
              </a:rPr>
              <a:t>پوسته میوه خیلی نازک شده است.</a:t>
            </a:r>
            <a:endParaRPr lang="en-GB" sz="4000" b="1" smtClean="0">
              <a:cs typeface="2  Lotu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2000" fill="hold"/>
                                        <p:tgtEl>
                                          <p:spTgt spid="5122"/>
                                        </p:tgtEl>
                                        <p:attrNameLst>
                                          <p:attrName>ppt_x</p:attrName>
                                        </p:attrNameLst>
                                      </p:cBhvr>
                                      <p:tavLst>
                                        <p:tav tm="0">
                                          <p:val>
                                            <p:strVal val="#ppt_x"/>
                                          </p:val>
                                        </p:tav>
                                        <p:tav tm="100000">
                                          <p:val>
                                            <p:strVal val="#ppt_x"/>
                                          </p:val>
                                        </p:tav>
                                      </p:tavLst>
                                    </p:anim>
                                    <p:anim calcmode="lin" valueType="num">
                                      <p:cBhvr additive="base">
                                        <p:cTn id="8" dur="2000" fill="hold"/>
                                        <p:tgtEl>
                                          <p:spTgt spid="512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3" presetClass="entr" presetSubtype="16" fill="hold" nodeType="after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plus(in)">
                                      <p:cBhvr>
                                        <p:cTn id="12" dur="2000"/>
                                        <p:tgtEl>
                                          <p:spTgt spid="5123">
                                            <p:txEl>
                                              <p:pRg st="0" end="0"/>
                                            </p:txEl>
                                          </p:spTgt>
                                        </p:tgtEl>
                                      </p:cBhvr>
                                    </p:animEffect>
                                  </p:childTnLst>
                                </p:cTn>
                              </p:par>
                            </p:childTnLst>
                          </p:cTn>
                        </p:par>
                        <p:par>
                          <p:cTn id="13" fill="hold">
                            <p:stCondLst>
                              <p:cond delay="4000"/>
                            </p:stCondLst>
                            <p:childTnLst>
                              <p:par>
                                <p:cTn id="14" presetID="13" presetClass="entr" presetSubtype="16" fill="hold" nodeType="afterEffect">
                                  <p:stCondLst>
                                    <p:cond delay="0"/>
                                  </p:stCondLst>
                                  <p:childTnLst>
                                    <p:set>
                                      <p:cBhvr>
                                        <p:cTn id="15" dur="1" fill="hold">
                                          <p:stCondLst>
                                            <p:cond delay="0"/>
                                          </p:stCondLst>
                                        </p:cTn>
                                        <p:tgtEl>
                                          <p:spTgt spid="5123">
                                            <p:txEl>
                                              <p:pRg st="1" end="1"/>
                                            </p:txEl>
                                          </p:spTgt>
                                        </p:tgtEl>
                                        <p:attrNameLst>
                                          <p:attrName>style.visibility</p:attrName>
                                        </p:attrNameLst>
                                      </p:cBhvr>
                                      <p:to>
                                        <p:strVal val="visible"/>
                                      </p:to>
                                    </p:set>
                                    <p:animEffect transition="in" filter="plus(in)">
                                      <p:cBhvr>
                                        <p:cTn id="16" dur="2000"/>
                                        <p:tgtEl>
                                          <p:spTgt spid="5123">
                                            <p:txEl>
                                              <p:pRg st="1" end="1"/>
                                            </p:txEl>
                                          </p:spTgt>
                                        </p:tgtEl>
                                      </p:cBhvr>
                                    </p:animEffect>
                                  </p:childTnLst>
                                </p:cTn>
                              </p:par>
                            </p:childTnLst>
                          </p:cTn>
                        </p:par>
                        <p:par>
                          <p:cTn id="17" fill="hold">
                            <p:stCondLst>
                              <p:cond delay="6000"/>
                            </p:stCondLst>
                            <p:childTnLst>
                              <p:par>
                                <p:cTn id="18" presetID="13" presetClass="entr" presetSubtype="16" fill="hold" nodeType="afterEffect">
                                  <p:stCondLst>
                                    <p:cond delay="0"/>
                                  </p:stCondLst>
                                  <p:childTnLst>
                                    <p:set>
                                      <p:cBhvr>
                                        <p:cTn id="19" dur="1" fill="hold">
                                          <p:stCondLst>
                                            <p:cond delay="0"/>
                                          </p:stCondLst>
                                        </p:cTn>
                                        <p:tgtEl>
                                          <p:spTgt spid="5123">
                                            <p:txEl>
                                              <p:pRg st="3" end="3"/>
                                            </p:txEl>
                                          </p:spTgt>
                                        </p:tgtEl>
                                        <p:attrNameLst>
                                          <p:attrName>style.visibility</p:attrName>
                                        </p:attrNameLst>
                                      </p:cBhvr>
                                      <p:to>
                                        <p:strVal val="visible"/>
                                      </p:to>
                                    </p:set>
                                    <p:animEffect transition="in" filter="plus(in)">
                                      <p:cBhvr>
                                        <p:cTn id="20" dur="20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AutoShape 4">
            <a:hlinkClick r:id="rId3" action="ppaction://program" highlightClick="1"/>
          </p:cNvPr>
          <p:cNvSpPr>
            <a:spLocks noChangeArrowheads="1"/>
          </p:cNvSpPr>
          <p:nvPr/>
        </p:nvSpPr>
        <p:spPr bwMode="auto">
          <a:xfrm>
            <a:off x="152400" y="381000"/>
            <a:ext cx="381000" cy="381000"/>
          </a:xfrm>
          <a:prstGeom prst="actionButtonBlank">
            <a:avLst/>
          </a:prstGeom>
          <a:solidFill>
            <a:srgbClr val="FFFF00"/>
          </a:solidFill>
          <a:ln w="9525">
            <a:solidFill>
              <a:schemeClr val="tx1"/>
            </a:solidFill>
            <a:miter lim="800000"/>
            <a:headEnd/>
            <a:tailEnd/>
          </a:ln>
        </p:spPr>
        <p:txBody>
          <a:bodyPr wrap="none" anchor="ctr"/>
          <a:lstStyle/>
          <a:p>
            <a:endParaRPr lang="fa-IR"/>
          </a:p>
        </p:txBody>
      </p:sp>
    </p:spTree>
  </p:cSld>
  <p:clrMapOvr>
    <a:masterClrMapping/>
  </p:clrMapOvr>
  <p:transition spd="slow">
    <p:whee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CC"/>
            </a:gs>
            <a:gs pos="100000">
              <a:srgbClr val="5E765E"/>
            </a:gs>
          </a:gsLst>
          <a:lin ang="5400000" scaled="1"/>
        </a:gradFill>
        <a:effectLst/>
      </p:bgPr>
    </p:bg>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solidFill>
            <a:srgbClr val="FFFF99"/>
          </a:solidFill>
          <a:ln w="19050">
            <a:solidFill>
              <a:schemeClr val="tx1"/>
            </a:solidFill>
          </a:ln>
        </p:spPr>
        <p:txBody>
          <a:bodyPr/>
          <a:lstStyle/>
          <a:p>
            <a:pPr rtl="1" eaLnBrk="1" hangingPunct="1"/>
            <a:r>
              <a:rPr lang="fa-IR" smtClean="0">
                <a:cs typeface="Arial" charset="0"/>
              </a:rPr>
              <a:t>مراحل رشدی گندم</a:t>
            </a:r>
            <a:endParaRPr lang="en-GB" smtClean="0">
              <a:cs typeface="Arial" charset="0"/>
            </a:endParaRPr>
          </a:p>
        </p:txBody>
      </p:sp>
      <p:sp>
        <p:nvSpPr>
          <p:cNvPr id="22531" name="Rectangle 5"/>
          <p:cNvSpPr>
            <a:spLocks noGrp="1" noChangeArrowheads="1"/>
          </p:cNvSpPr>
          <p:nvPr>
            <p:ph type="body" sz="half" idx="1"/>
          </p:nvPr>
        </p:nvSpPr>
        <p:spPr>
          <a:xfrm>
            <a:off x="457200" y="1600200"/>
            <a:ext cx="4800600" cy="4525963"/>
          </a:xfrm>
        </p:spPr>
        <p:txBody>
          <a:bodyPr/>
          <a:lstStyle/>
          <a:p>
            <a:pPr eaLnBrk="1" hangingPunct="1"/>
            <a:r>
              <a:rPr lang="en-GB" sz="2400" b="1" smtClean="0"/>
              <a:t>Germination</a:t>
            </a:r>
            <a:r>
              <a:rPr lang="en-GB" sz="2400" smtClean="0"/>
              <a:t> </a:t>
            </a:r>
            <a:endParaRPr lang="fa-IR" sz="2400" smtClean="0">
              <a:cs typeface="Arial" charset="0"/>
            </a:endParaRPr>
          </a:p>
          <a:p>
            <a:pPr eaLnBrk="1" hangingPunct="1"/>
            <a:r>
              <a:rPr lang="en-GB" sz="2400" b="1" smtClean="0"/>
              <a:t>Seedling growth</a:t>
            </a:r>
            <a:r>
              <a:rPr lang="en-GB" sz="2400" smtClean="0"/>
              <a:t> </a:t>
            </a:r>
            <a:endParaRPr lang="fa-IR" sz="2400" smtClean="0">
              <a:cs typeface="Arial" charset="0"/>
            </a:endParaRPr>
          </a:p>
          <a:p>
            <a:pPr eaLnBrk="1" hangingPunct="1"/>
            <a:r>
              <a:rPr lang="en-GB" sz="2400" b="1" smtClean="0"/>
              <a:t>Tillering</a:t>
            </a:r>
            <a:r>
              <a:rPr lang="en-GB" sz="2400" smtClean="0"/>
              <a:t> </a:t>
            </a:r>
            <a:endParaRPr lang="fa-IR" sz="2400" smtClean="0">
              <a:cs typeface="Arial" charset="0"/>
            </a:endParaRPr>
          </a:p>
          <a:p>
            <a:pPr eaLnBrk="1" hangingPunct="1"/>
            <a:r>
              <a:rPr lang="en-GB" sz="2400" b="1" smtClean="0"/>
              <a:t>Stem elongation</a:t>
            </a:r>
            <a:r>
              <a:rPr lang="en-GB" sz="2400" smtClean="0"/>
              <a:t> </a:t>
            </a:r>
            <a:endParaRPr lang="fa-IR" sz="2400" smtClean="0">
              <a:cs typeface="Arial" charset="0"/>
            </a:endParaRPr>
          </a:p>
          <a:p>
            <a:pPr eaLnBrk="1" hangingPunct="1"/>
            <a:r>
              <a:rPr lang="en-GB" sz="2400" b="1" smtClean="0"/>
              <a:t>Booting</a:t>
            </a:r>
            <a:r>
              <a:rPr lang="en-GB" sz="2400" smtClean="0"/>
              <a:t> </a:t>
            </a:r>
            <a:endParaRPr lang="fa-IR" sz="2400" smtClean="0">
              <a:cs typeface="Arial" charset="0"/>
            </a:endParaRPr>
          </a:p>
          <a:p>
            <a:pPr eaLnBrk="1" hangingPunct="1"/>
            <a:r>
              <a:rPr lang="en-GB" sz="2400" b="1" smtClean="0"/>
              <a:t>Inflorescence emergence</a:t>
            </a:r>
            <a:r>
              <a:rPr lang="en-GB" sz="2400" smtClean="0"/>
              <a:t> </a:t>
            </a:r>
            <a:endParaRPr lang="fa-IR" sz="2400" smtClean="0">
              <a:cs typeface="Arial" charset="0"/>
            </a:endParaRPr>
          </a:p>
          <a:p>
            <a:pPr eaLnBrk="1" hangingPunct="1"/>
            <a:r>
              <a:rPr lang="en-GB" sz="2400" b="1" smtClean="0"/>
              <a:t>Anthesis (flowering)</a:t>
            </a:r>
            <a:r>
              <a:rPr lang="en-GB" sz="2400" smtClean="0"/>
              <a:t> </a:t>
            </a:r>
            <a:endParaRPr lang="fa-IR" sz="2400" smtClean="0">
              <a:cs typeface="Arial" charset="0"/>
            </a:endParaRPr>
          </a:p>
          <a:p>
            <a:pPr eaLnBrk="1" hangingPunct="1"/>
            <a:r>
              <a:rPr lang="en-GB" sz="2400" b="1" smtClean="0"/>
              <a:t>Milk development</a:t>
            </a:r>
            <a:r>
              <a:rPr lang="en-GB" sz="2400" smtClean="0"/>
              <a:t> </a:t>
            </a:r>
            <a:endParaRPr lang="fa-IR" sz="2400" smtClean="0">
              <a:cs typeface="Arial" charset="0"/>
            </a:endParaRPr>
          </a:p>
          <a:p>
            <a:pPr eaLnBrk="1" hangingPunct="1"/>
            <a:r>
              <a:rPr lang="en-GB" sz="2400" b="1" smtClean="0"/>
              <a:t>Dough development</a:t>
            </a:r>
            <a:r>
              <a:rPr lang="en-GB" sz="2400" smtClean="0"/>
              <a:t> </a:t>
            </a:r>
            <a:endParaRPr lang="fa-IR" sz="2400" smtClean="0">
              <a:cs typeface="Arial" charset="0"/>
            </a:endParaRPr>
          </a:p>
          <a:p>
            <a:pPr eaLnBrk="1" hangingPunct="1"/>
            <a:r>
              <a:rPr lang="en-GB" sz="2400" b="1" smtClean="0"/>
              <a:t>Ripening</a:t>
            </a:r>
            <a:r>
              <a:rPr lang="en-GB" sz="2400" smtClean="0"/>
              <a:t> </a:t>
            </a:r>
          </a:p>
        </p:txBody>
      </p:sp>
      <p:sp>
        <p:nvSpPr>
          <p:cNvPr id="22532" name="Rectangle 6"/>
          <p:cNvSpPr>
            <a:spLocks noGrp="1" noChangeArrowheads="1"/>
          </p:cNvSpPr>
          <p:nvPr>
            <p:ph type="body" sz="half" idx="2"/>
          </p:nvPr>
        </p:nvSpPr>
        <p:spPr>
          <a:xfrm>
            <a:off x="4343400" y="1600200"/>
            <a:ext cx="4343400" cy="4525963"/>
          </a:xfrm>
        </p:spPr>
        <p:txBody>
          <a:bodyPr/>
          <a:lstStyle/>
          <a:p>
            <a:pPr algn="r" rtl="1" eaLnBrk="1" hangingPunct="1"/>
            <a:r>
              <a:rPr lang="fa-IR" sz="2400" b="1" smtClean="0">
                <a:cs typeface="Arial" charset="0"/>
              </a:rPr>
              <a:t>جوانه زنی</a:t>
            </a:r>
          </a:p>
          <a:p>
            <a:pPr algn="r" rtl="1" eaLnBrk="1" hangingPunct="1"/>
            <a:r>
              <a:rPr lang="fa-IR" sz="2400" b="1" smtClean="0">
                <a:cs typeface="Arial" charset="0"/>
              </a:rPr>
              <a:t>رشد گیاهچه</a:t>
            </a:r>
          </a:p>
          <a:p>
            <a:pPr algn="r" rtl="1" eaLnBrk="1" hangingPunct="1"/>
            <a:r>
              <a:rPr lang="fa-IR" sz="2400" b="1" smtClean="0">
                <a:cs typeface="Arial" charset="0"/>
              </a:rPr>
              <a:t>پنجه زنی</a:t>
            </a:r>
          </a:p>
          <a:p>
            <a:pPr algn="r" rtl="1" eaLnBrk="1" hangingPunct="1"/>
            <a:r>
              <a:rPr lang="fa-IR" sz="2400" b="1" smtClean="0">
                <a:cs typeface="Arial" charset="0"/>
              </a:rPr>
              <a:t>ساقه کشی</a:t>
            </a:r>
          </a:p>
          <a:p>
            <a:pPr algn="r" rtl="1" eaLnBrk="1" hangingPunct="1"/>
            <a:r>
              <a:rPr lang="fa-IR" sz="2400" b="1" smtClean="0">
                <a:cs typeface="Arial" charset="0"/>
              </a:rPr>
              <a:t>آبستنی</a:t>
            </a:r>
          </a:p>
          <a:p>
            <a:pPr algn="r" rtl="1" eaLnBrk="1" hangingPunct="1"/>
            <a:r>
              <a:rPr lang="fa-IR" sz="2400" b="1" smtClean="0">
                <a:cs typeface="Arial" charset="0"/>
              </a:rPr>
              <a:t>ظهور سنبله</a:t>
            </a:r>
          </a:p>
          <a:p>
            <a:pPr algn="r" rtl="1" eaLnBrk="1" hangingPunct="1"/>
            <a:r>
              <a:rPr lang="fa-IR" sz="2400" b="1" smtClean="0">
                <a:cs typeface="Arial" charset="0"/>
              </a:rPr>
              <a:t>گلدهی</a:t>
            </a:r>
          </a:p>
          <a:p>
            <a:pPr algn="r" rtl="1" eaLnBrk="1" hangingPunct="1"/>
            <a:r>
              <a:rPr lang="fa-IR" sz="2400" b="1" smtClean="0">
                <a:cs typeface="Arial" charset="0"/>
              </a:rPr>
              <a:t>توسعه شیری</a:t>
            </a:r>
          </a:p>
          <a:p>
            <a:pPr algn="r" rtl="1" eaLnBrk="1" hangingPunct="1"/>
            <a:r>
              <a:rPr lang="fa-IR" sz="2400" b="1" smtClean="0">
                <a:cs typeface="Arial" charset="0"/>
              </a:rPr>
              <a:t>توسعه خمیری</a:t>
            </a:r>
          </a:p>
          <a:p>
            <a:pPr algn="r" rtl="1" eaLnBrk="1" hangingPunct="1"/>
            <a:r>
              <a:rPr lang="fa-IR" sz="2400" b="1" smtClean="0">
                <a:cs typeface="Arial" charset="0"/>
              </a:rPr>
              <a:t>رسیدگی</a:t>
            </a:r>
            <a:endParaRPr lang="en-GB" sz="2400" b="1" smtClean="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zoom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304800"/>
            <a:ext cx="8229600" cy="1143000"/>
          </a:xfrm>
          <a:solidFill>
            <a:srgbClr val="FFFF99"/>
          </a:solidFill>
          <a:ln w="12700">
            <a:solidFill>
              <a:schemeClr val="tx1"/>
            </a:solidFill>
          </a:ln>
        </p:spPr>
        <p:txBody>
          <a:bodyPr/>
          <a:lstStyle/>
          <a:p>
            <a:pPr rtl="1" eaLnBrk="1" hangingPunct="1"/>
            <a:r>
              <a:rPr lang="fa-IR" smtClean="0">
                <a:cs typeface="Titr" pitchFamily="2" charset="-78"/>
              </a:rPr>
              <a:t>جوانه زدن  </a:t>
            </a:r>
            <a:r>
              <a:rPr lang="en-US" smtClean="0">
                <a:latin typeface="Broadway" pitchFamily="82" charset="0"/>
                <a:cs typeface="Titr" pitchFamily="2" charset="-78"/>
              </a:rPr>
              <a:t>Germination</a:t>
            </a:r>
            <a:endParaRPr lang="en-GB" smtClean="0">
              <a:latin typeface="Broadway" pitchFamily="82" charset="0"/>
              <a:cs typeface="Titr" pitchFamily="2" charset="-78"/>
            </a:endParaRPr>
          </a:p>
        </p:txBody>
      </p:sp>
      <p:sp>
        <p:nvSpPr>
          <p:cNvPr id="23555" name="Rectangle 3"/>
          <p:cNvSpPr>
            <a:spLocks noGrp="1" noChangeArrowheads="1"/>
          </p:cNvSpPr>
          <p:nvPr>
            <p:ph type="body" idx="1"/>
          </p:nvPr>
        </p:nvSpPr>
        <p:spPr>
          <a:xfrm>
            <a:off x="304800" y="1600200"/>
            <a:ext cx="8382000" cy="4525963"/>
          </a:xfrm>
        </p:spPr>
        <p:txBody>
          <a:bodyPr/>
          <a:lstStyle/>
          <a:p>
            <a:pPr algn="r" rtl="1" eaLnBrk="1" hangingPunct="1">
              <a:buFontTx/>
              <a:buNone/>
            </a:pPr>
            <a:endParaRPr lang="fa-IR" smtClean="0">
              <a:cs typeface="2  Lotus" pitchFamily="2" charset="-78"/>
            </a:endParaRPr>
          </a:p>
          <a:p>
            <a:pPr algn="r" rtl="1" eaLnBrk="1" hangingPunct="1">
              <a:buFontTx/>
              <a:buNone/>
            </a:pPr>
            <a:r>
              <a:rPr lang="fa-IR" smtClean="0">
                <a:cs typeface="2  Lotus" pitchFamily="2" charset="-78"/>
              </a:rPr>
              <a:t>بذر غلات در مقایسه با سایر بذور مثل بقولات و گیاهان صنعتی مقدار کمتری آب جذب می کند.</a:t>
            </a:r>
          </a:p>
          <a:p>
            <a:pPr algn="r" rtl="1" eaLnBrk="1" hangingPunct="1">
              <a:buFontTx/>
              <a:buNone/>
            </a:pPr>
            <a:endParaRPr lang="fa-IR" smtClean="0">
              <a:cs typeface="2  Lotus" pitchFamily="2" charset="-78"/>
            </a:endParaRPr>
          </a:p>
          <a:p>
            <a:pPr algn="r" rtl="1" eaLnBrk="1" hangingPunct="1">
              <a:buFontTx/>
              <a:buNone/>
            </a:pPr>
            <a:r>
              <a:rPr lang="fa-IR" smtClean="0">
                <a:cs typeface="2  Lotus" pitchFamily="2" charset="-78"/>
              </a:rPr>
              <a:t>این بذور بجز ارزن حدود 50 درصد وزن خود آب نیاز دارند.</a:t>
            </a:r>
            <a:endParaRPr lang="en-GB" smtClean="0">
              <a:cs typeface="2  Lotu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2000" fill="hold"/>
                                        <p:tgtEl>
                                          <p:spTgt spid="46082"/>
                                        </p:tgtEl>
                                        <p:attrNameLst>
                                          <p:attrName>ppt_x</p:attrName>
                                        </p:attrNameLst>
                                      </p:cBhvr>
                                      <p:tavLst>
                                        <p:tav tm="0">
                                          <p:val>
                                            <p:strVal val="#ppt_x"/>
                                          </p:val>
                                        </p:tav>
                                        <p:tav tm="100000">
                                          <p:val>
                                            <p:strVal val="#ppt_x"/>
                                          </p:val>
                                        </p:tav>
                                      </p:tavLst>
                                    </p:anim>
                                    <p:anim calcmode="lin" valueType="num">
                                      <p:cBhvr additive="base">
                                        <p:cTn id="8" dur="2000" fill="hold"/>
                                        <p:tgtEl>
                                          <p:spTgt spid="460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solidFill>
            <a:srgbClr val="FFFF99"/>
          </a:solidFill>
          <a:ln w="12700">
            <a:solidFill>
              <a:schemeClr val="tx1"/>
            </a:solidFill>
          </a:ln>
        </p:spPr>
        <p:txBody>
          <a:bodyPr/>
          <a:lstStyle/>
          <a:p>
            <a:pPr eaLnBrk="1" hangingPunct="1"/>
            <a:r>
              <a:rPr lang="fa-IR" sz="3200" smtClean="0">
                <a:cs typeface="Titr" pitchFamily="2" charset="-78"/>
              </a:rPr>
              <a:t>نیاز آب جهت رویش بذر غلات</a:t>
            </a:r>
            <a:endParaRPr lang="en-GB" sz="3200" smtClean="0">
              <a:cs typeface="Titr" pitchFamily="2" charset="-78"/>
            </a:endParaRPr>
          </a:p>
        </p:txBody>
      </p:sp>
      <p:graphicFrame>
        <p:nvGraphicFramePr>
          <p:cNvPr id="47150" name="Group 46"/>
          <p:cNvGraphicFramePr>
            <a:graphicFrameLocks noGrp="1"/>
          </p:cNvGraphicFramePr>
          <p:nvPr>
            <p:ph type="tbl" idx="1"/>
          </p:nvPr>
        </p:nvGraphicFramePr>
        <p:xfrm>
          <a:off x="457200" y="1795463"/>
          <a:ext cx="8229600" cy="4529137"/>
        </p:xfrm>
        <a:graphic>
          <a:graphicData uri="http://schemas.openxmlformats.org/drawingml/2006/table">
            <a:tbl>
              <a:tblPr/>
              <a:tblGrid>
                <a:gridCol w="2819400"/>
                <a:gridCol w="1295400"/>
                <a:gridCol w="2819400"/>
                <a:gridCol w="1295400"/>
              </a:tblGrid>
              <a:tr h="90487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Arial" pitchFamily="34" charset="0"/>
                          <a:cs typeface="Yagut" pitchFamily="2" charset="-78"/>
                        </a:rPr>
                        <a:t>آب جذب شده بر حسب درصد وزن دانه</a:t>
                      </a:r>
                      <a:endParaRPr kumimoji="0" lang="en-GB" sz="2000" b="0" i="0" u="none" strike="noStrike" cap="none" normalizeH="0" baseline="0" smtClean="0">
                        <a:ln>
                          <a:noFill/>
                        </a:ln>
                        <a:solidFill>
                          <a:schemeClr val="tx1"/>
                        </a:solidFill>
                        <a:effectLst/>
                        <a:latin typeface="Arial" pitchFamily="34" charset="0"/>
                        <a:cs typeface="Yagut"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Arial" pitchFamily="34" charset="0"/>
                          <a:cs typeface="Arial" pitchFamily="34" charset="0"/>
                        </a:rPr>
                        <a:t>گیاه</a:t>
                      </a:r>
                      <a:endParaRPr kumimoji="0" lang="en-GB" sz="2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Arial" pitchFamily="34" charset="0"/>
                          <a:cs typeface="Yagut" pitchFamily="2" charset="-78"/>
                        </a:rPr>
                        <a:t>آب جذب شده بر حسب درصد وزن دانه</a:t>
                      </a:r>
                      <a:endParaRPr kumimoji="0" lang="en-GB" sz="2000" b="0" i="0" u="none" strike="noStrike" cap="none" normalizeH="0" baseline="0" smtClean="0">
                        <a:ln>
                          <a:noFill/>
                        </a:ln>
                        <a:solidFill>
                          <a:schemeClr val="tx1"/>
                        </a:solidFill>
                        <a:effectLst/>
                        <a:latin typeface="Arial" pitchFamily="34" charset="0"/>
                        <a:cs typeface="Yagut"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Arial" pitchFamily="34" charset="0"/>
                          <a:cs typeface="Arial" pitchFamily="34" charset="0"/>
                        </a:rPr>
                        <a:t>گیاه</a:t>
                      </a:r>
                      <a:endParaRPr kumimoji="0" lang="en-GB"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0" i="0" u="none" strike="noStrike" cap="none" normalizeH="0" baseline="0" smtClean="0">
                          <a:ln>
                            <a:noFill/>
                          </a:ln>
                          <a:solidFill>
                            <a:schemeClr val="tx1"/>
                          </a:solidFill>
                          <a:effectLst/>
                          <a:latin typeface="Arial" pitchFamily="34" charset="0"/>
                          <a:cs typeface="Titr" pitchFamily="2" charset="-78"/>
                        </a:rPr>
                        <a:t>60</a:t>
                      </a:r>
                      <a:endParaRPr kumimoji="0" lang="en-GB" sz="2400" b="0" i="0" u="none" strike="noStrike" cap="none" normalizeH="0" baseline="0" smtClean="0">
                        <a:ln>
                          <a:noFill/>
                        </a:ln>
                        <a:solidFill>
                          <a:schemeClr val="tx1"/>
                        </a:solidFill>
                        <a:effectLst/>
                        <a:latin typeface="Arial" pitchFamily="34" charset="0"/>
                        <a:cs typeface="Tit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Arial" pitchFamily="34" charset="0"/>
                          <a:cs typeface="Titr" pitchFamily="2" charset="-78"/>
                        </a:rPr>
                        <a:t>یولاف</a:t>
                      </a:r>
                      <a:endParaRPr kumimoji="0" lang="en-GB" sz="2000" b="0" i="0" u="none" strike="noStrike" cap="none" normalizeH="0" baseline="0" smtClean="0">
                        <a:ln>
                          <a:noFill/>
                        </a:ln>
                        <a:solidFill>
                          <a:schemeClr val="tx1"/>
                        </a:solidFill>
                        <a:effectLst/>
                        <a:latin typeface="Arial" pitchFamily="34" charset="0"/>
                        <a:cs typeface="Tit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400" b="0" i="0" u="none" strike="noStrike" cap="none" normalizeH="0" baseline="0" smtClean="0">
                          <a:ln>
                            <a:noFill/>
                          </a:ln>
                          <a:solidFill>
                            <a:schemeClr val="tx1"/>
                          </a:solidFill>
                          <a:effectLst/>
                          <a:latin typeface="Arial" pitchFamily="34" charset="0"/>
                          <a:cs typeface="Titr" pitchFamily="2" charset="-78"/>
                        </a:rPr>
                        <a:t>45</a:t>
                      </a:r>
                      <a:endParaRPr kumimoji="0" lang="en-GB" sz="2400" b="0" i="0" u="none" strike="noStrike" cap="none" normalizeH="0" baseline="0" smtClean="0">
                        <a:ln>
                          <a:noFill/>
                        </a:ln>
                        <a:solidFill>
                          <a:schemeClr val="tx1"/>
                        </a:solidFill>
                        <a:effectLst/>
                        <a:latin typeface="Arial" pitchFamily="34" charset="0"/>
                        <a:cs typeface="Tit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Arial" pitchFamily="34" charset="0"/>
                          <a:cs typeface="Titr" pitchFamily="2" charset="-78"/>
                        </a:rPr>
                        <a:t>گندم</a:t>
                      </a:r>
                      <a:endParaRPr kumimoji="0" lang="en-GB" sz="2000" b="0" i="0" u="none" strike="noStrike" cap="none" normalizeH="0" baseline="0" smtClean="0">
                        <a:ln>
                          <a:noFill/>
                        </a:ln>
                        <a:solidFill>
                          <a:schemeClr val="tx1"/>
                        </a:solidFill>
                        <a:effectLst/>
                        <a:latin typeface="Arial" pitchFamily="34" charset="0"/>
                        <a:cs typeface="Tit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0" i="0" u="none" strike="noStrike" cap="none" normalizeH="0" baseline="0" smtClean="0">
                          <a:ln>
                            <a:noFill/>
                          </a:ln>
                          <a:solidFill>
                            <a:schemeClr val="tx1"/>
                          </a:solidFill>
                          <a:effectLst/>
                          <a:latin typeface="Arial" pitchFamily="34" charset="0"/>
                          <a:cs typeface="Titr" pitchFamily="2" charset="-78"/>
                        </a:rPr>
                        <a:t>44</a:t>
                      </a:r>
                      <a:endParaRPr kumimoji="0" lang="en-GB" sz="2400" b="0" i="0" u="none" strike="noStrike" cap="none" normalizeH="0" baseline="0" smtClean="0">
                        <a:ln>
                          <a:noFill/>
                        </a:ln>
                        <a:solidFill>
                          <a:schemeClr val="tx1"/>
                        </a:solidFill>
                        <a:effectLst/>
                        <a:latin typeface="Arial" pitchFamily="34" charset="0"/>
                        <a:cs typeface="Tit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Arial" pitchFamily="34" charset="0"/>
                          <a:cs typeface="Titr" pitchFamily="2" charset="-78"/>
                        </a:rPr>
                        <a:t>ذرت</a:t>
                      </a:r>
                      <a:endParaRPr kumimoji="0" lang="en-GB" sz="2000" b="0" i="0" u="none" strike="noStrike" cap="none" normalizeH="0" baseline="0" smtClean="0">
                        <a:ln>
                          <a:noFill/>
                        </a:ln>
                        <a:solidFill>
                          <a:schemeClr val="tx1"/>
                        </a:solidFill>
                        <a:effectLst/>
                        <a:latin typeface="Arial" pitchFamily="34" charset="0"/>
                        <a:cs typeface="Tit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0" i="0" u="none" strike="noStrike" cap="none" normalizeH="0" baseline="0" smtClean="0">
                          <a:ln>
                            <a:noFill/>
                          </a:ln>
                          <a:solidFill>
                            <a:schemeClr val="tx1"/>
                          </a:solidFill>
                          <a:effectLst/>
                          <a:latin typeface="Arial" pitchFamily="34" charset="0"/>
                          <a:cs typeface="Titr" pitchFamily="2" charset="-78"/>
                        </a:rPr>
                        <a:t>58</a:t>
                      </a:r>
                      <a:endParaRPr kumimoji="0" lang="en-GB" sz="2400" b="0" i="0" u="none" strike="noStrike" cap="none" normalizeH="0" baseline="0" smtClean="0">
                        <a:ln>
                          <a:noFill/>
                        </a:ln>
                        <a:solidFill>
                          <a:schemeClr val="tx1"/>
                        </a:solidFill>
                        <a:effectLst/>
                        <a:latin typeface="Arial" pitchFamily="34" charset="0"/>
                        <a:cs typeface="Tit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Arial" pitchFamily="34" charset="0"/>
                          <a:cs typeface="Titr" pitchFamily="2" charset="-78"/>
                        </a:rPr>
                        <a:t>چاودار</a:t>
                      </a:r>
                      <a:endParaRPr kumimoji="0" lang="en-GB" sz="2000" b="0" i="0" u="none" strike="noStrike" cap="none" normalizeH="0" baseline="0" smtClean="0">
                        <a:ln>
                          <a:noFill/>
                        </a:ln>
                        <a:solidFill>
                          <a:schemeClr val="tx1"/>
                        </a:solidFill>
                        <a:effectLst/>
                        <a:latin typeface="Arial" pitchFamily="34" charset="0"/>
                        <a:cs typeface="Tit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0" i="0" u="none" strike="noStrike" cap="none" normalizeH="0" baseline="0" smtClean="0">
                          <a:ln>
                            <a:noFill/>
                          </a:ln>
                          <a:solidFill>
                            <a:schemeClr val="tx1"/>
                          </a:solidFill>
                          <a:effectLst/>
                          <a:latin typeface="Arial" pitchFamily="34" charset="0"/>
                          <a:cs typeface="Titr" pitchFamily="2" charset="-78"/>
                        </a:rPr>
                        <a:t>25</a:t>
                      </a:r>
                      <a:endParaRPr kumimoji="0" lang="en-GB" sz="2400" b="0" i="0" u="none" strike="noStrike" cap="none" normalizeH="0" baseline="0" smtClean="0">
                        <a:ln>
                          <a:noFill/>
                        </a:ln>
                        <a:solidFill>
                          <a:schemeClr val="tx1"/>
                        </a:solidFill>
                        <a:effectLst/>
                        <a:latin typeface="Arial" pitchFamily="34" charset="0"/>
                        <a:cs typeface="Tit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Arial" pitchFamily="34" charset="0"/>
                          <a:cs typeface="Titr" pitchFamily="2" charset="-78"/>
                        </a:rPr>
                        <a:t>ارزن</a:t>
                      </a:r>
                      <a:endParaRPr kumimoji="0" lang="en-GB" sz="2000" b="0" i="0" u="none" strike="noStrike" cap="none" normalizeH="0" baseline="0" smtClean="0">
                        <a:ln>
                          <a:noFill/>
                        </a:ln>
                        <a:solidFill>
                          <a:schemeClr val="tx1"/>
                        </a:solidFill>
                        <a:effectLst/>
                        <a:latin typeface="Arial" pitchFamily="34" charset="0"/>
                        <a:cs typeface="Tit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0" i="0" u="none" strike="noStrike" cap="none" normalizeH="0" baseline="0" smtClean="0">
                          <a:ln>
                            <a:noFill/>
                          </a:ln>
                          <a:solidFill>
                            <a:schemeClr val="tx1"/>
                          </a:solidFill>
                          <a:effectLst/>
                          <a:latin typeface="Arial" pitchFamily="34" charset="0"/>
                          <a:cs typeface="Titr" pitchFamily="2" charset="-78"/>
                        </a:rPr>
                        <a:t>48</a:t>
                      </a:r>
                      <a:endParaRPr kumimoji="0" lang="en-GB" sz="2400" b="0" i="0" u="none" strike="noStrike" cap="none" normalizeH="0" baseline="0" smtClean="0">
                        <a:ln>
                          <a:noFill/>
                        </a:ln>
                        <a:solidFill>
                          <a:schemeClr val="tx1"/>
                        </a:solidFill>
                        <a:effectLst/>
                        <a:latin typeface="Arial" pitchFamily="34" charset="0"/>
                        <a:cs typeface="Tit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Arial" pitchFamily="34" charset="0"/>
                          <a:cs typeface="Titr" pitchFamily="2" charset="-78"/>
                        </a:rPr>
                        <a:t>جو</a:t>
                      </a:r>
                      <a:endParaRPr kumimoji="0" lang="en-GB" sz="2000" b="0" i="0" u="none" strike="noStrike" cap="none" normalizeH="0" baseline="0" smtClean="0">
                        <a:ln>
                          <a:noFill/>
                        </a:ln>
                        <a:solidFill>
                          <a:schemeClr val="tx1"/>
                        </a:solidFill>
                        <a:effectLst/>
                        <a:latin typeface="Arial" pitchFamily="34" charset="0"/>
                        <a:cs typeface="Tit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a-IR"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a-IR"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0" i="0" u="none" strike="noStrike" cap="none" normalizeH="0" baseline="0" smtClean="0">
                          <a:ln>
                            <a:noFill/>
                          </a:ln>
                          <a:solidFill>
                            <a:schemeClr val="tx1"/>
                          </a:solidFill>
                          <a:effectLst/>
                          <a:latin typeface="Arial" pitchFamily="34" charset="0"/>
                          <a:cs typeface="Titr" pitchFamily="2" charset="-78"/>
                        </a:rPr>
                        <a:t>120</a:t>
                      </a:r>
                      <a:endParaRPr kumimoji="0" lang="en-GB" sz="2400" b="0" i="0" u="none" strike="noStrike" cap="none" normalizeH="0" baseline="0" smtClean="0">
                        <a:ln>
                          <a:noFill/>
                        </a:ln>
                        <a:solidFill>
                          <a:schemeClr val="tx1"/>
                        </a:solidFill>
                        <a:effectLst/>
                        <a:latin typeface="Arial" pitchFamily="34" charset="0"/>
                        <a:cs typeface="Tit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0" i="0" u="none" strike="noStrike" cap="none" normalizeH="0" baseline="0" smtClean="0">
                          <a:ln>
                            <a:noFill/>
                          </a:ln>
                          <a:solidFill>
                            <a:schemeClr val="tx1"/>
                          </a:solidFill>
                          <a:effectLst/>
                          <a:latin typeface="Arial" pitchFamily="34" charset="0"/>
                          <a:cs typeface="Titr" pitchFamily="2" charset="-78"/>
                        </a:rPr>
                        <a:t>یونجه</a:t>
                      </a:r>
                      <a:endParaRPr kumimoji="0" lang="en-GB" sz="2000" b="0" i="0" u="none" strike="noStrike" cap="none" normalizeH="0" baseline="0" smtClean="0">
                        <a:ln>
                          <a:noFill/>
                        </a:ln>
                        <a:solidFill>
                          <a:schemeClr val="tx1"/>
                        </a:solidFill>
                        <a:effectLst/>
                        <a:latin typeface="Arial" pitchFamily="34" charset="0"/>
                        <a:cs typeface="Tit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7150"/>
                                        </p:tgtEl>
                                        <p:attrNameLst>
                                          <p:attrName>style.visibility</p:attrName>
                                        </p:attrNameLst>
                                      </p:cBhvr>
                                      <p:to>
                                        <p:strVal val="visible"/>
                                      </p:to>
                                    </p:set>
                                    <p:animEffect transition="in" filter="checkerboard(across)">
                                      <p:cBhvr>
                                        <p:cTn id="7" dur="3000"/>
                                        <p:tgtEl>
                                          <p:spTgt spid="47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304800" y="1600200"/>
            <a:ext cx="8686800" cy="4525963"/>
          </a:xfrm>
        </p:spPr>
        <p:txBody>
          <a:bodyPr/>
          <a:lstStyle/>
          <a:p>
            <a:pPr algn="ctr" rtl="1" eaLnBrk="1" hangingPunct="1">
              <a:buFontTx/>
              <a:buNone/>
            </a:pPr>
            <a:r>
              <a:rPr lang="fa-IR" sz="2800" smtClean="0">
                <a:solidFill>
                  <a:srgbClr val="CCECFF"/>
                </a:solidFill>
                <a:latin typeface="BatangChe" pitchFamily="49" charset="-127"/>
                <a:cs typeface="Tahoma" pitchFamily="34" charset="0"/>
              </a:rPr>
              <a:t>از نظر حداقل درجه حرارت لازم برای جوانه زدن غلات دو گروه میشوند.</a:t>
            </a:r>
            <a:r>
              <a:rPr lang="fa-IR" sz="2800" smtClean="0">
                <a:latin typeface="BatangChe" pitchFamily="49" charset="-127"/>
                <a:cs typeface="Tahoma" pitchFamily="34" charset="0"/>
              </a:rPr>
              <a:t> </a:t>
            </a:r>
          </a:p>
          <a:p>
            <a:pPr algn="r" rtl="1" eaLnBrk="1" hangingPunct="1">
              <a:buFontTx/>
              <a:buNone/>
            </a:pPr>
            <a:r>
              <a:rPr lang="en-US" sz="4000" smtClean="0">
                <a:cs typeface="Arial" charset="0"/>
                <a:sym typeface="Webdings" pitchFamily="18" charset="2"/>
              </a:rPr>
              <a:t></a:t>
            </a:r>
            <a:r>
              <a:rPr lang="fa-IR" sz="2800" smtClean="0">
                <a:cs typeface="Yagut" pitchFamily="2" charset="-78"/>
                <a:sym typeface="Webdings" pitchFamily="18" charset="2"/>
              </a:rPr>
              <a:t>حداقل برای آنها بين </a:t>
            </a:r>
            <a:r>
              <a:rPr lang="fa-IR" sz="2400" smtClean="0">
                <a:cs typeface="Titr" pitchFamily="2" charset="-78"/>
                <a:sym typeface="Webdings" pitchFamily="18" charset="2"/>
              </a:rPr>
              <a:t>1</a:t>
            </a:r>
            <a:r>
              <a:rPr lang="fa-IR" sz="2800" smtClean="0">
                <a:cs typeface="Yagut" pitchFamily="2" charset="-78"/>
                <a:sym typeface="Webdings" pitchFamily="18" charset="2"/>
              </a:rPr>
              <a:t> تا </a:t>
            </a:r>
            <a:r>
              <a:rPr lang="fa-IR" sz="2400" smtClean="0">
                <a:cs typeface="Titr" pitchFamily="2" charset="-78"/>
                <a:sym typeface="Webdings" pitchFamily="18" charset="2"/>
              </a:rPr>
              <a:t>5</a:t>
            </a:r>
            <a:r>
              <a:rPr lang="fa-IR" sz="2800" smtClean="0">
                <a:cs typeface="Yagut" pitchFamily="2" charset="-78"/>
                <a:sym typeface="Webdings" pitchFamily="18" charset="2"/>
              </a:rPr>
              <a:t> درجه سانتی گراد است. گندم</a:t>
            </a:r>
            <a:r>
              <a:rPr lang="en-US" sz="1800" smtClean="0">
                <a:cs typeface="Yagut" pitchFamily="2" charset="-78"/>
                <a:sym typeface="Wingdings" pitchFamily="2" charset="2"/>
              </a:rPr>
              <a:t></a:t>
            </a:r>
            <a:r>
              <a:rPr lang="fa-IR" sz="2800" smtClean="0">
                <a:cs typeface="Yagut" pitchFamily="2" charset="-78"/>
                <a:sym typeface="Webdings" pitchFamily="18" charset="2"/>
              </a:rPr>
              <a:t> </a:t>
            </a:r>
            <a:r>
              <a:rPr lang="fa-IR" sz="2000" smtClean="0">
                <a:cs typeface="Yagut" pitchFamily="2" charset="-78"/>
                <a:sym typeface="Webdings" pitchFamily="18" charset="2"/>
              </a:rPr>
              <a:t>–</a:t>
            </a:r>
            <a:r>
              <a:rPr lang="fa-IR" sz="2800" smtClean="0">
                <a:cs typeface="Yagut" pitchFamily="2" charset="-78"/>
                <a:sym typeface="Webdings" pitchFamily="18" charset="2"/>
              </a:rPr>
              <a:t> جو</a:t>
            </a:r>
            <a:r>
              <a:rPr lang="en-US" sz="1800" smtClean="0">
                <a:cs typeface="Yagut" pitchFamily="2" charset="-78"/>
                <a:sym typeface="Wingdings" pitchFamily="2" charset="2"/>
              </a:rPr>
              <a:t></a:t>
            </a:r>
            <a:r>
              <a:rPr lang="fa-IR" sz="2800" smtClean="0">
                <a:cs typeface="Yagut" pitchFamily="2" charset="-78"/>
                <a:sym typeface="Webdings" pitchFamily="18" charset="2"/>
              </a:rPr>
              <a:t> – يولاف – چاودار- (غلات مناطق معتدله) – (</a:t>
            </a:r>
            <a:r>
              <a:rPr lang="en-US" sz="2800" smtClean="0">
                <a:cs typeface="Yagut" pitchFamily="2" charset="-78"/>
                <a:sym typeface="Webdings" pitchFamily="18" charset="2"/>
              </a:rPr>
              <a:t>Small Grain</a:t>
            </a:r>
            <a:r>
              <a:rPr lang="fa-IR" sz="2800" smtClean="0">
                <a:cs typeface="Yagut" pitchFamily="2" charset="-78"/>
                <a:sym typeface="Webdings" pitchFamily="18" charset="2"/>
              </a:rPr>
              <a:t>)</a:t>
            </a:r>
          </a:p>
          <a:p>
            <a:pPr algn="r" rtl="1" eaLnBrk="1" hangingPunct="1">
              <a:buFontTx/>
              <a:buNone/>
            </a:pPr>
            <a:endParaRPr lang="fa-IR" sz="2800" smtClean="0">
              <a:cs typeface="Yagut" pitchFamily="2" charset="-78"/>
              <a:sym typeface="Webdings" pitchFamily="18" charset="2"/>
            </a:endParaRPr>
          </a:p>
          <a:p>
            <a:pPr algn="r" rtl="1" eaLnBrk="1" hangingPunct="1">
              <a:buFontTx/>
              <a:buNone/>
            </a:pPr>
            <a:r>
              <a:rPr lang="en-US" sz="4000" smtClean="0">
                <a:cs typeface="Arial" charset="0"/>
                <a:sym typeface="Webdings" pitchFamily="18" charset="2"/>
              </a:rPr>
              <a:t></a:t>
            </a:r>
            <a:r>
              <a:rPr lang="fa-IR" sz="2800" smtClean="0">
                <a:cs typeface="Yagut" pitchFamily="2" charset="-78"/>
                <a:sym typeface="Webdings" pitchFamily="18" charset="2"/>
              </a:rPr>
              <a:t>حداقل برای آنها کمتر از 8 نيست. ذرت – ارزن – برنج و سورگوم - (غلات گرمسيری)</a:t>
            </a:r>
          </a:p>
          <a:p>
            <a:pPr algn="r" rtl="1" eaLnBrk="1" hangingPunct="1">
              <a:buFontTx/>
              <a:buNone/>
            </a:pPr>
            <a:endParaRPr lang="en-US" sz="2800" smtClean="0">
              <a:cs typeface="Yagut" pitchFamily="2" charset="-78"/>
              <a:sym typeface="Webdings" pitchFamily="18" charset="2"/>
            </a:endParaRPr>
          </a:p>
        </p:txBody>
      </p:sp>
      <p:sp>
        <p:nvSpPr>
          <p:cNvPr id="49156" name="Rectangle 4"/>
          <p:cNvSpPr>
            <a:spLocks noGrp="1" noChangeArrowheads="1"/>
          </p:cNvSpPr>
          <p:nvPr>
            <p:ph type="title"/>
          </p:nvPr>
        </p:nvSpPr>
        <p:spPr>
          <a:solidFill>
            <a:srgbClr val="FFFF99"/>
          </a:solidFill>
          <a:ln w="12700">
            <a:solidFill>
              <a:schemeClr val="tx1"/>
            </a:solidFill>
          </a:ln>
        </p:spPr>
        <p:txBody>
          <a:bodyPr/>
          <a:lstStyle/>
          <a:p>
            <a:pPr rtl="1" eaLnBrk="1" hangingPunct="1"/>
            <a:r>
              <a:rPr lang="fa-IR" smtClean="0">
                <a:cs typeface="Arial" charset="0"/>
              </a:rPr>
              <a:t>جوانه زدن  </a:t>
            </a:r>
            <a:r>
              <a:rPr lang="en-US" smtClean="0">
                <a:cs typeface="Arial" charset="0"/>
              </a:rPr>
              <a:t>Germination</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additive="base">
                                        <p:cTn id="7" dur="2000" fill="hold"/>
                                        <p:tgtEl>
                                          <p:spTgt spid="49156"/>
                                        </p:tgtEl>
                                        <p:attrNameLst>
                                          <p:attrName>ppt_x</p:attrName>
                                        </p:attrNameLst>
                                      </p:cBhvr>
                                      <p:tavLst>
                                        <p:tav tm="0">
                                          <p:val>
                                            <p:strVal val="#ppt_x"/>
                                          </p:val>
                                        </p:tav>
                                        <p:tav tm="100000">
                                          <p:val>
                                            <p:strVal val="#ppt_x"/>
                                          </p:val>
                                        </p:tav>
                                      </p:tavLst>
                                    </p:anim>
                                    <p:anim calcmode="lin" valueType="num">
                                      <p:cBhvr additive="base">
                                        <p:cTn id="8" dur="2000" fill="hold"/>
                                        <p:tgtEl>
                                          <p:spTgt spid="4915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3" presetClass="entr" presetSubtype="16" fill="hold" nodeType="afterEffect">
                                  <p:stCondLst>
                                    <p:cond delay="0"/>
                                  </p:stCondLst>
                                  <p:childTnLst>
                                    <p:set>
                                      <p:cBhvr>
                                        <p:cTn id="11" dur="1" fill="hold">
                                          <p:stCondLst>
                                            <p:cond delay="0"/>
                                          </p:stCondLst>
                                        </p:cTn>
                                        <p:tgtEl>
                                          <p:spTgt spid="49155">
                                            <p:txEl>
                                              <p:pRg st="0" end="0"/>
                                            </p:txEl>
                                          </p:spTgt>
                                        </p:tgtEl>
                                        <p:attrNameLst>
                                          <p:attrName>style.visibility</p:attrName>
                                        </p:attrNameLst>
                                      </p:cBhvr>
                                      <p:to>
                                        <p:strVal val="visible"/>
                                      </p:to>
                                    </p:set>
                                    <p:animEffect transition="in" filter="plus(in)">
                                      <p:cBhvr>
                                        <p:cTn id="12" dur="2000"/>
                                        <p:tgtEl>
                                          <p:spTgt spid="49155">
                                            <p:txEl>
                                              <p:pRg st="0" end="0"/>
                                            </p:txEl>
                                          </p:spTgt>
                                        </p:tgtEl>
                                      </p:cBhvr>
                                    </p:animEffect>
                                  </p:childTnLst>
                                </p:cTn>
                              </p:par>
                            </p:childTnLst>
                          </p:cTn>
                        </p:par>
                        <p:par>
                          <p:cTn id="13" fill="hold">
                            <p:stCondLst>
                              <p:cond delay="4000"/>
                            </p:stCondLst>
                            <p:childTnLst>
                              <p:par>
                                <p:cTn id="14" presetID="7" presetClass="entr" presetSubtype="4" fill="hold" nodeType="afterEffect">
                                  <p:stCondLst>
                                    <p:cond delay="0"/>
                                  </p:stCondLst>
                                  <p:childTnLst>
                                    <p:set>
                                      <p:cBhvr>
                                        <p:cTn id="15" dur="1" fill="hold">
                                          <p:stCondLst>
                                            <p:cond delay="0"/>
                                          </p:stCondLst>
                                        </p:cTn>
                                        <p:tgtEl>
                                          <p:spTgt spid="49155">
                                            <p:txEl>
                                              <p:pRg st="1" end="1"/>
                                            </p:txEl>
                                          </p:spTgt>
                                        </p:tgtEl>
                                        <p:attrNameLst>
                                          <p:attrName>style.visibility</p:attrName>
                                        </p:attrNameLst>
                                      </p:cBhvr>
                                      <p:to>
                                        <p:strVal val="visible"/>
                                      </p:to>
                                    </p:set>
                                    <p:anim calcmode="lin" valueType="num">
                                      <p:cBhvr additive="base">
                                        <p:cTn id="16" dur="30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7" dur="30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7000"/>
                            </p:stCondLst>
                            <p:childTnLst>
                              <p:par>
                                <p:cTn id="19" presetID="16" presetClass="entr" presetSubtype="26" fill="hold" nodeType="afterEffect">
                                  <p:stCondLst>
                                    <p:cond delay="0"/>
                                  </p:stCondLst>
                                  <p:childTnLst>
                                    <p:set>
                                      <p:cBhvr>
                                        <p:cTn id="20" dur="1" fill="hold">
                                          <p:stCondLst>
                                            <p:cond delay="0"/>
                                          </p:stCondLst>
                                        </p:cTn>
                                        <p:tgtEl>
                                          <p:spTgt spid="49155">
                                            <p:txEl>
                                              <p:pRg st="3" end="3"/>
                                            </p:txEl>
                                          </p:spTgt>
                                        </p:tgtEl>
                                        <p:attrNameLst>
                                          <p:attrName>style.visibility</p:attrName>
                                        </p:attrNameLst>
                                      </p:cBhvr>
                                      <p:to>
                                        <p:strVal val="visible"/>
                                      </p:to>
                                    </p:set>
                                    <p:animEffect transition="in" filter="barn(inHorizontal)">
                                      <p:cBhvr>
                                        <p:cTn id="21" dur="3000"/>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5" name="Rectangle 9"/>
          <p:cNvSpPr>
            <a:spLocks noGrp="1" noChangeArrowheads="1"/>
          </p:cNvSpPr>
          <p:nvPr>
            <p:ph type="title"/>
          </p:nvPr>
        </p:nvSpPr>
        <p:spPr>
          <a:xfrm>
            <a:off x="457200" y="381000"/>
            <a:ext cx="8229600" cy="868363"/>
          </a:xfrm>
          <a:solidFill>
            <a:srgbClr val="FFFF99"/>
          </a:solidFill>
          <a:ln>
            <a:solidFill>
              <a:schemeClr val="tx1"/>
            </a:solidFill>
          </a:ln>
        </p:spPr>
        <p:txBody>
          <a:bodyPr/>
          <a:lstStyle/>
          <a:p>
            <a:pPr rtl="1" eaLnBrk="1" hangingPunct="1"/>
            <a:r>
              <a:rPr lang="fa-IR" sz="2400" smtClean="0">
                <a:cs typeface="Arial" charset="0"/>
              </a:rPr>
              <a:t/>
            </a:r>
            <a:br>
              <a:rPr lang="fa-IR" sz="2400" smtClean="0">
                <a:cs typeface="Arial" charset="0"/>
              </a:rPr>
            </a:br>
            <a:r>
              <a:rPr lang="fa-IR" sz="2400" smtClean="0">
                <a:cs typeface="Arial" charset="0"/>
              </a:rPr>
              <a:t>اپتیموم درجه حرارت برای رویش تمام غلات </a:t>
            </a:r>
            <a:r>
              <a:rPr lang="fa-IR" sz="2400" smtClean="0">
                <a:cs typeface="Titr" pitchFamily="2" charset="-78"/>
              </a:rPr>
              <a:t>18</a:t>
            </a:r>
            <a:r>
              <a:rPr lang="fa-IR" sz="2400" smtClean="0">
                <a:cs typeface="Arial" charset="0"/>
              </a:rPr>
              <a:t> تا </a:t>
            </a:r>
            <a:r>
              <a:rPr lang="fa-IR" sz="2400" smtClean="0">
                <a:cs typeface="Titr" pitchFamily="2" charset="-78"/>
              </a:rPr>
              <a:t>25</a:t>
            </a:r>
            <a:r>
              <a:rPr lang="fa-IR" sz="2400" smtClean="0">
                <a:cs typeface="Arial" charset="0"/>
              </a:rPr>
              <a:t> درجه است.</a:t>
            </a:r>
            <a:br>
              <a:rPr lang="fa-IR" sz="2400" smtClean="0">
                <a:cs typeface="Arial" charset="0"/>
              </a:rPr>
            </a:br>
            <a:r>
              <a:rPr lang="fa-IR" sz="2400" smtClean="0">
                <a:cs typeface="Arial" charset="0"/>
              </a:rPr>
              <a:t/>
            </a:r>
            <a:br>
              <a:rPr lang="fa-IR" sz="2400" smtClean="0">
                <a:cs typeface="Arial" charset="0"/>
              </a:rPr>
            </a:br>
            <a:endParaRPr lang="en-GB" sz="2400" smtClean="0">
              <a:cs typeface="Arial" charset="0"/>
            </a:endParaRPr>
          </a:p>
        </p:txBody>
      </p:sp>
      <p:pic>
        <p:nvPicPr>
          <p:cNvPr id="50188" name="Picture 12" descr="wheatgermination"/>
          <p:cNvPicPr>
            <a:picLocks noChangeAspect="1" noChangeArrowheads="1"/>
          </p:cNvPicPr>
          <p:nvPr/>
        </p:nvPicPr>
        <p:blipFill>
          <a:blip r:embed="rId2"/>
          <a:srcRect/>
          <a:stretch>
            <a:fillRect/>
          </a:stretch>
        </p:blipFill>
        <p:spPr bwMode="auto">
          <a:xfrm>
            <a:off x="1828800" y="1752600"/>
            <a:ext cx="5486400" cy="4702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0185"/>
                                        </p:tgtEl>
                                        <p:attrNameLst>
                                          <p:attrName>style.visibility</p:attrName>
                                        </p:attrNameLst>
                                      </p:cBhvr>
                                      <p:to>
                                        <p:strVal val="visible"/>
                                      </p:to>
                                    </p:set>
                                    <p:anim calcmode="lin" valueType="num">
                                      <p:cBhvr additive="base">
                                        <p:cTn id="7" dur="2000" fill="hold"/>
                                        <p:tgtEl>
                                          <p:spTgt spid="50185"/>
                                        </p:tgtEl>
                                        <p:attrNameLst>
                                          <p:attrName>ppt_x</p:attrName>
                                        </p:attrNameLst>
                                      </p:cBhvr>
                                      <p:tavLst>
                                        <p:tav tm="0">
                                          <p:val>
                                            <p:strVal val="#ppt_x"/>
                                          </p:val>
                                        </p:tav>
                                        <p:tav tm="100000">
                                          <p:val>
                                            <p:strVal val="#ppt_x"/>
                                          </p:val>
                                        </p:tav>
                                      </p:tavLst>
                                    </p:anim>
                                    <p:anim calcmode="lin" valueType="num">
                                      <p:cBhvr additive="base">
                                        <p:cTn id="8" dur="2000" fill="hold"/>
                                        <p:tgtEl>
                                          <p:spTgt spid="5018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3" presetClass="entr" presetSubtype="10" fill="hold" nodeType="afterEffect">
                                  <p:stCondLst>
                                    <p:cond delay="0"/>
                                  </p:stCondLst>
                                  <p:childTnLst>
                                    <p:set>
                                      <p:cBhvr>
                                        <p:cTn id="11" dur="1" fill="hold">
                                          <p:stCondLst>
                                            <p:cond delay="0"/>
                                          </p:stCondLst>
                                        </p:cTn>
                                        <p:tgtEl>
                                          <p:spTgt spid="50188"/>
                                        </p:tgtEl>
                                        <p:attrNameLst>
                                          <p:attrName>style.visibility</p:attrName>
                                        </p:attrNameLst>
                                      </p:cBhvr>
                                      <p:to>
                                        <p:strVal val="visible"/>
                                      </p:to>
                                    </p:set>
                                    <p:animEffect transition="in" filter="blinds(horizontal)">
                                      <p:cBhvr>
                                        <p:cTn id="12" dur="3000"/>
                                        <p:tgtEl>
                                          <p:spTgt spid="50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pull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solidFill>
            <a:srgbClr val="FFFF99"/>
          </a:solidFill>
          <a:ln w="12700">
            <a:solidFill>
              <a:schemeClr val="tx1"/>
            </a:solidFill>
          </a:ln>
        </p:spPr>
        <p:txBody>
          <a:bodyPr/>
          <a:lstStyle/>
          <a:p>
            <a:pPr rtl="1" eaLnBrk="1" hangingPunct="1"/>
            <a:r>
              <a:rPr lang="fa-IR" smtClean="0">
                <a:cs typeface="Titr" pitchFamily="2" charset="-78"/>
              </a:rPr>
              <a:t>متدهای جوانه زنی</a:t>
            </a:r>
            <a:endParaRPr lang="en-GB" smtClean="0">
              <a:cs typeface="Titr" pitchFamily="2" charset="-78"/>
            </a:endParaRPr>
          </a:p>
        </p:txBody>
      </p:sp>
      <p:sp>
        <p:nvSpPr>
          <p:cNvPr id="55299" name="Rectangle 3"/>
          <p:cNvSpPr>
            <a:spLocks noGrp="1" noChangeArrowheads="1"/>
          </p:cNvSpPr>
          <p:nvPr>
            <p:ph type="body" idx="1"/>
          </p:nvPr>
        </p:nvSpPr>
        <p:spPr/>
        <p:txBody>
          <a:bodyPr/>
          <a:lstStyle/>
          <a:p>
            <a:pPr algn="r" rtl="1" eaLnBrk="1" hangingPunct="1"/>
            <a:r>
              <a:rPr lang="fa-IR" smtClean="0">
                <a:cs typeface="Arial" charset="0"/>
              </a:rPr>
              <a:t>اپی جیل </a:t>
            </a:r>
          </a:p>
          <a:p>
            <a:pPr algn="r" rtl="1" eaLnBrk="1" hangingPunct="1">
              <a:buFontTx/>
              <a:buNone/>
            </a:pPr>
            <a:r>
              <a:rPr lang="fa-IR" smtClean="0">
                <a:cs typeface="Arial" charset="0"/>
              </a:rPr>
              <a:t>  رشد محور زیر لپه ها و خروج لپه ها از خاک</a:t>
            </a:r>
          </a:p>
          <a:p>
            <a:pPr algn="r" rtl="1" eaLnBrk="1" hangingPunct="1">
              <a:buFontTx/>
              <a:buNone/>
            </a:pPr>
            <a:endParaRPr lang="fa-IR" smtClean="0">
              <a:cs typeface="Arial" charset="0"/>
            </a:endParaRPr>
          </a:p>
          <a:p>
            <a:pPr algn="r" rtl="1" eaLnBrk="1" hangingPunct="1">
              <a:buFontTx/>
              <a:buNone/>
            </a:pPr>
            <a:endParaRPr lang="fa-IR" smtClean="0">
              <a:cs typeface="Arial" charset="0"/>
            </a:endParaRPr>
          </a:p>
          <a:p>
            <a:pPr algn="r" rtl="1" eaLnBrk="1" hangingPunct="1"/>
            <a:r>
              <a:rPr lang="fa-IR" smtClean="0">
                <a:cs typeface="Arial" charset="0"/>
              </a:rPr>
              <a:t>هیپوجیل</a:t>
            </a:r>
          </a:p>
          <a:p>
            <a:pPr algn="r" rtl="1" eaLnBrk="1" hangingPunct="1">
              <a:buFontTx/>
              <a:buNone/>
            </a:pPr>
            <a:r>
              <a:rPr lang="fa-IR" smtClean="0">
                <a:cs typeface="Arial" charset="0"/>
              </a:rPr>
              <a:t>  رشد محور روی لپه ها و عدم خروج لپه ها از خاک</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additive="base">
                                        <p:cTn id="7" dur="2000" fill="hold"/>
                                        <p:tgtEl>
                                          <p:spTgt spid="55298"/>
                                        </p:tgtEl>
                                        <p:attrNameLst>
                                          <p:attrName>ppt_x</p:attrName>
                                        </p:attrNameLst>
                                      </p:cBhvr>
                                      <p:tavLst>
                                        <p:tav tm="0">
                                          <p:val>
                                            <p:strVal val="#ppt_x"/>
                                          </p:val>
                                        </p:tav>
                                        <p:tav tm="100000">
                                          <p:val>
                                            <p:strVal val="#ppt_x"/>
                                          </p:val>
                                        </p:tav>
                                      </p:tavLst>
                                    </p:anim>
                                    <p:anim calcmode="lin" valueType="num">
                                      <p:cBhvr additive="base">
                                        <p:cTn id="8" dur="2000" fill="hold"/>
                                        <p:tgtEl>
                                          <p:spTgt spid="5529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7" presetClass="entr" presetSubtype="4" fill="hold" nodeType="after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 calcmode="lin" valueType="num">
                                      <p:cBhvr additive="base">
                                        <p:cTn id="12" dur="30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55299">
                                            <p:txEl>
                                              <p:pRg st="0" end="0"/>
                                            </p:txEl>
                                          </p:spTgt>
                                        </p:tgtEl>
                                        <p:attrNameLst>
                                          <p:attrName>ppt_y</p:attrName>
                                        </p:attrNameLst>
                                      </p:cBhvr>
                                      <p:tavLst>
                                        <p:tav tm="0">
                                          <p:val>
                                            <p:strVal val="1+#ppt_h/2"/>
                                          </p:val>
                                        </p:tav>
                                        <p:tav tm="100000">
                                          <p:val>
                                            <p:strVal val="#ppt_y"/>
                                          </p:val>
                                        </p:tav>
                                      </p:tavLst>
                                    </p:anim>
                                  </p:childTnLst>
                                </p:cTn>
                              </p:par>
                              <p:par>
                                <p:cTn id="14" presetID="7" presetClass="entr" presetSubtype="4" fill="hold" nodeType="withEffect">
                                  <p:stCondLst>
                                    <p:cond delay="0"/>
                                  </p:stCondLst>
                                  <p:childTnLst>
                                    <p:set>
                                      <p:cBhvr>
                                        <p:cTn id="15" dur="1" fill="hold">
                                          <p:stCondLst>
                                            <p:cond delay="0"/>
                                          </p:stCondLst>
                                        </p:cTn>
                                        <p:tgtEl>
                                          <p:spTgt spid="55299">
                                            <p:txEl>
                                              <p:pRg st="1" end="1"/>
                                            </p:txEl>
                                          </p:spTgt>
                                        </p:tgtEl>
                                        <p:attrNameLst>
                                          <p:attrName>style.visibility</p:attrName>
                                        </p:attrNameLst>
                                      </p:cBhvr>
                                      <p:to>
                                        <p:strVal val="visible"/>
                                      </p:to>
                                    </p:set>
                                    <p:anim calcmode="lin" valueType="num">
                                      <p:cBhvr additive="base">
                                        <p:cTn id="16" dur="30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7" dur="30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ID="7" presetClass="entr" presetSubtype="4" fill="hold" nodeType="afterEffect">
                                  <p:stCondLst>
                                    <p:cond delay="0"/>
                                  </p:stCondLst>
                                  <p:childTnLst>
                                    <p:set>
                                      <p:cBhvr>
                                        <p:cTn id="20" dur="1" fill="hold">
                                          <p:stCondLst>
                                            <p:cond delay="0"/>
                                          </p:stCondLst>
                                        </p:cTn>
                                        <p:tgtEl>
                                          <p:spTgt spid="55299">
                                            <p:txEl>
                                              <p:pRg st="4" end="4"/>
                                            </p:txEl>
                                          </p:spTgt>
                                        </p:tgtEl>
                                        <p:attrNameLst>
                                          <p:attrName>style.visibility</p:attrName>
                                        </p:attrNameLst>
                                      </p:cBhvr>
                                      <p:to>
                                        <p:strVal val="visible"/>
                                      </p:to>
                                    </p:set>
                                    <p:anim calcmode="lin" valueType="num">
                                      <p:cBhvr additive="base">
                                        <p:cTn id="21" dur="30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22" dur="3000" fill="hold"/>
                                        <p:tgtEl>
                                          <p:spTgt spid="55299">
                                            <p:txEl>
                                              <p:pRg st="4" end="4"/>
                                            </p:txEl>
                                          </p:spTgt>
                                        </p:tgtEl>
                                        <p:attrNameLst>
                                          <p:attrName>ppt_y</p:attrName>
                                        </p:attrNameLst>
                                      </p:cBhvr>
                                      <p:tavLst>
                                        <p:tav tm="0">
                                          <p:val>
                                            <p:strVal val="1+#ppt_h/2"/>
                                          </p:val>
                                        </p:tav>
                                        <p:tav tm="100000">
                                          <p:val>
                                            <p:strVal val="#ppt_y"/>
                                          </p:val>
                                        </p:tav>
                                      </p:tavLst>
                                    </p:anim>
                                  </p:childTnLst>
                                </p:cTn>
                              </p:par>
                            </p:childTnLst>
                          </p:cTn>
                        </p:par>
                        <p:par>
                          <p:cTn id="23" fill="hold">
                            <p:stCondLst>
                              <p:cond delay="8000"/>
                            </p:stCondLst>
                            <p:childTnLst>
                              <p:par>
                                <p:cTn id="24" presetID="7" presetClass="entr" presetSubtype="4" fill="hold" nodeType="afterEffect">
                                  <p:stCondLst>
                                    <p:cond delay="0"/>
                                  </p:stCondLst>
                                  <p:childTnLst>
                                    <p:set>
                                      <p:cBhvr>
                                        <p:cTn id="25" dur="1" fill="hold">
                                          <p:stCondLst>
                                            <p:cond delay="0"/>
                                          </p:stCondLst>
                                        </p:cTn>
                                        <p:tgtEl>
                                          <p:spTgt spid="55299">
                                            <p:txEl>
                                              <p:pRg st="5" end="5"/>
                                            </p:txEl>
                                          </p:spTgt>
                                        </p:tgtEl>
                                        <p:attrNameLst>
                                          <p:attrName>style.visibility</p:attrName>
                                        </p:attrNameLst>
                                      </p:cBhvr>
                                      <p:to>
                                        <p:strVal val="visible"/>
                                      </p:to>
                                    </p:set>
                                    <p:anim calcmode="lin" valueType="num">
                                      <p:cBhvr additive="base">
                                        <p:cTn id="26" dur="30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27" dur="30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33FF"/>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04800"/>
            <a:ext cx="8229600" cy="1143000"/>
          </a:xfrm>
          <a:solidFill>
            <a:srgbClr val="FFFF99"/>
          </a:solidFill>
          <a:ln>
            <a:solidFill>
              <a:schemeClr val="tx1"/>
            </a:solidFill>
          </a:ln>
        </p:spPr>
        <p:txBody>
          <a:bodyPr/>
          <a:lstStyle/>
          <a:p>
            <a:pPr eaLnBrk="1" hangingPunct="1"/>
            <a:r>
              <a:rPr lang="ar-SA" smtClean="0">
                <a:cs typeface="Arial" charset="0"/>
              </a:rPr>
              <a:t>دربرش طولی دانه </a:t>
            </a:r>
            <a:endParaRPr lang="en-GB" smtClean="0">
              <a:cs typeface="Arial" charset="0"/>
            </a:endParaRPr>
          </a:p>
        </p:txBody>
      </p:sp>
      <p:sp>
        <p:nvSpPr>
          <p:cNvPr id="6147" name="Rectangle 3"/>
          <p:cNvSpPr>
            <a:spLocks noGrp="1" noChangeArrowheads="1"/>
          </p:cNvSpPr>
          <p:nvPr>
            <p:ph type="body" idx="1"/>
          </p:nvPr>
        </p:nvSpPr>
        <p:spPr>
          <a:xfrm>
            <a:off x="457200" y="2179638"/>
            <a:ext cx="8229600" cy="4525962"/>
          </a:xfrm>
        </p:spPr>
        <p:txBody>
          <a:bodyPr/>
          <a:lstStyle/>
          <a:p>
            <a:pPr algn="r" rtl="1" eaLnBrk="1" hangingPunct="1">
              <a:lnSpc>
                <a:spcPct val="90000"/>
              </a:lnSpc>
              <a:buFontTx/>
              <a:buNone/>
            </a:pPr>
            <a:r>
              <a:rPr lang="en-GB" sz="2800" smtClean="0">
                <a:solidFill>
                  <a:schemeClr val="bg1"/>
                </a:solidFill>
                <a:sym typeface="Wingdings" pitchFamily="2" charset="2"/>
              </a:rPr>
              <a:t></a:t>
            </a:r>
            <a:r>
              <a:rPr lang="ar-SA" sz="2800" smtClean="0">
                <a:solidFill>
                  <a:schemeClr val="bg1"/>
                </a:solidFill>
                <a:cs typeface="Arial" charset="0"/>
                <a:sym typeface="Wingdings" pitchFamily="2" charset="2"/>
              </a:rPr>
              <a:t> </a:t>
            </a:r>
            <a:r>
              <a:rPr lang="ar-SA" sz="2800" smtClean="0">
                <a:cs typeface="Arial" charset="0"/>
                <a:sym typeface="Wingdings" pitchFamily="2" charset="2"/>
              </a:rPr>
              <a:t>پریکارپ      </a:t>
            </a:r>
            <a:r>
              <a:rPr lang="en-US" sz="2800" smtClean="0">
                <a:cs typeface="Arial" charset="0"/>
                <a:sym typeface="Wingdings" pitchFamily="2" charset="2"/>
              </a:rPr>
              <a:t>                 </a:t>
            </a:r>
            <a:r>
              <a:rPr lang="ar-SA" sz="2800" smtClean="0">
                <a:cs typeface="Arial" charset="0"/>
                <a:sym typeface="Wingdings" pitchFamily="2" charset="2"/>
              </a:rPr>
              <a:t>    </a:t>
            </a:r>
            <a:r>
              <a:rPr lang="en-US" sz="2800" i="1" smtClean="0">
                <a:cs typeface="Arial" charset="0"/>
                <a:sym typeface="Wingdings" pitchFamily="2" charset="2"/>
              </a:rPr>
              <a:t>Pericarp</a:t>
            </a:r>
            <a:endParaRPr lang="ar-SA" sz="2800" i="1" smtClean="0">
              <a:cs typeface="Arial" charset="0"/>
              <a:sym typeface="Wingdings" pitchFamily="2" charset="2"/>
            </a:endParaRPr>
          </a:p>
          <a:p>
            <a:pPr algn="r" rtl="1" eaLnBrk="1" hangingPunct="1">
              <a:lnSpc>
                <a:spcPct val="90000"/>
              </a:lnSpc>
            </a:pPr>
            <a:endParaRPr lang="ar-SA" sz="2800" smtClean="0">
              <a:cs typeface="Arial" charset="0"/>
              <a:sym typeface="Wingdings" pitchFamily="2" charset="2"/>
            </a:endParaRPr>
          </a:p>
          <a:p>
            <a:pPr algn="r" rtl="1" eaLnBrk="1" hangingPunct="1">
              <a:lnSpc>
                <a:spcPct val="90000"/>
              </a:lnSpc>
              <a:buFontTx/>
              <a:buNone/>
            </a:pPr>
            <a:r>
              <a:rPr lang="en-GB" sz="2800" smtClean="0">
                <a:solidFill>
                  <a:schemeClr val="bg1"/>
                </a:solidFill>
                <a:sym typeface="Wingdings" pitchFamily="2" charset="2"/>
              </a:rPr>
              <a:t></a:t>
            </a:r>
            <a:r>
              <a:rPr lang="ar-SA" sz="2800" smtClean="0">
                <a:solidFill>
                  <a:schemeClr val="bg1"/>
                </a:solidFill>
                <a:cs typeface="Arial" charset="0"/>
                <a:sym typeface="Wingdings" pitchFamily="2" charset="2"/>
              </a:rPr>
              <a:t> </a:t>
            </a:r>
            <a:r>
              <a:rPr lang="ar-SA" sz="2800" smtClean="0">
                <a:cs typeface="Arial" charset="0"/>
                <a:sym typeface="Wingdings" pitchFamily="2" charset="2"/>
              </a:rPr>
              <a:t>تستا </a:t>
            </a:r>
            <a:r>
              <a:rPr lang="en-US" sz="2800" smtClean="0">
                <a:cs typeface="Arial" charset="0"/>
                <a:sym typeface="Wingdings" pitchFamily="2" charset="2"/>
              </a:rPr>
              <a:t>                                </a:t>
            </a:r>
            <a:r>
              <a:rPr lang="en-US" sz="2800" smtClean="0">
                <a:solidFill>
                  <a:schemeClr val="bg1"/>
                </a:solidFill>
                <a:cs typeface="Arial" charset="0"/>
                <a:sym typeface="Wingdings" pitchFamily="2" charset="2"/>
              </a:rPr>
              <a:t> </a:t>
            </a:r>
            <a:r>
              <a:rPr lang="ar-SA" sz="2800" smtClean="0">
                <a:solidFill>
                  <a:schemeClr val="bg1"/>
                </a:solidFill>
                <a:cs typeface="Arial" charset="0"/>
                <a:sym typeface="Wingdings" pitchFamily="2" charset="2"/>
              </a:rPr>
              <a:t>   </a:t>
            </a:r>
            <a:r>
              <a:rPr lang="en-US" sz="2800" smtClean="0">
                <a:solidFill>
                  <a:schemeClr val="bg1"/>
                </a:solidFill>
                <a:cs typeface="Arial" charset="0"/>
                <a:sym typeface="Wingdings" pitchFamily="2" charset="2"/>
              </a:rPr>
              <a:t> </a:t>
            </a:r>
            <a:r>
              <a:rPr lang="en-US" sz="2800" smtClean="0">
                <a:cs typeface="Arial" charset="0"/>
                <a:sym typeface="Wingdings" pitchFamily="2" charset="2"/>
              </a:rPr>
              <a:t> Testa</a:t>
            </a:r>
          </a:p>
          <a:p>
            <a:pPr algn="r" rtl="1" eaLnBrk="1" hangingPunct="1">
              <a:lnSpc>
                <a:spcPct val="90000"/>
              </a:lnSpc>
            </a:pPr>
            <a:endParaRPr lang="en-US" sz="2800" smtClean="0">
              <a:solidFill>
                <a:schemeClr val="bg1"/>
              </a:solidFill>
              <a:cs typeface="Arial" charset="0"/>
              <a:sym typeface="Wingdings" pitchFamily="2" charset="2"/>
            </a:endParaRPr>
          </a:p>
          <a:p>
            <a:pPr algn="r" rtl="1" eaLnBrk="1" hangingPunct="1">
              <a:lnSpc>
                <a:spcPct val="90000"/>
              </a:lnSpc>
              <a:buFontTx/>
              <a:buNone/>
            </a:pPr>
            <a:r>
              <a:rPr lang="en-GB" sz="2800" smtClean="0">
                <a:solidFill>
                  <a:schemeClr val="bg1"/>
                </a:solidFill>
                <a:cs typeface="Arial" charset="0"/>
                <a:sym typeface="Wingdings" pitchFamily="2" charset="2"/>
              </a:rPr>
              <a:t></a:t>
            </a:r>
            <a:r>
              <a:rPr lang="ar-SA" sz="2800" smtClean="0">
                <a:cs typeface="Arial" charset="0"/>
                <a:sym typeface="Wingdings" pitchFamily="2" charset="2"/>
              </a:rPr>
              <a:t> آندوسپرم   </a:t>
            </a:r>
            <a:r>
              <a:rPr lang="en-US" sz="2800" smtClean="0">
                <a:cs typeface="Arial" charset="0"/>
                <a:sym typeface="Wingdings" pitchFamily="2" charset="2"/>
              </a:rPr>
              <a:t>                 </a:t>
            </a:r>
            <a:r>
              <a:rPr lang="ar-SA" sz="2800" smtClean="0">
                <a:cs typeface="Arial" charset="0"/>
                <a:sym typeface="Wingdings" pitchFamily="2" charset="2"/>
              </a:rPr>
              <a:t>   </a:t>
            </a:r>
            <a:r>
              <a:rPr lang="en-US" sz="2800" smtClean="0">
                <a:cs typeface="Arial" charset="0"/>
                <a:sym typeface="Wingdings" pitchFamily="2" charset="2"/>
              </a:rPr>
              <a:t>Endosperm</a:t>
            </a:r>
          </a:p>
          <a:p>
            <a:pPr algn="r" rtl="1" eaLnBrk="1" hangingPunct="1">
              <a:lnSpc>
                <a:spcPct val="90000"/>
              </a:lnSpc>
            </a:pPr>
            <a:endParaRPr lang="en-US" sz="2800" smtClean="0">
              <a:solidFill>
                <a:schemeClr val="bg1"/>
              </a:solidFill>
              <a:cs typeface="Arial" charset="0"/>
              <a:sym typeface="Wingdings" pitchFamily="2" charset="2"/>
            </a:endParaRPr>
          </a:p>
          <a:p>
            <a:pPr algn="r" rtl="1" eaLnBrk="1" hangingPunct="1">
              <a:lnSpc>
                <a:spcPct val="90000"/>
              </a:lnSpc>
              <a:buFontTx/>
              <a:buNone/>
            </a:pPr>
            <a:r>
              <a:rPr lang="en-GB" sz="2800" smtClean="0">
                <a:solidFill>
                  <a:schemeClr val="bg1"/>
                </a:solidFill>
                <a:cs typeface="Arial" charset="0"/>
                <a:sym typeface="Wingdings" pitchFamily="2" charset="2"/>
              </a:rPr>
              <a:t></a:t>
            </a:r>
            <a:r>
              <a:rPr lang="ar-SA" sz="2800" smtClean="0">
                <a:solidFill>
                  <a:schemeClr val="bg1"/>
                </a:solidFill>
                <a:cs typeface="Arial" charset="0"/>
                <a:sym typeface="Wingdings" pitchFamily="2" charset="2"/>
              </a:rPr>
              <a:t> </a:t>
            </a:r>
            <a:r>
              <a:rPr lang="ar-SA" sz="2800" smtClean="0">
                <a:cs typeface="Arial" charset="0"/>
                <a:sym typeface="Wingdings" pitchFamily="2" charset="2"/>
              </a:rPr>
              <a:t>جنین  </a:t>
            </a:r>
            <a:r>
              <a:rPr lang="en-US" sz="2800" smtClean="0">
                <a:cs typeface="Arial" charset="0"/>
                <a:sym typeface="Wingdings" pitchFamily="2" charset="2"/>
              </a:rPr>
              <a:t>                              </a:t>
            </a:r>
            <a:r>
              <a:rPr lang="ar-SA" sz="2800" smtClean="0">
                <a:cs typeface="Arial" charset="0"/>
                <a:sym typeface="Wingdings" pitchFamily="2" charset="2"/>
              </a:rPr>
              <a:t>    </a:t>
            </a:r>
            <a:r>
              <a:rPr lang="en-US" sz="2800" smtClean="0">
                <a:cs typeface="Arial" charset="0"/>
                <a:sym typeface="Wingdings" pitchFamily="2" charset="2"/>
              </a:rPr>
              <a:t>Embryo</a:t>
            </a:r>
          </a:p>
          <a:p>
            <a:pPr algn="r" rtl="1" eaLnBrk="1" hangingPunct="1">
              <a:lnSpc>
                <a:spcPct val="90000"/>
              </a:lnSpc>
              <a:buFontTx/>
              <a:buNone/>
            </a:pPr>
            <a:endParaRPr lang="en-US" sz="2800" smtClean="0">
              <a:solidFill>
                <a:schemeClr val="bg1"/>
              </a:solidFill>
              <a:cs typeface="Arial" charset="0"/>
              <a:sym typeface="Wingdings" pitchFamily="2" charset="2"/>
            </a:endParaRPr>
          </a:p>
          <a:p>
            <a:pPr algn="r" rtl="1" eaLnBrk="1" hangingPunct="1">
              <a:lnSpc>
                <a:spcPct val="90000"/>
              </a:lnSpc>
              <a:buFontTx/>
              <a:buNone/>
            </a:pPr>
            <a:r>
              <a:rPr lang="ar-SA" sz="2800" smtClean="0">
                <a:solidFill>
                  <a:schemeClr val="bg1"/>
                </a:solidFill>
                <a:cs typeface="Arial" charset="0"/>
                <a:sym typeface="Wingdings" pitchFamily="2" charset="2"/>
              </a:rPr>
              <a:t> </a:t>
            </a:r>
            <a:r>
              <a:rPr lang="en-GB" sz="2800" smtClean="0">
                <a:solidFill>
                  <a:schemeClr val="bg1"/>
                </a:solidFill>
                <a:sym typeface="Wingdings" pitchFamily="2" charset="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2000" fill="hold"/>
                                        <p:tgtEl>
                                          <p:spTgt spid="6146"/>
                                        </p:tgtEl>
                                        <p:attrNameLst>
                                          <p:attrName>ppt_x</p:attrName>
                                        </p:attrNameLst>
                                      </p:cBhvr>
                                      <p:tavLst>
                                        <p:tav tm="0">
                                          <p:val>
                                            <p:strVal val="#ppt_x"/>
                                          </p:val>
                                        </p:tav>
                                        <p:tav tm="100000">
                                          <p:val>
                                            <p:strVal val="#ppt_x"/>
                                          </p:val>
                                        </p:tav>
                                      </p:tavLst>
                                    </p:anim>
                                    <p:anim calcmode="lin" valueType="num">
                                      <p:cBhvr additive="base">
                                        <p:cTn id="8" dur="2000" fill="hold"/>
                                        <p:tgtEl>
                                          <p:spTgt spid="614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3" presetClass="entr" presetSubtype="16" fill="hold" nodeType="after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plus(in)">
                                      <p:cBhvr>
                                        <p:cTn id="12" dur="2000"/>
                                        <p:tgtEl>
                                          <p:spTgt spid="6147">
                                            <p:txEl>
                                              <p:pRg st="0" end="0"/>
                                            </p:txEl>
                                          </p:spTgt>
                                        </p:tgtEl>
                                      </p:cBhvr>
                                    </p:animEffect>
                                  </p:childTnLst>
                                </p:cTn>
                              </p:par>
                            </p:childTnLst>
                          </p:cTn>
                        </p:par>
                        <p:par>
                          <p:cTn id="13" fill="hold">
                            <p:stCondLst>
                              <p:cond delay="4000"/>
                            </p:stCondLst>
                            <p:childTnLst>
                              <p:par>
                                <p:cTn id="14" presetID="13" presetClass="entr" presetSubtype="16" fill="hold" nodeType="afterEffect">
                                  <p:stCondLst>
                                    <p:cond delay="0"/>
                                  </p:stCondLst>
                                  <p:childTnLst>
                                    <p:set>
                                      <p:cBhvr>
                                        <p:cTn id="15" dur="1" fill="hold">
                                          <p:stCondLst>
                                            <p:cond delay="0"/>
                                          </p:stCondLst>
                                        </p:cTn>
                                        <p:tgtEl>
                                          <p:spTgt spid="6147">
                                            <p:txEl>
                                              <p:pRg st="2" end="2"/>
                                            </p:txEl>
                                          </p:spTgt>
                                        </p:tgtEl>
                                        <p:attrNameLst>
                                          <p:attrName>style.visibility</p:attrName>
                                        </p:attrNameLst>
                                      </p:cBhvr>
                                      <p:to>
                                        <p:strVal val="visible"/>
                                      </p:to>
                                    </p:set>
                                    <p:animEffect transition="in" filter="plus(in)">
                                      <p:cBhvr>
                                        <p:cTn id="16" dur="2000"/>
                                        <p:tgtEl>
                                          <p:spTgt spid="6147">
                                            <p:txEl>
                                              <p:pRg st="2" end="2"/>
                                            </p:txEl>
                                          </p:spTgt>
                                        </p:tgtEl>
                                      </p:cBhvr>
                                    </p:animEffect>
                                  </p:childTnLst>
                                </p:cTn>
                              </p:par>
                            </p:childTnLst>
                          </p:cTn>
                        </p:par>
                        <p:par>
                          <p:cTn id="17" fill="hold">
                            <p:stCondLst>
                              <p:cond delay="6000"/>
                            </p:stCondLst>
                            <p:childTnLst>
                              <p:par>
                                <p:cTn id="18" presetID="13" presetClass="entr" presetSubtype="16" fill="hold" nodeType="afterEffect">
                                  <p:stCondLst>
                                    <p:cond delay="0"/>
                                  </p:stCondLst>
                                  <p:childTnLst>
                                    <p:set>
                                      <p:cBhvr>
                                        <p:cTn id="19" dur="1" fill="hold">
                                          <p:stCondLst>
                                            <p:cond delay="0"/>
                                          </p:stCondLst>
                                        </p:cTn>
                                        <p:tgtEl>
                                          <p:spTgt spid="6147">
                                            <p:txEl>
                                              <p:pRg st="4" end="4"/>
                                            </p:txEl>
                                          </p:spTgt>
                                        </p:tgtEl>
                                        <p:attrNameLst>
                                          <p:attrName>style.visibility</p:attrName>
                                        </p:attrNameLst>
                                      </p:cBhvr>
                                      <p:to>
                                        <p:strVal val="visible"/>
                                      </p:to>
                                    </p:set>
                                    <p:animEffect transition="in" filter="plus(in)">
                                      <p:cBhvr>
                                        <p:cTn id="20" dur="2000"/>
                                        <p:tgtEl>
                                          <p:spTgt spid="6147">
                                            <p:txEl>
                                              <p:pRg st="4" end="4"/>
                                            </p:txEl>
                                          </p:spTgt>
                                        </p:tgtEl>
                                      </p:cBhvr>
                                    </p:animEffect>
                                  </p:childTnLst>
                                </p:cTn>
                              </p:par>
                            </p:childTnLst>
                          </p:cTn>
                        </p:par>
                        <p:par>
                          <p:cTn id="21" fill="hold">
                            <p:stCondLst>
                              <p:cond delay="8000"/>
                            </p:stCondLst>
                            <p:childTnLst>
                              <p:par>
                                <p:cTn id="22" presetID="13" presetClass="entr" presetSubtype="16" fill="hold" nodeType="afterEffect">
                                  <p:stCondLst>
                                    <p:cond delay="0"/>
                                  </p:stCondLst>
                                  <p:childTnLst>
                                    <p:set>
                                      <p:cBhvr>
                                        <p:cTn id="23" dur="1" fill="hold">
                                          <p:stCondLst>
                                            <p:cond delay="0"/>
                                          </p:stCondLst>
                                        </p:cTn>
                                        <p:tgtEl>
                                          <p:spTgt spid="6147">
                                            <p:txEl>
                                              <p:pRg st="6" end="6"/>
                                            </p:txEl>
                                          </p:spTgt>
                                        </p:tgtEl>
                                        <p:attrNameLst>
                                          <p:attrName>style.visibility</p:attrName>
                                        </p:attrNameLst>
                                      </p:cBhvr>
                                      <p:to>
                                        <p:strVal val="visible"/>
                                      </p:to>
                                    </p:set>
                                    <p:animEffect transition="in" filter="plus(in)">
                                      <p:cBhvr>
                                        <p:cTn id="24" dur="20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wheel spokes="8"/>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cover dir="l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304800"/>
            <a:ext cx="8229600" cy="1143000"/>
          </a:xfrm>
          <a:solidFill>
            <a:srgbClr val="FFFF99"/>
          </a:solidFill>
          <a:ln w="12700">
            <a:solidFill>
              <a:schemeClr val="tx1"/>
            </a:solidFill>
          </a:ln>
        </p:spPr>
        <p:txBody>
          <a:bodyPr/>
          <a:lstStyle/>
          <a:p>
            <a:pPr eaLnBrk="1" hangingPunct="1"/>
            <a:r>
              <a:rPr lang="fa-IR" smtClean="0">
                <a:cs typeface="Titr" pitchFamily="2" charset="-78"/>
              </a:rPr>
              <a:t>چگونگی جوانه زنی</a:t>
            </a:r>
            <a:endParaRPr lang="en-GB" smtClean="0">
              <a:cs typeface="Titr" pitchFamily="2" charset="-78"/>
            </a:endParaRPr>
          </a:p>
        </p:txBody>
      </p:sp>
      <p:sp>
        <p:nvSpPr>
          <p:cNvPr id="61443" name="Rectangle 3"/>
          <p:cNvSpPr>
            <a:spLocks noGrp="1" noChangeArrowheads="1"/>
          </p:cNvSpPr>
          <p:nvPr>
            <p:ph type="body" idx="1"/>
          </p:nvPr>
        </p:nvSpPr>
        <p:spPr>
          <a:xfrm>
            <a:off x="457200" y="1798638"/>
            <a:ext cx="8382000" cy="4525962"/>
          </a:xfrm>
        </p:spPr>
        <p:txBody>
          <a:bodyPr/>
          <a:lstStyle/>
          <a:p>
            <a:pPr algn="just" rtl="1" eaLnBrk="1" hangingPunct="1">
              <a:lnSpc>
                <a:spcPct val="90000"/>
              </a:lnSpc>
            </a:pPr>
            <a:r>
              <a:rPr lang="fa-IR" sz="2800" smtClean="0">
                <a:latin typeface="Tahoma" pitchFamily="34" charset="0"/>
                <a:cs typeface="Tahoma" pitchFamily="34" charset="0"/>
              </a:rPr>
              <a:t>در صورت وجود حرارت و رطوبت و اکسیژن کافی، مواد ذخیره ای در بذر (نشاسته)  توسط آنزیمهای بذر شکسته شده و تبدیل به مولکولهای کوچکتر می شوند و در این صورت توسط سلولهای اسکوتلوم به جنین منتقل شده و مورد مصرف سلولهای در حال تقسیم قرار می گیرند.</a:t>
            </a:r>
          </a:p>
          <a:p>
            <a:pPr algn="just" rtl="1" eaLnBrk="1" hangingPunct="1">
              <a:lnSpc>
                <a:spcPct val="90000"/>
              </a:lnSpc>
              <a:buFontTx/>
              <a:buNone/>
            </a:pPr>
            <a:endParaRPr lang="fa-IR" sz="2800" smtClean="0">
              <a:latin typeface="Tahoma" pitchFamily="34" charset="0"/>
              <a:cs typeface="Tahoma" pitchFamily="34" charset="0"/>
            </a:endParaRPr>
          </a:p>
          <a:p>
            <a:pPr algn="just" rtl="1" eaLnBrk="1" hangingPunct="1">
              <a:lnSpc>
                <a:spcPct val="90000"/>
              </a:lnSpc>
            </a:pPr>
            <a:r>
              <a:rPr lang="fa-IR" sz="2800" smtClean="0">
                <a:latin typeface="Tahoma" pitchFamily="34" charset="0"/>
                <a:cs typeface="Tahoma" pitchFamily="34" charset="0"/>
              </a:rPr>
              <a:t>سلولهای اسکوتلوم در این حالت طویل شده و به درون آندوسپرم نفوذ می کنند.</a:t>
            </a:r>
            <a:endParaRPr lang="en-GB" sz="2800" smtClean="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additive="base">
                                        <p:cTn id="7" dur="2000" fill="hold"/>
                                        <p:tgtEl>
                                          <p:spTgt spid="61442"/>
                                        </p:tgtEl>
                                        <p:attrNameLst>
                                          <p:attrName>ppt_x</p:attrName>
                                        </p:attrNameLst>
                                      </p:cBhvr>
                                      <p:tavLst>
                                        <p:tav tm="0">
                                          <p:val>
                                            <p:strVal val="#ppt_x"/>
                                          </p:val>
                                        </p:tav>
                                        <p:tav tm="100000">
                                          <p:val>
                                            <p:strVal val="#ppt_x"/>
                                          </p:val>
                                        </p:tav>
                                      </p:tavLst>
                                    </p:anim>
                                    <p:anim calcmode="lin" valueType="num">
                                      <p:cBhvr additive="base">
                                        <p:cTn id="8" dur="2000" fill="hold"/>
                                        <p:tgtEl>
                                          <p:spTgt spid="6144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6" fill="hold" nodeType="afterEffect">
                                  <p:stCondLst>
                                    <p:cond delay="0"/>
                                  </p:stCondLst>
                                  <p:childTnLst>
                                    <p:set>
                                      <p:cBhvr>
                                        <p:cTn id="11" dur="1" fill="hold">
                                          <p:stCondLst>
                                            <p:cond delay="0"/>
                                          </p:stCondLst>
                                        </p:cTn>
                                        <p:tgtEl>
                                          <p:spTgt spid="61443">
                                            <p:txEl>
                                              <p:pRg st="0" end="0"/>
                                            </p:txEl>
                                          </p:spTgt>
                                        </p:tgtEl>
                                        <p:attrNameLst>
                                          <p:attrName>style.visibility</p:attrName>
                                        </p:attrNameLst>
                                      </p:cBhvr>
                                      <p:to>
                                        <p:strVal val="visible"/>
                                      </p:to>
                                    </p:set>
                                    <p:animEffect transition="in" filter="barn(inHorizontal)">
                                      <p:cBhvr>
                                        <p:cTn id="12" dur="3000"/>
                                        <p:tgtEl>
                                          <p:spTgt spid="61443">
                                            <p:txEl>
                                              <p:pRg st="0" end="0"/>
                                            </p:txEl>
                                          </p:spTgt>
                                        </p:tgtEl>
                                      </p:cBhvr>
                                    </p:animEffect>
                                  </p:childTnLst>
                                </p:cTn>
                              </p:par>
                            </p:childTnLst>
                          </p:cTn>
                        </p:par>
                        <p:par>
                          <p:cTn id="13" fill="hold">
                            <p:stCondLst>
                              <p:cond delay="5000"/>
                            </p:stCondLst>
                            <p:childTnLst>
                              <p:par>
                                <p:cTn id="14" presetID="16" presetClass="entr" presetSubtype="26" fill="hold" nodeType="afterEffect">
                                  <p:stCondLst>
                                    <p:cond delay="0"/>
                                  </p:stCondLst>
                                  <p:childTnLst>
                                    <p:set>
                                      <p:cBhvr>
                                        <p:cTn id="15" dur="1" fill="hold">
                                          <p:stCondLst>
                                            <p:cond delay="0"/>
                                          </p:stCondLst>
                                        </p:cTn>
                                        <p:tgtEl>
                                          <p:spTgt spid="61443">
                                            <p:txEl>
                                              <p:pRg st="2" end="2"/>
                                            </p:txEl>
                                          </p:spTgt>
                                        </p:tgtEl>
                                        <p:attrNameLst>
                                          <p:attrName>style.visibility</p:attrName>
                                        </p:attrNameLst>
                                      </p:cBhvr>
                                      <p:to>
                                        <p:strVal val="visible"/>
                                      </p:to>
                                    </p:set>
                                    <p:animEffect transition="in" filter="barn(inHorizontal)">
                                      <p:cBhvr>
                                        <p:cTn id="16" dur="3000"/>
                                        <p:tgtEl>
                                          <p:spTgt spid="61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8" name="Picture 4" descr="2548-3"/>
          <p:cNvPicPr>
            <a:picLocks noChangeAspect="1" noChangeArrowheads="1"/>
          </p:cNvPicPr>
          <p:nvPr/>
        </p:nvPicPr>
        <p:blipFill>
          <a:blip r:embed="rId2"/>
          <a:srcRect/>
          <a:stretch>
            <a:fillRect/>
          </a:stretch>
        </p:blipFill>
        <p:spPr bwMode="auto">
          <a:xfrm>
            <a:off x="4610100" y="685800"/>
            <a:ext cx="4152900" cy="4800600"/>
          </a:xfrm>
          <a:prstGeom prst="rect">
            <a:avLst/>
          </a:prstGeom>
          <a:noFill/>
          <a:ln w="9525">
            <a:noFill/>
            <a:miter lim="800000"/>
            <a:headEnd/>
            <a:tailEnd/>
          </a:ln>
        </p:spPr>
      </p:pic>
      <p:pic>
        <p:nvPicPr>
          <p:cNvPr id="88069" name="Picture 5" descr="mueller-fig2b"/>
          <p:cNvPicPr>
            <a:picLocks noChangeAspect="1" noChangeArrowheads="1"/>
          </p:cNvPicPr>
          <p:nvPr/>
        </p:nvPicPr>
        <p:blipFill>
          <a:blip r:embed="rId3"/>
          <a:srcRect/>
          <a:stretch>
            <a:fillRect/>
          </a:stretch>
        </p:blipFill>
        <p:spPr bwMode="auto">
          <a:xfrm>
            <a:off x="228600" y="685800"/>
            <a:ext cx="4038600" cy="518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diamond(in)">
                                      <p:cBhvr>
                                        <p:cTn id="7" dur="2000"/>
                                        <p:tgtEl>
                                          <p:spTgt spid="88068"/>
                                        </p:tgtEl>
                                      </p:cBhvr>
                                    </p:animEffect>
                                  </p:childTnLst>
                                </p:cTn>
                              </p:par>
                            </p:childTnLst>
                          </p:cTn>
                        </p:par>
                        <p:par>
                          <p:cTn id="8" fill="hold">
                            <p:stCondLst>
                              <p:cond delay="2000"/>
                            </p:stCondLst>
                            <p:childTnLst>
                              <p:par>
                                <p:cTn id="9" presetID="8" presetClass="entr" presetSubtype="32" fill="hold" nodeType="afterEffect">
                                  <p:stCondLst>
                                    <p:cond delay="0"/>
                                  </p:stCondLst>
                                  <p:childTnLst>
                                    <p:set>
                                      <p:cBhvr>
                                        <p:cTn id="10" dur="1" fill="hold">
                                          <p:stCondLst>
                                            <p:cond delay="0"/>
                                          </p:stCondLst>
                                        </p:cTn>
                                        <p:tgtEl>
                                          <p:spTgt spid="88069"/>
                                        </p:tgtEl>
                                        <p:attrNameLst>
                                          <p:attrName>style.visibility</p:attrName>
                                        </p:attrNameLst>
                                      </p:cBhvr>
                                      <p:to>
                                        <p:strVal val="visible"/>
                                      </p:to>
                                    </p:set>
                                    <p:animEffect transition="in" filter="diamond(out)">
                                      <p:cBhvr>
                                        <p:cTn id="11" dur="2000"/>
                                        <p:tgtEl>
                                          <p:spTgt spid="88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457200" y="1828800"/>
            <a:ext cx="8229600" cy="4525963"/>
          </a:xfrm>
        </p:spPr>
        <p:txBody>
          <a:bodyPr/>
          <a:lstStyle/>
          <a:p>
            <a:pPr algn="r" rtl="1" eaLnBrk="1" hangingPunct="1"/>
            <a:endParaRPr lang="fa-IR" sz="2800" smtClean="0">
              <a:latin typeface="Tahoma" pitchFamily="34" charset="0"/>
              <a:cs typeface="Tahoma" pitchFamily="34" charset="0"/>
            </a:endParaRPr>
          </a:p>
          <a:p>
            <a:pPr algn="r" rtl="1" eaLnBrk="1" hangingPunct="1"/>
            <a:r>
              <a:rPr lang="fa-IR" sz="2800" smtClean="0">
                <a:latin typeface="Tahoma" pitchFamily="34" charset="0"/>
                <a:cs typeface="Tahoma" pitchFamily="34" charset="0"/>
              </a:rPr>
              <a:t>معمولا </a:t>
            </a:r>
            <a:r>
              <a:rPr lang="fa-IR" sz="2400" smtClean="0">
                <a:latin typeface="Tahoma" pitchFamily="34" charset="0"/>
                <a:cs typeface="Titr" pitchFamily="2" charset="-78"/>
              </a:rPr>
              <a:t>4</a:t>
            </a:r>
            <a:r>
              <a:rPr lang="fa-IR" sz="2800" smtClean="0">
                <a:latin typeface="Tahoma" pitchFamily="34" charset="0"/>
                <a:cs typeface="Tahoma" pitchFamily="34" charset="0"/>
              </a:rPr>
              <a:t> تا </a:t>
            </a:r>
            <a:r>
              <a:rPr lang="fa-IR" sz="2400" smtClean="0">
                <a:latin typeface="Tahoma" pitchFamily="34" charset="0"/>
                <a:cs typeface="Titr" pitchFamily="2" charset="-78"/>
              </a:rPr>
              <a:t>5</a:t>
            </a:r>
            <a:r>
              <a:rPr lang="fa-IR" sz="2800" smtClean="0">
                <a:latin typeface="Tahoma" pitchFamily="34" charset="0"/>
                <a:cs typeface="Tahoma" pitchFamily="34" charset="0"/>
              </a:rPr>
              <a:t> روز جوانه زنی طول دارد.</a:t>
            </a:r>
          </a:p>
          <a:p>
            <a:pPr algn="r" rtl="1" eaLnBrk="1" hangingPunct="1"/>
            <a:endParaRPr lang="fa-IR" sz="2800" smtClean="0">
              <a:latin typeface="Tahoma" pitchFamily="34" charset="0"/>
              <a:cs typeface="Tahoma" pitchFamily="34" charset="0"/>
            </a:endParaRPr>
          </a:p>
          <a:p>
            <a:pPr algn="r" rtl="1" eaLnBrk="1" hangingPunct="1"/>
            <a:r>
              <a:rPr lang="fa-IR" sz="2800" smtClean="0">
                <a:latin typeface="Tahoma" pitchFamily="34" charset="0"/>
                <a:cs typeface="Tahoma" pitchFamily="34" charset="0"/>
              </a:rPr>
              <a:t>اول ریشه های جنینی خارج می شود.</a:t>
            </a:r>
          </a:p>
          <a:p>
            <a:pPr algn="r" rtl="1" eaLnBrk="1" hangingPunct="1">
              <a:buFontTx/>
              <a:buNone/>
            </a:pPr>
            <a:endParaRPr lang="fa-IR" sz="2800" smtClean="0">
              <a:latin typeface="Tahoma" pitchFamily="34" charset="0"/>
              <a:cs typeface="Tahoma" pitchFamily="34" charset="0"/>
            </a:endParaRPr>
          </a:p>
          <a:p>
            <a:pPr algn="r" rtl="1" eaLnBrk="1" hangingPunct="1"/>
            <a:r>
              <a:rPr lang="fa-IR" sz="2800" smtClean="0">
                <a:latin typeface="Tahoma" pitchFamily="34" charset="0"/>
                <a:cs typeface="Tahoma" pitchFamily="34" charset="0"/>
              </a:rPr>
              <a:t>دوم ژمول خارج می شود.</a:t>
            </a:r>
          </a:p>
          <a:p>
            <a:pPr algn="r" rtl="1" eaLnBrk="1" hangingPunct="1"/>
            <a:endParaRPr lang="en-GB" sz="2800" smtClean="0">
              <a:latin typeface="Tahoma" pitchFamily="34" charset="0"/>
              <a:cs typeface="Tahoma" pitchFamily="34" charset="0"/>
            </a:endParaRPr>
          </a:p>
        </p:txBody>
      </p:sp>
      <p:sp>
        <p:nvSpPr>
          <p:cNvPr id="62469" name="Rectangle 5"/>
          <p:cNvSpPr>
            <a:spLocks noGrp="1" noChangeArrowheads="1"/>
          </p:cNvSpPr>
          <p:nvPr>
            <p:ph type="title"/>
          </p:nvPr>
        </p:nvSpPr>
        <p:spPr>
          <a:xfrm>
            <a:off x="457200" y="304800"/>
            <a:ext cx="8229600" cy="1143000"/>
          </a:xfrm>
          <a:solidFill>
            <a:srgbClr val="FFFF99"/>
          </a:solidFill>
          <a:ln w="12700">
            <a:solidFill>
              <a:schemeClr val="tx1"/>
            </a:solidFill>
          </a:ln>
        </p:spPr>
        <p:txBody>
          <a:bodyPr/>
          <a:lstStyle/>
          <a:p>
            <a:pPr eaLnBrk="1" hangingPunct="1"/>
            <a:r>
              <a:rPr lang="fa-IR" smtClean="0">
                <a:cs typeface="Titr" pitchFamily="2" charset="-78"/>
              </a:rPr>
              <a:t>چگونگی جوانه زنی</a:t>
            </a:r>
            <a:endParaRPr lang="en-GB" smtClean="0">
              <a:cs typeface="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2469"/>
                                        </p:tgtEl>
                                        <p:attrNameLst>
                                          <p:attrName>style.visibility</p:attrName>
                                        </p:attrNameLst>
                                      </p:cBhvr>
                                      <p:to>
                                        <p:strVal val="visible"/>
                                      </p:to>
                                    </p:set>
                                    <p:anim calcmode="lin" valueType="num">
                                      <p:cBhvr additive="base">
                                        <p:cTn id="7" dur="3000" fill="hold"/>
                                        <p:tgtEl>
                                          <p:spTgt spid="62469"/>
                                        </p:tgtEl>
                                        <p:attrNameLst>
                                          <p:attrName>ppt_x</p:attrName>
                                        </p:attrNameLst>
                                      </p:cBhvr>
                                      <p:tavLst>
                                        <p:tav tm="0">
                                          <p:val>
                                            <p:strVal val="#ppt_x"/>
                                          </p:val>
                                        </p:tav>
                                        <p:tav tm="100000">
                                          <p:val>
                                            <p:strVal val="#ppt_x"/>
                                          </p:val>
                                        </p:tav>
                                      </p:tavLst>
                                    </p:anim>
                                    <p:anim calcmode="lin" valueType="num">
                                      <p:cBhvr additive="base">
                                        <p:cTn id="8" dur="3000" fill="hold"/>
                                        <p:tgtEl>
                                          <p:spTgt spid="62469"/>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 calcmode="lin" valueType="num">
                                      <p:cBhvr additive="base">
                                        <p:cTn id="12" dur="30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62467">
                                            <p:txEl>
                                              <p:pRg st="3" end="3"/>
                                            </p:txEl>
                                          </p:spTgt>
                                        </p:tgtEl>
                                        <p:attrNameLst>
                                          <p:attrName>style.visibility</p:attrName>
                                        </p:attrNameLst>
                                      </p:cBhvr>
                                      <p:to>
                                        <p:strVal val="visible"/>
                                      </p:to>
                                    </p:set>
                                    <p:anim calcmode="lin" valueType="num">
                                      <p:cBhvr additive="base">
                                        <p:cTn id="17" dur="30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62467">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grpId="0" nodeType="afterEffect">
                                  <p:stCondLst>
                                    <p:cond delay="0"/>
                                  </p:stCondLst>
                                  <p:childTnLst>
                                    <p:set>
                                      <p:cBhvr>
                                        <p:cTn id="21" dur="1" fill="hold">
                                          <p:stCondLst>
                                            <p:cond delay="0"/>
                                          </p:stCondLst>
                                        </p:cTn>
                                        <p:tgtEl>
                                          <p:spTgt spid="62467">
                                            <p:txEl>
                                              <p:pRg st="5" end="5"/>
                                            </p:txEl>
                                          </p:spTgt>
                                        </p:tgtEl>
                                        <p:attrNameLst>
                                          <p:attrName>style.visibility</p:attrName>
                                        </p:attrNameLst>
                                      </p:cBhvr>
                                      <p:to>
                                        <p:strVal val="visible"/>
                                      </p:to>
                                    </p:set>
                                    <p:anim calcmode="lin" valueType="num">
                                      <p:cBhvr additive="base">
                                        <p:cTn id="22" dur="3000" fill="hold"/>
                                        <p:tgtEl>
                                          <p:spTgt spid="62467">
                                            <p:txEl>
                                              <p:pRg st="5" end="5"/>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624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P spid="6246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hee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solidFill>
            <a:srgbClr val="FFFF99"/>
          </a:solidFill>
          <a:ln w="12700">
            <a:solidFill>
              <a:schemeClr val="tx1"/>
            </a:solidFill>
          </a:ln>
        </p:spPr>
        <p:txBody>
          <a:bodyPr/>
          <a:lstStyle/>
          <a:p>
            <a:pPr eaLnBrk="1" hangingPunct="1"/>
            <a:r>
              <a:rPr lang="fa-IR" smtClean="0">
                <a:cs typeface="Titr" pitchFamily="2" charset="-78"/>
              </a:rPr>
              <a:t>برگ</a:t>
            </a:r>
            <a:endParaRPr lang="en-GB" smtClean="0">
              <a:cs typeface="Titr" pitchFamily="2" charset="-78"/>
            </a:endParaRPr>
          </a:p>
        </p:txBody>
      </p:sp>
      <p:sp>
        <p:nvSpPr>
          <p:cNvPr id="64515" name="Rectangle 3"/>
          <p:cNvSpPr>
            <a:spLocks noGrp="1" noChangeArrowheads="1"/>
          </p:cNvSpPr>
          <p:nvPr>
            <p:ph type="body" idx="1"/>
          </p:nvPr>
        </p:nvSpPr>
        <p:spPr>
          <a:xfrm>
            <a:off x="457200" y="1600200"/>
            <a:ext cx="8229600" cy="4953000"/>
          </a:xfrm>
        </p:spPr>
        <p:txBody>
          <a:bodyPr/>
          <a:lstStyle/>
          <a:p>
            <a:pPr algn="just" rtl="1" eaLnBrk="1" hangingPunct="1">
              <a:lnSpc>
                <a:spcPct val="90000"/>
              </a:lnSpc>
            </a:pPr>
            <a:r>
              <a:rPr lang="fa-IR" sz="2800" smtClean="0">
                <a:latin typeface="Tahoma" pitchFamily="34" charset="0"/>
                <a:cs typeface="Tahoma" pitchFamily="34" charset="0"/>
              </a:rPr>
              <a:t>بعد از جوانه زنی رشد برگها صورت می گیرد.</a:t>
            </a:r>
          </a:p>
          <a:p>
            <a:pPr algn="just" rtl="1" eaLnBrk="1" hangingPunct="1">
              <a:lnSpc>
                <a:spcPct val="90000"/>
              </a:lnSpc>
              <a:buFontTx/>
              <a:buNone/>
            </a:pPr>
            <a:endParaRPr lang="fa-IR" sz="2800" smtClean="0">
              <a:latin typeface="Tahoma" pitchFamily="34" charset="0"/>
              <a:cs typeface="Tahoma" pitchFamily="34" charset="0"/>
            </a:endParaRPr>
          </a:p>
          <a:p>
            <a:pPr algn="just" rtl="1" eaLnBrk="1" hangingPunct="1">
              <a:lnSpc>
                <a:spcPct val="90000"/>
              </a:lnSpc>
            </a:pPr>
            <a:r>
              <a:rPr lang="fa-IR" sz="2800" smtClean="0">
                <a:latin typeface="Tahoma" pitchFamily="34" charset="0"/>
                <a:cs typeface="Tahoma" pitchFamily="34" charset="0"/>
              </a:rPr>
              <a:t>ظهور برگها تحت تاثیر حرارت صورت می گیرد.</a:t>
            </a:r>
          </a:p>
          <a:p>
            <a:pPr algn="just" rtl="1" eaLnBrk="1" hangingPunct="1">
              <a:lnSpc>
                <a:spcPct val="90000"/>
              </a:lnSpc>
              <a:buFontTx/>
              <a:buNone/>
            </a:pPr>
            <a:endParaRPr lang="fa-IR" sz="2800" smtClean="0">
              <a:latin typeface="Tahoma" pitchFamily="34" charset="0"/>
              <a:cs typeface="Tahoma" pitchFamily="34" charset="0"/>
            </a:endParaRPr>
          </a:p>
          <a:p>
            <a:pPr algn="just" rtl="1" eaLnBrk="1" hangingPunct="1">
              <a:lnSpc>
                <a:spcPct val="90000"/>
              </a:lnSpc>
            </a:pPr>
            <a:r>
              <a:rPr lang="fa-IR" sz="2800" smtClean="0">
                <a:latin typeface="Tahoma" pitchFamily="34" charset="0"/>
                <a:cs typeface="Tahoma" pitchFamily="34" charset="0"/>
              </a:rPr>
              <a:t>آزمایش نشان داده که بین حرارت و مقدار گسترش برگ رابطه خطی وجود دارد.</a:t>
            </a:r>
            <a:r>
              <a:rPr lang="fa-IR" sz="2000" smtClean="0">
                <a:latin typeface="Tahoma" pitchFamily="34" charset="0"/>
                <a:cs typeface="Tahoma" pitchFamily="34" charset="0"/>
              </a:rPr>
              <a:t>(کمپ و بلکلو1982).</a:t>
            </a:r>
          </a:p>
          <a:p>
            <a:pPr algn="just" rtl="1" eaLnBrk="1" hangingPunct="1">
              <a:lnSpc>
                <a:spcPct val="90000"/>
              </a:lnSpc>
              <a:buFontTx/>
              <a:buNone/>
            </a:pPr>
            <a:endParaRPr lang="fa-IR" sz="2000" smtClean="0">
              <a:latin typeface="Tahoma" pitchFamily="34" charset="0"/>
              <a:cs typeface="Tahoma" pitchFamily="34" charset="0"/>
            </a:endParaRPr>
          </a:p>
          <a:p>
            <a:pPr algn="just" rtl="1" eaLnBrk="1" hangingPunct="1">
              <a:lnSpc>
                <a:spcPct val="90000"/>
              </a:lnSpc>
            </a:pPr>
            <a:r>
              <a:rPr lang="fa-IR" sz="2800" smtClean="0">
                <a:latin typeface="Tahoma" pitchFamily="34" charset="0"/>
                <a:cs typeface="Tahoma" pitchFamily="34" charset="0"/>
              </a:rPr>
              <a:t>عرض و ضخامت برگ با شدت بیشتر نور و حرارت زیاد می شود ولی طول آن کم می شود.</a:t>
            </a:r>
          </a:p>
          <a:p>
            <a:pPr algn="just" rtl="1" eaLnBrk="1" hangingPunct="1">
              <a:lnSpc>
                <a:spcPct val="90000"/>
              </a:lnSpc>
              <a:buFontTx/>
              <a:buNone/>
            </a:pPr>
            <a:endParaRPr lang="fa-IR" sz="2800" smtClean="0">
              <a:latin typeface="Tahoma" pitchFamily="34" charset="0"/>
              <a:cs typeface="Tahoma" pitchFamily="34" charset="0"/>
            </a:endParaRPr>
          </a:p>
          <a:p>
            <a:pPr algn="just" rtl="1" eaLnBrk="1" hangingPunct="1">
              <a:lnSpc>
                <a:spcPct val="90000"/>
              </a:lnSpc>
            </a:pPr>
            <a:r>
              <a:rPr lang="fa-IR" sz="2800" smtClean="0">
                <a:latin typeface="Tahoma" pitchFamily="34" charset="0"/>
                <a:cs typeface="Tahoma" pitchFamily="34" charset="0"/>
              </a:rPr>
              <a:t>بیشترین سطح برگ قبل از سنبله رفتن گیاه است.</a:t>
            </a:r>
            <a:endParaRPr lang="en-GB" sz="2800" smtClean="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additive="base">
                                        <p:cTn id="7" dur="2000" fill="hold"/>
                                        <p:tgtEl>
                                          <p:spTgt spid="64514"/>
                                        </p:tgtEl>
                                        <p:attrNameLst>
                                          <p:attrName>ppt_x</p:attrName>
                                        </p:attrNameLst>
                                      </p:cBhvr>
                                      <p:tavLst>
                                        <p:tav tm="0">
                                          <p:val>
                                            <p:strVal val="#ppt_x"/>
                                          </p:val>
                                        </p:tav>
                                        <p:tav tm="100000">
                                          <p:val>
                                            <p:strVal val="#ppt_x"/>
                                          </p:val>
                                        </p:tav>
                                      </p:tavLst>
                                    </p:anim>
                                    <p:anim calcmode="lin" valueType="num">
                                      <p:cBhvr additive="base">
                                        <p:cTn id="8" dur="2000" fill="hold"/>
                                        <p:tgtEl>
                                          <p:spTgt spid="6451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2" presetClass="entr" presetSubtype="4" fill="hold" nodeType="after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slide(fromBottom)">
                                      <p:cBhvr>
                                        <p:cTn id="12" dur="3000"/>
                                        <p:tgtEl>
                                          <p:spTgt spid="64515">
                                            <p:txEl>
                                              <p:pRg st="0" end="0"/>
                                            </p:txEl>
                                          </p:spTgt>
                                        </p:tgtEl>
                                      </p:cBhvr>
                                    </p:animEffect>
                                  </p:childTnLst>
                                </p:cTn>
                              </p:par>
                            </p:childTnLst>
                          </p:cTn>
                        </p:par>
                        <p:par>
                          <p:cTn id="13" fill="hold">
                            <p:stCondLst>
                              <p:cond delay="5000"/>
                            </p:stCondLst>
                            <p:childTnLst>
                              <p:par>
                                <p:cTn id="14" presetID="12" presetClass="entr" presetSubtype="4" fill="hold" nodeType="afterEffect">
                                  <p:stCondLst>
                                    <p:cond delay="0"/>
                                  </p:stCondLst>
                                  <p:childTnLst>
                                    <p:set>
                                      <p:cBhvr>
                                        <p:cTn id="15" dur="1" fill="hold">
                                          <p:stCondLst>
                                            <p:cond delay="0"/>
                                          </p:stCondLst>
                                        </p:cTn>
                                        <p:tgtEl>
                                          <p:spTgt spid="64515">
                                            <p:txEl>
                                              <p:pRg st="2" end="2"/>
                                            </p:txEl>
                                          </p:spTgt>
                                        </p:tgtEl>
                                        <p:attrNameLst>
                                          <p:attrName>style.visibility</p:attrName>
                                        </p:attrNameLst>
                                      </p:cBhvr>
                                      <p:to>
                                        <p:strVal val="visible"/>
                                      </p:to>
                                    </p:set>
                                    <p:animEffect transition="in" filter="slide(fromBottom)">
                                      <p:cBhvr>
                                        <p:cTn id="16" dur="3000"/>
                                        <p:tgtEl>
                                          <p:spTgt spid="64515">
                                            <p:txEl>
                                              <p:pRg st="2" end="2"/>
                                            </p:txEl>
                                          </p:spTgt>
                                        </p:tgtEl>
                                      </p:cBhvr>
                                    </p:animEffect>
                                  </p:childTnLst>
                                </p:cTn>
                              </p:par>
                            </p:childTnLst>
                          </p:cTn>
                        </p:par>
                        <p:par>
                          <p:cTn id="17" fill="hold">
                            <p:stCondLst>
                              <p:cond delay="8000"/>
                            </p:stCondLst>
                            <p:childTnLst>
                              <p:par>
                                <p:cTn id="18" presetID="12" presetClass="entr" presetSubtype="4" fill="hold" nodeType="afterEffect">
                                  <p:stCondLst>
                                    <p:cond delay="0"/>
                                  </p:stCondLst>
                                  <p:childTnLst>
                                    <p:set>
                                      <p:cBhvr>
                                        <p:cTn id="19" dur="1" fill="hold">
                                          <p:stCondLst>
                                            <p:cond delay="0"/>
                                          </p:stCondLst>
                                        </p:cTn>
                                        <p:tgtEl>
                                          <p:spTgt spid="64515">
                                            <p:txEl>
                                              <p:pRg st="4" end="4"/>
                                            </p:txEl>
                                          </p:spTgt>
                                        </p:tgtEl>
                                        <p:attrNameLst>
                                          <p:attrName>style.visibility</p:attrName>
                                        </p:attrNameLst>
                                      </p:cBhvr>
                                      <p:to>
                                        <p:strVal val="visible"/>
                                      </p:to>
                                    </p:set>
                                    <p:animEffect transition="in" filter="slide(fromBottom)">
                                      <p:cBhvr>
                                        <p:cTn id="20" dur="3000"/>
                                        <p:tgtEl>
                                          <p:spTgt spid="64515">
                                            <p:txEl>
                                              <p:pRg st="4" end="4"/>
                                            </p:txEl>
                                          </p:spTgt>
                                        </p:tgtEl>
                                      </p:cBhvr>
                                    </p:animEffect>
                                  </p:childTnLst>
                                </p:cTn>
                              </p:par>
                            </p:childTnLst>
                          </p:cTn>
                        </p:par>
                        <p:par>
                          <p:cTn id="21" fill="hold">
                            <p:stCondLst>
                              <p:cond delay="11000"/>
                            </p:stCondLst>
                            <p:childTnLst>
                              <p:par>
                                <p:cTn id="22" presetID="12" presetClass="entr" presetSubtype="4" fill="hold" nodeType="afterEffect">
                                  <p:stCondLst>
                                    <p:cond delay="0"/>
                                  </p:stCondLst>
                                  <p:childTnLst>
                                    <p:set>
                                      <p:cBhvr>
                                        <p:cTn id="23" dur="1" fill="hold">
                                          <p:stCondLst>
                                            <p:cond delay="0"/>
                                          </p:stCondLst>
                                        </p:cTn>
                                        <p:tgtEl>
                                          <p:spTgt spid="64515">
                                            <p:txEl>
                                              <p:pRg st="6" end="6"/>
                                            </p:txEl>
                                          </p:spTgt>
                                        </p:tgtEl>
                                        <p:attrNameLst>
                                          <p:attrName>style.visibility</p:attrName>
                                        </p:attrNameLst>
                                      </p:cBhvr>
                                      <p:to>
                                        <p:strVal val="visible"/>
                                      </p:to>
                                    </p:set>
                                    <p:animEffect transition="in" filter="slide(fromBottom)">
                                      <p:cBhvr>
                                        <p:cTn id="24" dur="3000"/>
                                        <p:tgtEl>
                                          <p:spTgt spid="64515">
                                            <p:txEl>
                                              <p:pRg st="6" end="6"/>
                                            </p:txEl>
                                          </p:spTgt>
                                        </p:tgtEl>
                                      </p:cBhvr>
                                    </p:animEffect>
                                  </p:childTnLst>
                                </p:cTn>
                              </p:par>
                            </p:childTnLst>
                          </p:cTn>
                        </p:par>
                        <p:par>
                          <p:cTn id="25" fill="hold">
                            <p:stCondLst>
                              <p:cond delay="14000"/>
                            </p:stCondLst>
                            <p:childTnLst>
                              <p:par>
                                <p:cTn id="26" presetID="12" presetClass="entr" presetSubtype="4" fill="hold" nodeType="afterEffect">
                                  <p:stCondLst>
                                    <p:cond delay="0"/>
                                  </p:stCondLst>
                                  <p:childTnLst>
                                    <p:set>
                                      <p:cBhvr>
                                        <p:cTn id="27" dur="1" fill="hold">
                                          <p:stCondLst>
                                            <p:cond delay="0"/>
                                          </p:stCondLst>
                                        </p:cTn>
                                        <p:tgtEl>
                                          <p:spTgt spid="64515">
                                            <p:txEl>
                                              <p:pRg st="8" end="8"/>
                                            </p:txEl>
                                          </p:spTgt>
                                        </p:tgtEl>
                                        <p:attrNameLst>
                                          <p:attrName>style.visibility</p:attrName>
                                        </p:attrNameLst>
                                      </p:cBhvr>
                                      <p:to>
                                        <p:strVal val="visible"/>
                                      </p:to>
                                    </p:set>
                                    <p:animEffect transition="in" filter="slide(fromBottom)">
                                      <p:cBhvr>
                                        <p:cTn id="28" dur="3000"/>
                                        <p:tgtEl>
                                          <p:spTgt spid="645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381000"/>
            <a:ext cx="8229600" cy="1143000"/>
          </a:xfrm>
          <a:solidFill>
            <a:srgbClr val="FFFF99"/>
          </a:solidFill>
          <a:ln w="19050">
            <a:solidFill>
              <a:schemeClr val="tx1"/>
            </a:solidFill>
          </a:ln>
        </p:spPr>
        <p:txBody>
          <a:bodyPr/>
          <a:lstStyle/>
          <a:p>
            <a:pPr eaLnBrk="1" hangingPunct="1"/>
            <a:r>
              <a:rPr lang="fa-IR" smtClean="0">
                <a:cs typeface="Titr" pitchFamily="2" charset="-78"/>
              </a:rPr>
              <a:t>پنجه زنی</a:t>
            </a:r>
            <a:endParaRPr lang="en-GB" smtClean="0">
              <a:cs typeface="Titr" pitchFamily="2" charset="-78"/>
            </a:endParaRPr>
          </a:p>
        </p:txBody>
      </p:sp>
      <p:sp>
        <p:nvSpPr>
          <p:cNvPr id="66563" name="Rectangle 3"/>
          <p:cNvSpPr>
            <a:spLocks noGrp="1" noChangeArrowheads="1"/>
          </p:cNvSpPr>
          <p:nvPr>
            <p:ph type="body" idx="1"/>
          </p:nvPr>
        </p:nvSpPr>
        <p:spPr>
          <a:xfrm>
            <a:off x="457200" y="1951038"/>
            <a:ext cx="8229600" cy="4525962"/>
          </a:xfrm>
        </p:spPr>
        <p:txBody>
          <a:bodyPr/>
          <a:lstStyle/>
          <a:p>
            <a:pPr algn="r" rtl="1" eaLnBrk="1" hangingPunct="1">
              <a:lnSpc>
                <a:spcPct val="90000"/>
              </a:lnSpc>
              <a:buFontTx/>
              <a:buNone/>
            </a:pPr>
            <a:r>
              <a:rPr lang="fa-IR" smtClean="0">
                <a:cs typeface="Arial" charset="0"/>
              </a:rPr>
              <a:t> پنجه زنی یک کیفیت ژنتیکی است</a:t>
            </a:r>
          </a:p>
          <a:p>
            <a:pPr algn="r" rtl="1" eaLnBrk="1" hangingPunct="1">
              <a:lnSpc>
                <a:spcPct val="90000"/>
              </a:lnSpc>
              <a:buFontTx/>
              <a:buNone/>
            </a:pPr>
            <a:r>
              <a:rPr lang="fa-IR" smtClean="0">
                <a:cs typeface="Arial" charset="0"/>
              </a:rPr>
              <a:t> در غلات پاییزه چاودار،جو و گندم به ترتیب پنجه میزنند.</a:t>
            </a:r>
          </a:p>
          <a:p>
            <a:pPr algn="r" rtl="1" eaLnBrk="1" hangingPunct="1">
              <a:lnSpc>
                <a:spcPct val="90000"/>
              </a:lnSpc>
              <a:buFontTx/>
              <a:buNone/>
            </a:pPr>
            <a:r>
              <a:rPr lang="fa-IR" smtClean="0">
                <a:cs typeface="Arial" charset="0"/>
              </a:rPr>
              <a:t> در غلات بهاره ابتدا جو و بعد یولاف قرار دارد . </a:t>
            </a:r>
            <a:endParaRPr lang="en-US" smtClean="0">
              <a:cs typeface="Arial" charset="0"/>
            </a:endParaRPr>
          </a:p>
          <a:p>
            <a:pPr algn="r" rtl="1" eaLnBrk="1" hangingPunct="1">
              <a:lnSpc>
                <a:spcPct val="90000"/>
              </a:lnSpc>
              <a:buFontTx/>
              <a:buNone/>
            </a:pPr>
            <a:r>
              <a:rPr lang="fa-IR" smtClean="0">
                <a:cs typeface="Arial" charset="0"/>
              </a:rPr>
              <a:t> پنجه زنی در ذرت ضعیف است.</a:t>
            </a:r>
          </a:p>
          <a:p>
            <a:pPr algn="r" rtl="1" eaLnBrk="1" hangingPunct="1">
              <a:lnSpc>
                <a:spcPct val="90000"/>
              </a:lnSpc>
              <a:buFontTx/>
              <a:buNone/>
            </a:pPr>
            <a:r>
              <a:rPr lang="fa-IR" smtClean="0">
                <a:cs typeface="Arial" charset="0"/>
              </a:rPr>
              <a:t> شناخت قدرت پنجه زنی درتعیین تراکم اهمیت دارد.</a:t>
            </a:r>
          </a:p>
          <a:p>
            <a:pPr algn="r" rtl="1" eaLnBrk="1" hangingPunct="1">
              <a:lnSpc>
                <a:spcPct val="90000"/>
              </a:lnSpc>
              <a:buFontTx/>
              <a:buNone/>
            </a:pPr>
            <a:r>
              <a:rPr lang="fa-IR" smtClean="0">
                <a:cs typeface="Arial" charset="0"/>
              </a:rPr>
              <a:t> پنجه های غیر بارور با گیاه رقابت می کنند.</a:t>
            </a:r>
          </a:p>
          <a:p>
            <a:pPr algn="r" rtl="1" eaLnBrk="1" hangingPunct="1">
              <a:lnSpc>
                <a:spcPct val="90000"/>
              </a:lnSpc>
              <a:buFontTx/>
              <a:buNone/>
            </a:pPr>
            <a:r>
              <a:rPr lang="fa-IR" smtClean="0">
                <a:cs typeface="Arial" charset="0"/>
              </a:rPr>
              <a:t> با افزایش تعداد بوته در واحد سطح از پنجه ها کم می شود.</a:t>
            </a:r>
          </a:p>
          <a:p>
            <a:pPr algn="r" rtl="1" eaLnBrk="1" hangingPunct="1">
              <a:lnSpc>
                <a:spcPct val="90000"/>
              </a:lnSpc>
              <a:buFontTx/>
              <a:buNone/>
            </a:pPr>
            <a:r>
              <a:rPr lang="fa-IR" smtClean="0">
                <a:cs typeface="Arial" charset="0"/>
              </a:rPr>
              <a:t> </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additive="base">
                                        <p:cTn id="7" dur="2000" fill="hold"/>
                                        <p:tgtEl>
                                          <p:spTgt spid="66562"/>
                                        </p:tgtEl>
                                        <p:attrNameLst>
                                          <p:attrName>ppt_x</p:attrName>
                                        </p:attrNameLst>
                                      </p:cBhvr>
                                      <p:tavLst>
                                        <p:tav tm="0">
                                          <p:val>
                                            <p:strVal val="#ppt_x"/>
                                          </p:val>
                                        </p:tav>
                                        <p:tav tm="100000">
                                          <p:val>
                                            <p:strVal val="#ppt_x"/>
                                          </p:val>
                                        </p:tav>
                                      </p:tavLst>
                                    </p:anim>
                                    <p:anim calcmode="lin" valueType="num">
                                      <p:cBhvr additive="base">
                                        <p:cTn id="8" dur="2000" fill="hold"/>
                                        <p:tgtEl>
                                          <p:spTgt spid="6656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2" presetClass="entr" presetSubtype="4" fill="hold" grpId="0" nodeType="afterEffect">
                                  <p:stCondLst>
                                    <p:cond delay="0"/>
                                  </p:stCondLst>
                                  <p:childTnLst>
                                    <p:set>
                                      <p:cBhvr>
                                        <p:cTn id="11" dur="1" fill="hold">
                                          <p:stCondLst>
                                            <p:cond delay="0"/>
                                          </p:stCondLst>
                                        </p:cTn>
                                        <p:tgtEl>
                                          <p:spTgt spid="66563">
                                            <p:txEl>
                                              <p:pRg st="0" end="0"/>
                                            </p:txEl>
                                          </p:spTgt>
                                        </p:tgtEl>
                                        <p:attrNameLst>
                                          <p:attrName>style.visibility</p:attrName>
                                        </p:attrNameLst>
                                      </p:cBhvr>
                                      <p:to>
                                        <p:strVal val="visible"/>
                                      </p:to>
                                    </p:set>
                                    <p:animEffect transition="in" filter="slide(fromBottom)">
                                      <p:cBhvr>
                                        <p:cTn id="12" dur="2000"/>
                                        <p:tgtEl>
                                          <p:spTgt spid="66563">
                                            <p:txEl>
                                              <p:pRg st="0" end="0"/>
                                            </p:txEl>
                                          </p:spTgt>
                                        </p:tgtEl>
                                      </p:cBhvr>
                                    </p:animEffect>
                                  </p:childTnLst>
                                </p:cTn>
                              </p:par>
                            </p:childTnLst>
                          </p:cTn>
                        </p:par>
                        <p:par>
                          <p:cTn id="13" fill="hold">
                            <p:stCondLst>
                              <p:cond delay="4000"/>
                            </p:stCondLst>
                            <p:childTnLst>
                              <p:par>
                                <p:cTn id="14" presetID="12" presetClass="entr" presetSubtype="4" fill="hold" grpId="0" nodeType="afterEffect">
                                  <p:stCondLst>
                                    <p:cond delay="0"/>
                                  </p:stCondLst>
                                  <p:childTnLst>
                                    <p:set>
                                      <p:cBhvr>
                                        <p:cTn id="15" dur="1" fill="hold">
                                          <p:stCondLst>
                                            <p:cond delay="0"/>
                                          </p:stCondLst>
                                        </p:cTn>
                                        <p:tgtEl>
                                          <p:spTgt spid="66563">
                                            <p:txEl>
                                              <p:pRg st="1" end="1"/>
                                            </p:txEl>
                                          </p:spTgt>
                                        </p:tgtEl>
                                        <p:attrNameLst>
                                          <p:attrName>style.visibility</p:attrName>
                                        </p:attrNameLst>
                                      </p:cBhvr>
                                      <p:to>
                                        <p:strVal val="visible"/>
                                      </p:to>
                                    </p:set>
                                    <p:animEffect transition="in" filter="slide(fromBottom)">
                                      <p:cBhvr>
                                        <p:cTn id="16" dur="2000"/>
                                        <p:tgtEl>
                                          <p:spTgt spid="66563">
                                            <p:txEl>
                                              <p:pRg st="1" end="1"/>
                                            </p:txEl>
                                          </p:spTgt>
                                        </p:tgtEl>
                                      </p:cBhvr>
                                    </p:animEffect>
                                  </p:childTnLst>
                                </p:cTn>
                              </p:par>
                            </p:childTnLst>
                          </p:cTn>
                        </p:par>
                        <p:par>
                          <p:cTn id="17" fill="hold">
                            <p:stCondLst>
                              <p:cond delay="6000"/>
                            </p:stCondLst>
                            <p:childTnLst>
                              <p:par>
                                <p:cTn id="18" presetID="12" presetClass="entr" presetSubtype="4" fill="hold" grpId="0" nodeType="afterEffect">
                                  <p:stCondLst>
                                    <p:cond delay="0"/>
                                  </p:stCondLst>
                                  <p:childTnLst>
                                    <p:set>
                                      <p:cBhvr>
                                        <p:cTn id="19" dur="1" fill="hold">
                                          <p:stCondLst>
                                            <p:cond delay="0"/>
                                          </p:stCondLst>
                                        </p:cTn>
                                        <p:tgtEl>
                                          <p:spTgt spid="66563">
                                            <p:txEl>
                                              <p:pRg st="2" end="2"/>
                                            </p:txEl>
                                          </p:spTgt>
                                        </p:tgtEl>
                                        <p:attrNameLst>
                                          <p:attrName>style.visibility</p:attrName>
                                        </p:attrNameLst>
                                      </p:cBhvr>
                                      <p:to>
                                        <p:strVal val="visible"/>
                                      </p:to>
                                    </p:set>
                                    <p:animEffect transition="in" filter="slide(fromBottom)">
                                      <p:cBhvr>
                                        <p:cTn id="20" dur="2000"/>
                                        <p:tgtEl>
                                          <p:spTgt spid="66563">
                                            <p:txEl>
                                              <p:pRg st="2" end="2"/>
                                            </p:txEl>
                                          </p:spTgt>
                                        </p:tgtEl>
                                      </p:cBhvr>
                                    </p:animEffect>
                                  </p:childTnLst>
                                </p:cTn>
                              </p:par>
                            </p:childTnLst>
                          </p:cTn>
                        </p:par>
                        <p:par>
                          <p:cTn id="21" fill="hold">
                            <p:stCondLst>
                              <p:cond delay="8000"/>
                            </p:stCondLst>
                            <p:childTnLst>
                              <p:par>
                                <p:cTn id="22" presetID="12" presetClass="entr" presetSubtype="4" fill="hold" grpId="0" nodeType="afterEffect">
                                  <p:stCondLst>
                                    <p:cond delay="0"/>
                                  </p:stCondLst>
                                  <p:childTnLst>
                                    <p:set>
                                      <p:cBhvr>
                                        <p:cTn id="23" dur="1" fill="hold">
                                          <p:stCondLst>
                                            <p:cond delay="0"/>
                                          </p:stCondLst>
                                        </p:cTn>
                                        <p:tgtEl>
                                          <p:spTgt spid="66563">
                                            <p:txEl>
                                              <p:pRg st="3" end="3"/>
                                            </p:txEl>
                                          </p:spTgt>
                                        </p:tgtEl>
                                        <p:attrNameLst>
                                          <p:attrName>style.visibility</p:attrName>
                                        </p:attrNameLst>
                                      </p:cBhvr>
                                      <p:to>
                                        <p:strVal val="visible"/>
                                      </p:to>
                                    </p:set>
                                    <p:animEffect transition="in" filter="slide(fromBottom)">
                                      <p:cBhvr>
                                        <p:cTn id="24" dur="2000"/>
                                        <p:tgtEl>
                                          <p:spTgt spid="66563">
                                            <p:txEl>
                                              <p:pRg st="3" end="3"/>
                                            </p:txEl>
                                          </p:spTgt>
                                        </p:tgtEl>
                                      </p:cBhvr>
                                    </p:animEffect>
                                  </p:childTnLst>
                                </p:cTn>
                              </p:par>
                            </p:childTnLst>
                          </p:cTn>
                        </p:par>
                        <p:par>
                          <p:cTn id="25" fill="hold">
                            <p:stCondLst>
                              <p:cond delay="10000"/>
                            </p:stCondLst>
                            <p:childTnLst>
                              <p:par>
                                <p:cTn id="26" presetID="12" presetClass="entr" presetSubtype="4" fill="hold" grpId="0" nodeType="afterEffect">
                                  <p:stCondLst>
                                    <p:cond delay="0"/>
                                  </p:stCondLst>
                                  <p:childTnLst>
                                    <p:set>
                                      <p:cBhvr>
                                        <p:cTn id="27" dur="1" fill="hold">
                                          <p:stCondLst>
                                            <p:cond delay="0"/>
                                          </p:stCondLst>
                                        </p:cTn>
                                        <p:tgtEl>
                                          <p:spTgt spid="66563">
                                            <p:txEl>
                                              <p:pRg st="4" end="4"/>
                                            </p:txEl>
                                          </p:spTgt>
                                        </p:tgtEl>
                                        <p:attrNameLst>
                                          <p:attrName>style.visibility</p:attrName>
                                        </p:attrNameLst>
                                      </p:cBhvr>
                                      <p:to>
                                        <p:strVal val="visible"/>
                                      </p:to>
                                    </p:set>
                                    <p:animEffect transition="in" filter="slide(fromBottom)">
                                      <p:cBhvr>
                                        <p:cTn id="28" dur="2000"/>
                                        <p:tgtEl>
                                          <p:spTgt spid="66563">
                                            <p:txEl>
                                              <p:pRg st="4" end="4"/>
                                            </p:txEl>
                                          </p:spTgt>
                                        </p:tgtEl>
                                      </p:cBhvr>
                                    </p:animEffect>
                                  </p:childTnLst>
                                </p:cTn>
                              </p:par>
                            </p:childTnLst>
                          </p:cTn>
                        </p:par>
                        <p:par>
                          <p:cTn id="29" fill="hold">
                            <p:stCondLst>
                              <p:cond delay="12000"/>
                            </p:stCondLst>
                            <p:childTnLst>
                              <p:par>
                                <p:cTn id="30" presetID="12" presetClass="entr" presetSubtype="4" fill="hold" grpId="0" nodeType="afterEffect">
                                  <p:stCondLst>
                                    <p:cond delay="0"/>
                                  </p:stCondLst>
                                  <p:childTnLst>
                                    <p:set>
                                      <p:cBhvr>
                                        <p:cTn id="31" dur="1" fill="hold">
                                          <p:stCondLst>
                                            <p:cond delay="0"/>
                                          </p:stCondLst>
                                        </p:cTn>
                                        <p:tgtEl>
                                          <p:spTgt spid="66563">
                                            <p:txEl>
                                              <p:pRg st="5" end="5"/>
                                            </p:txEl>
                                          </p:spTgt>
                                        </p:tgtEl>
                                        <p:attrNameLst>
                                          <p:attrName>style.visibility</p:attrName>
                                        </p:attrNameLst>
                                      </p:cBhvr>
                                      <p:to>
                                        <p:strVal val="visible"/>
                                      </p:to>
                                    </p:set>
                                    <p:animEffect transition="in" filter="slide(fromBottom)">
                                      <p:cBhvr>
                                        <p:cTn id="32" dur="2000"/>
                                        <p:tgtEl>
                                          <p:spTgt spid="66563">
                                            <p:txEl>
                                              <p:pRg st="5" end="5"/>
                                            </p:txEl>
                                          </p:spTgt>
                                        </p:tgtEl>
                                      </p:cBhvr>
                                    </p:animEffect>
                                  </p:childTnLst>
                                </p:cTn>
                              </p:par>
                            </p:childTnLst>
                          </p:cTn>
                        </p:par>
                        <p:par>
                          <p:cTn id="33" fill="hold">
                            <p:stCondLst>
                              <p:cond delay="14000"/>
                            </p:stCondLst>
                            <p:childTnLst>
                              <p:par>
                                <p:cTn id="34" presetID="12" presetClass="entr" presetSubtype="4" fill="hold" grpId="0" nodeType="afterEffect">
                                  <p:stCondLst>
                                    <p:cond delay="0"/>
                                  </p:stCondLst>
                                  <p:childTnLst>
                                    <p:set>
                                      <p:cBhvr>
                                        <p:cTn id="35" dur="1" fill="hold">
                                          <p:stCondLst>
                                            <p:cond delay="0"/>
                                          </p:stCondLst>
                                        </p:cTn>
                                        <p:tgtEl>
                                          <p:spTgt spid="66563">
                                            <p:txEl>
                                              <p:pRg st="6" end="6"/>
                                            </p:txEl>
                                          </p:spTgt>
                                        </p:tgtEl>
                                        <p:attrNameLst>
                                          <p:attrName>style.visibility</p:attrName>
                                        </p:attrNameLst>
                                      </p:cBhvr>
                                      <p:to>
                                        <p:strVal val="visible"/>
                                      </p:to>
                                    </p:set>
                                    <p:animEffect transition="in" filter="slide(fromBottom)">
                                      <p:cBhvr>
                                        <p:cTn id="36" dur="2000"/>
                                        <p:tgtEl>
                                          <p:spTgt spid="66563">
                                            <p:txEl>
                                              <p:pRg st="6" end="6"/>
                                            </p:txEl>
                                          </p:spTgt>
                                        </p:tgtEl>
                                      </p:cBhvr>
                                    </p:animEffect>
                                  </p:childTnLst>
                                </p:cTn>
                              </p:par>
                            </p:childTnLst>
                          </p:cTn>
                        </p:par>
                        <p:par>
                          <p:cTn id="37" fill="hold">
                            <p:stCondLst>
                              <p:cond delay="16000"/>
                            </p:stCondLst>
                            <p:childTnLst>
                              <p:par>
                                <p:cTn id="38" presetID="12" presetClass="entr" presetSubtype="4" fill="hold" grpId="0" nodeType="afterEffect">
                                  <p:stCondLst>
                                    <p:cond delay="0"/>
                                  </p:stCondLst>
                                  <p:childTnLst>
                                    <p:set>
                                      <p:cBhvr>
                                        <p:cTn id="39" dur="1" fill="hold">
                                          <p:stCondLst>
                                            <p:cond delay="0"/>
                                          </p:stCondLst>
                                        </p:cTn>
                                        <p:tgtEl>
                                          <p:spTgt spid="66563">
                                            <p:txEl>
                                              <p:pRg st="7" end="7"/>
                                            </p:txEl>
                                          </p:spTgt>
                                        </p:tgtEl>
                                        <p:attrNameLst>
                                          <p:attrName>style.visibility</p:attrName>
                                        </p:attrNameLst>
                                      </p:cBhvr>
                                      <p:to>
                                        <p:strVal val="visible"/>
                                      </p:to>
                                    </p:set>
                                    <p:animEffect transition="in" filter="slide(fromBottom)">
                                      <p:cBhvr>
                                        <p:cTn id="40" dur="2000"/>
                                        <p:tgtEl>
                                          <p:spTgt spid="665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nimBg="1"/>
      <p:bldP spid="6656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00FF"/>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rgbClr val="FFFF99"/>
          </a:solidFill>
          <a:ln>
            <a:solidFill>
              <a:schemeClr val="tx1"/>
            </a:solidFill>
          </a:ln>
        </p:spPr>
        <p:txBody>
          <a:bodyPr/>
          <a:lstStyle/>
          <a:p>
            <a:pPr rtl="1" eaLnBrk="1" hangingPunct="1"/>
            <a:r>
              <a:rPr lang="en-US" sz="4000" smtClean="0">
                <a:cs typeface="Arial" charset="0"/>
                <a:sym typeface="Wingdings" pitchFamily="2" charset="2"/>
              </a:rPr>
              <a:t>             </a:t>
            </a:r>
            <a:br>
              <a:rPr lang="en-US" sz="4000" smtClean="0">
                <a:cs typeface="Arial" charset="0"/>
                <a:sym typeface="Wingdings" pitchFamily="2" charset="2"/>
              </a:rPr>
            </a:br>
            <a:r>
              <a:rPr lang="en-US" sz="4000" smtClean="0">
                <a:cs typeface="Arial" charset="0"/>
                <a:sym typeface="Wingdings" pitchFamily="2" charset="2"/>
              </a:rPr>
              <a:t>            </a:t>
            </a:r>
            <a:r>
              <a:rPr lang="ar-SA" b="1" smtClean="0">
                <a:cs typeface="2  Lotus" pitchFamily="2" charset="-78"/>
                <a:sym typeface="Wingdings" pitchFamily="2" charset="2"/>
              </a:rPr>
              <a:t>پریکارپ</a:t>
            </a:r>
            <a:r>
              <a:rPr lang="ar-SA" sz="4000" smtClean="0">
                <a:cs typeface="Arial" charset="0"/>
                <a:sym typeface="Wingdings" pitchFamily="2" charset="2"/>
              </a:rPr>
              <a:t>     </a:t>
            </a:r>
            <a:r>
              <a:rPr lang="en-US" sz="4000" smtClean="0">
                <a:cs typeface="Arial" charset="0"/>
                <a:sym typeface="Wingdings" pitchFamily="2" charset="2"/>
              </a:rPr>
              <a:t>             </a:t>
            </a:r>
            <a:r>
              <a:rPr lang="en-US" sz="4000" b="1" smtClean="0">
                <a:latin typeface="Batang" pitchFamily="18" charset="-127"/>
                <a:cs typeface="Arial" charset="0"/>
                <a:sym typeface="Wingdings" pitchFamily="2" charset="2"/>
              </a:rPr>
              <a:t>Pericarp</a:t>
            </a:r>
            <a:r>
              <a:rPr lang="ar-SA" sz="4000" i="1" smtClean="0">
                <a:cs typeface="Arial" charset="0"/>
                <a:sym typeface="Wingdings" pitchFamily="2" charset="2"/>
              </a:rPr>
              <a:t/>
            </a:r>
            <a:br>
              <a:rPr lang="ar-SA" sz="4000" i="1" smtClean="0">
                <a:cs typeface="Arial" charset="0"/>
                <a:sym typeface="Wingdings" pitchFamily="2" charset="2"/>
              </a:rPr>
            </a:br>
            <a:endParaRPr lang="en-GB" sz="4000" i="1" smtClean="0">
              <a:cs typeface="Arial" charset="0"/>
              <a:sym typeface="Wingdings" pitchFamily="2" charset="2"/>
            </a:endParaRPr>
          </a:p>
        </p:txBody>
      </p:sp>
      <p:sp>
        <p:nvSpPr>
          <p:cNvPr id="8196" name="Rectangle 4"/>
          <p:cNvSpPr>
            <a:spLocks noGrp="1" noChangeArrowheads="1"/>
          </p:cNvSpPr>
          <p:nvPr>
            <p:ph type="body" sz="half" idx="2"/>
          </p:nvPr>
        </p:nvSpPr>
        <p:spPr>
          <a:xfrm>
            <a:off x="4648200" y="2408238"/>
            <a:ext cx="4038600" cy="4525962"/>
          </a:xfrm>
        </p:spPr>
        <p:txBody>
          <a:bodyPr/>
          <a:lstStyle/>
          <a:p>
            <a:pPr algn="r" rtl="1" eaLnBrk="1" hangingPunct="1"/>
            <a:r>
              <a:rPr lang="ar-SA" sz="2800" smtClean="0">
                <a:cs typeface="Arial" charset="0"/>
              </a:rPr>
              <a:t>همان پوسته میوه است.</a:t>
            </a:r>
          </a:p>
          <a:p>
            <a:pPr algn="r" rtl="1" eaLnBrk="1" hangingPunct="1"/>
            <a:r>
              <a:rPr lang="ar-SA" sz="2800" smtClean="0">
                <a:cs typeface="Arial" charset="0"/>
              </a:rPr>
              <a:t>بین 4 تا 5 لایه سلول.</a:t>
            </a:r>
          </a:p>
          <a:p>
            <a:pPr algn="r" rtl="1" eaLnBrk="1" hangingPunct="1"/>
            <a:r>
              <a:rPr lang="ar-SA" sz="2800" smtClean="0">
                <a:cs typeface="Arial" charset="0"/>
              </a:rPr>
              <a:t>از لایه های زیر تشکیل شده :</a:t>
            </a:r>
          </a:p>
          <a:p>
            <a:pPr algn="r" rtl="1" eaLnBrk="1" hangingPunct="1">
              <a:buFontTx/>
              <a:buNone/>
            </a:pPr>
            <a:endParaRPr lang="ar-SA" sz="2800" smtClean="0">
              <a:cs typeface="Arial" charset="0"/>
            </a:endParaRPr>
          </a:p>
          <a:p>
            <a:pPr algn="r" rtl="1" eaLnBrk="1" hangingPunct="1">
              <a:buFontTx/>
              <a:buNone/>
            </a:pPr>
            <a:r>
              <a:rPr lang="ar-SA" sz="2800" smtClean="0">
                <a:cs typeface="Arial" charset="0"/>
              </a:rPr>
              <a:t>      </a:t>
            </a:r>
            <a:r>
              <a:rPr lang="en-US" sz="2800" smtClean="0">
                <a:cs typeface="Arial" charset="0"/>
                <a:sym typeface="Wingdings" pitchFamily="2" charset="2"/>
              </a:rPr>
              <a:t></a:t>
            </a:r>
            <a:r>
              <a:rPr lang="ar-SA" sz="2800" smtClean="0">
                <a:cs typeface="Arial" charset="0"/>
                <a:sym typeface="Wingdings" pitchFamily="2" charset="2"/>
              </a:rPr>
              <a:t>اپی کارپ</a:t>
            </a:r>
          </a:p>
          <a:p>
            <a:pPr algn="r" rtl="1" eaLnBrk="1" hangingPunct="1">
              <a:buFontTx/>
              <a:buNone/>
            </a:pPr>
            <a:r>
              <a:rPr lang="ar-SA" sz="2800" smtClean="0">
                <a:cs typeface="Arial" charset="0"/>
                <a:sym typeface="Wingdings" pitchFamily="2" charset="2"/>
              </a:rPr>
              <a:t>      </a:t>
            </a:r>
            <a:r>
              <a:rPr lang="en-US" sz="2800" smtClean="0">
                <a:cs typeface="Arial" charset="0"/>
                <a:sym typeface="Wingdings" pitchFamily="2" charset="2"/>
              </a:rPr>
              <a:t></a:t>
            </a:r>
            <a:r>
              <a:rPr lang="ar-SA" sz="2800" smtClean="0">
                <a:cs typeface="Arial" charset="0"/>
                <a:sym typeface="Wingdings" pitchFamily="2" charset="2"/>
              </a:rPr>
              <a:t> مزوکارپ</a:t>
            </a:r>
          </a:p>
          <a:p>
            <a:pPr algn="r" rtl="1" eaLnBrk="1" hangingPunct="1">
              <a:buFontTx/>
              <a:buNone/>
            </a:pPr>
            <a:r>
              <a:rPr lang="ar-SA" sz="2800" smtClean="0">
                <a:cs typeface="Arial" charset="0"/>
                <a:sym typeface="Wingdings" pitchFamily="2" charset="2"/>
              </a:rPr>
              <a:t>      </a:t>
            </a:r>
            <a:r>
              <a:rPr lang="en-US" sz="2800" smtClean="0">
                <a:cs typeface="Arial" charset="0"/>
                <a:sym typeface="Wingdings" pitchFamily="2" charset="2"/>
              </a:rPr>
              <a:t></a:t>
            </a:r>
            <a:r>
              <a:rPr lang="ar-SA" sz="2800" smtClean="0">
                <a:cs typeface="Arial" charset="0"/>
                <a:sym typeface="Wingdings" pitchFamily="2" charset="2"/>
              </a:rPr>
              <a:t> آندوکارپ</a:t>
            </a:r>
            <a:endParaRPr lang="en-US" sz="2800" smtClean="0">
              <a:cs typeface="Arial" charset="0"/>
              <a:sym typeface="Wingdings" pitchFamily="2" charset="2"/>
            </a:endParaRPr>
          </a:p>
        </p:txBody>
      </p:sp>
      <p:pic>
        <p:nvPicPr>
          <p:cNvPr id="8198" name="Picture 6" descr="cst7"/>
          <p:cNvPicPr>
            <a:picLocks noChangeAspect="1" noChangeArrowheads="1"/>
          </p:cNvPicPr>
          <p:nvPr>
            <p:ph sz="half" idx="1"/>
          </p:nvPr>
        </p:nvPicPr>
        <p:blipFill>
          <a:blip r:embed="rId2">
            <a:grayscl/>
          </a:blip>
          <a:srcRect/>
          <a:stretch>
            <a:fillRect/>
          </a:stretch>
        </p:blipFill>
        <p:spPr>
          <a:xfrm>
            <a:off x="381000" y="1828800"/>
            <a:ext cx="4403725" cy="4724400"/>
          </a:xfrm>
          <a:solidFill>
            <a:schemeClr val="tx2"/>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2000" fill="hold"/>
                                        <p:tgtEl>
                                          <p:spTgt spid="8194"/>
                                        </p:tgtEl>
                                        <p:attrNameLst>
                                          <p:attrName>ppt_x</p:attrName>
                                        </p:attrNameLst>
                                      </p:cBhvr>
                                      <p:tavLst>
                                        <p:tav tm="0">
                                          <p:val>
                                            <p:strVal val="#ppt_x"/>
                                          </p:val>
                                        </p:tav>
                                        <p:tav tm="100000">
                                          <p:val>
                                            <p:strVal val="#ppt_x"/>
                                          </p:val>
                                        </p:tav>
                                      </p:tavLst>
                                    </p:anim>
                                    <p:anim calcmode="lin" valueType="num">
                                      <p:cBhvr additive="base">
                                        <p:cTn id="8" dur="2000" fill="hold"/>
                                        <p:tgtEl>
                                          <p:spTgt spid="819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7" presetClass="entr" presetSubtype="4" fill="hold" nodeType="afterEffect">
                                  <p:stCondLst>
                                    <p:cond delay="0"/>
                                  </p:stCondLst>
                                  <p:childTnLst>
                                    <p:set>
                                      <p:cBhvr>
                                        <p:cTn id="11" dur="1" fill="hold">
                                          <p:stCondLst>
                                            <p:cond delay="0"/>
                                          </p:stCondLst>
                                        </p:cTn>
                                        <p:tgtEl>
                                          <p:spTgt spid="8196">
                                            <p:txEl>
                                              <p:pRg st="0" end="0"/>
                                            </p:txEl>
                                          </p:spTgt>
                                        </p:tgtEl>
                                        <p:attrNameLst>
                                          <p:attrName>style.visibility</p:attrName>
                                        </p:attrNameLst>
                                      </p:cBhvr>
                                      <p:to>
                                        <p:strVal val="visible"/>
                                      </p:to>
                                    </p:set>
                                    <p:anim calcmode="lin" valueType="num">
                                      <p:cBhvr additive="base">
                                        <p:cTn id="12" dur="30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819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0"/>
                            </p:stCondLst>
                            <p:childTnLst>
                              <p:par>
                                <p:cTn id="15" presetID="7" presetClass="entr" presetSubtype="4" fill="hold" nodeType="afterEffect">
                                  <p:stCondLst>
                                    <p:cond delay="0"/>
                                  </p:stCondLst>
                                  <p:childTnLst>
                                    <p:set>
                                      <p:cBhvr>
                                        <p:cTn id="16" dur="1" fill="hold">
                                          <p:stCondLst>
                                            <p:cond delay="0"/>
                                          </p:stCondLst>
                                        </p:cTn>
                                        <p:tgtEl>
                                          <p:spTgt spid="8196">
                                            <p:txEl>
                                              <p:pRg st="1" end="1"/>
                                            </p:txEl>
                                          </p:spTgt>
                                        </p:tgtEl>
                                        <p:attrNameLst>
                                          <p:attrName>style.visibility</p:attrName>
                                        </p:attrNameLst>
                                      </p:cBhvr>
                                      <p:to>
                                        <p:strVal val="visible"/>
                                      </p:to>
                                    </p:set>
                                    <p:anim calcmode="lin" valueType="num">
                                      <p:cBhvr additive="base">
                                        <p:cTn id="17" dur="3000" fill="hold"/>
                                        <p:tgtEl>
                                          <p:spTgt spid="8196">
                                            <p:txEl>
                                              <p:pRg st="1" end="1"/>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8196">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8000"/>
                            </p:stCondLst>
                            <p:childTnLst>
                              <p:par>
                                <p:cTn id="20" presetID="7" presetClass="entr" presetSubtype="4" fill="hold" nodeType="afterEffect">
                                  <p:stCondLst>
                                    <p:cond delay="0"/>
                                  </p:stCondLst>
                                  <p:childTnLst>
                                    <p:set>
                                      <p:cBhvr>
                                        <p:cTn id="21" dur="1" fill="hold">
                                          <p:stCondLst>
                                            <p:cond delay="0"/>
                                          </p:stCondLst>
                                        </p:cTn>
                                        <p:tgtEl>
                                          <p:spTgt spid="8196">
                                            <p:txEl>
                                              <p:pRg st="2" end="2"/>
                                            </p:txEl>
                                          </p:spTgt>
                                        </p:tgtEl>
                                        <p:attrNameLst>
                                          <p:attrName>style.visibility</p:attrName>
                                        </p:attrNameLst>
                                      </p:cBhvr>
                                      <p:to>
                                        <p:strVal val="visible"/>
                                      </p:to>
                                    </p:set>
                                    <p:anim calcmode="lin" valueType="num">
                                      <p:cBhvr additive="base">
                                        <p:cTn id="22" dur="3000" fill="hold"/>
                                        <p:tgtEl>
                                          <p:spTgt spid="8196">
                                            <p:txEl>
                                              <p:pRg st="2" end="2"/>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8196">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1000"/>
                            </p:stCondLst>
                            <p:childTnLst>
                              <p:par>
                                <p:cTn id="25" presetID="7" presetClass="entr" presetSubtype="4" fill="hold" nodeType="afterEffect">
                                  <p:stCondLst>
                                    <p:cond delay="0"/>
                                  </p:stCondLst>
                                  <p:childTnLst>
                                    <p:set>
                                      <p:cBhvr>
                                        <p:cTn id="26" dur="1" fill="hold">
                                          <p:stCondLst>
                                            <p:cond delay="0"/>
                                          </p:stCondLst>
                                        </p:cTn>
                                        <p:tgtEl>
                                          <p:spTgt spid="8196">
                                            <p:txEl>
                                              <p:pRg st="4" end="4"/>
                                            </p:txEl>
                                          </p:spTgt>
                                        </p:tgtEl>
                                        <p:attrNameLst>
                                          <p:attrName>style.visibility</p:attrName>
                                        </p:attrNameLst>
                                      </p:cBhvr>
                                      <p:to>
                                        <p:strVal val="visible"/>
                                      </p:to>
                                    </p:set>
                                    <p:anim calcmode="lin" valueType="num">
                                      <p:cBhvr additive="base">
                                        <p:cTn id="27" dur="3000" fill="hold"/>
                                        <p:tgtEl>
                                          <p:spTgt spid="8196">
                                            <p:txEl>
                                              <p:pRg st="4" end="4"/>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8196">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4000"/>
                            </p:stCondLst>
                            <p:childTnLst>
                              <p:par>
                                <p:cTn id="30" presetID="7" presetClass="entr" presetSubtype="4" fill="hold" nodeType="afterEffect">
                                  <p:stCondLst>
                                    <p:cond delay="0"/>
                                  </p:stCondLst>
                                  <p:childTnLst>
                                    <p:set>
                                      <p:cBhvr>
                                        <p:cTn id="31" dur="1" fill="hold">
                                          <p:stCondLst>
                                            <p:cond delay="0"/>
                                          </p:stCondLst>
                                        </p:cTn>
                                        <p:tgtEl>
                                          <p:spTgt spid="8196">
                                            <p:txEl>
                                              <p:pRg st="5" end="5"/>
                                            </p:txEl>
                                          </p:spTgt>
                                        </p:tgtEl>
                                        <p:attrNameLst>
                                          <p:attrName>style.visibility</p:attrName>
                                        </p:attrNameLst>
                                      </p:cBhvr>
                                      <p:to>
                                        <p:strVal val="visible"/>
                                      </p:to>
                                    </p:set>
                                    <p:anim calcmode="lin" valueType="num">
                                      <p:cBhvr additive="base">
                                        <p:cTn id="32" dur="3000" fill="hold"/>
                                        <p:tgtEl>
                                          <p:spTgt spid="8196">
                                            <p:txEl>
                                              <p:pRg st="5" end="5"/>
                                            </p:txEl>
                                          </p:spTgt>
                                        </p:tgtEl>
                                        <p:attrNameLst>
                                          <p:attrName>ppt_x</p:attrName>
                                        </p:attrNameLst>
                                      </p:cBhvr>
                                      <p:tavLst>
                                        <p:tav tm="0">
                                          <p:val>
                                            <p:strVal val="#ppt_x"/>
                                          </p:val>
                                        </p:tav>
                                        <p:tav tm="100000">
                                          <p:val>
                                            <p:strVal val="#ppt_x"/>
                                          </p:val>
                                        </p:tav>
                                      </p:tavLst>
                                    </p:anim>
                                    <p:anim calcmode="lin" valueType="num">
                                      <p:cBhvr additive="base">
                                        <p:cTn id="33" dur="3000" fill="hold"/>
                                        <p:tgtEl>
                                          <p:spTgt spid="8196">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7000"/>
                            </p:stCondLst>
                            <p:childTnLst>
                              <p:par>
                                <p:cTn id="35" presetID="7" presetClass="entr" presetSubtype="4" fill="hold" nodeType="afterEffect">
                                  <p:stCondLst>
                                    <p:cond delay="0"/>
                                  </p:stCondLst>
                                  <p:childTnLst>
                                    <p:set>
                                      <p:cBhvr>
                                        <p:cTn id="36" dur="1" fill="hold">
                                          <p:stCondLst>
                                            <p:cond delay="0"/>
                                          </p:stCondLst>
                                        </p:cTn>
                                        <p:tgtEl>
                                          <p:spTgt spid="8196">
                                            <p:txEl>
                                              <p:pRg st="6" end="6"/>
                                            </p:txEl>
                                          </p:spTgt>
                                        </p:tgtEl>
                                        <p:attrNameLst>
                                          <p:attrName>style.visibility</p:attrName>
                                        </p:attrNameLst>
                                      </p:cBhvr>
                                      <p:to>
                                        <p:strVal val="visible"/>
                                      </p:to>
                                    </p:set>
                                    <p:anim calcmode="lin" valueType="num">
                                      <p:cBhvr additive="base">
                                        <p:cTn id="37" dur="3000" fill="hold"/>
                                        <p:tgtEl>
                                          <p:spTgt spid="8196">
                                            <p:txEl>
                                              <p:pRg st="6" end="6"/>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8196">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20000"/>
                            </p:stCondLst>
                            <p:childTnLst>
                              <p:par>
                                <p:cTn id="40" presetID="7" presetClass="entr" presetSubtype="8" fill="hold" nodeType="afterEffect">
                                  <p:stCondLst>
                                    <p:cond delay="0"/>
                                  </p:stCondLst>
                                  <p:childTnLst>
                                    <p:set>
                                      <p:cBhvr>
                                        <p:cTn id="41" dur="1" fill="hold">
                                          <p:stCondLst>
                                            <p:cond delay="0"/>
                                          </p:stCondLst>
                                        </p:cTn>
                                        <p:tgtEl>
                                          <p:spTgt spid="8198"/>
                                        </p:tgtEl>
                                        <p:attrNameLst>
                                          <p:attrName>style.visibility</p:attrName>
                                        </p:attrNameLst>
                                      </p:cBhvr>
                                      <p:to>
                                        <p:strVal val="visible"/>
                                      </p:to>
                                    </p:set>
                                    <p:anim calcmode="lin" valueType="num">
                                      <p:cBhvr additive="base">
                                        <p:cTn id="42" dur="3000" fill="hold"/>
                                        <p:tgtEl>
                                          <p:spTgt spid="8198"/>
                                        </p:tgtEl>
                                        <p:attrNameLst>
                                          <p:attrName>ppt_x</p:attrName>
                                        </p:attrNameLst>
                                      </p:cBhvr>
                                      <p:tavLst>
                                        <p:tav tm="0">
                                          <p:val>
                                            <p:strVal val="0-#ppt_w/2"/>
                                          </p:val>
                                        </p:tav>
                                        <p:tav tm="100000">
                                          <p:val>
                                            <p:strVal val="#ppt_x"/>
                                          </p:val>
                                        </p:tav>
                                      </p:tavLst>
                                    </p:anim>
                                    <p:anim calcmode="lin" valueType="num">
                                      <p:cBhvr additive="base">
                                        <p:cTn id="43" dur="3000" fill="hold"/>
                                        <p:tgtEl>
                                          <p:spTgt spid="81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solidFill>
            <a:srgbClr val="FFFF99"/>
          </a:solidFill>
          <a:ln w="19050">
            <a:solidFill>
              <a:schemeClr val="tx1"/>
            </a:solidFill>
          </a:ln>
        </p:spPr>
        <p:txBody>
          <a:bodyPr/>
          <a:lstStyle/>
          <a:p>
            <a:pPr eaLnBrk="1" hangingPunct="1"/>
            <a:r>
              <a:rPr lang="fa-IR" smtClean="0">
                <a:cs typeface="Titr" pitchFamily="2" charset="-78"/>
              </a:rPr>
              <a:t>ساقه کشی</a:t>
            </a:r>
            <a:endParaRPr lang="en-GB" smtClean="0">
              <a:cs typeface="Titr" pitchFamily="2" charset="-78"/>
            </a:endParaRPr>
          </a:p>
        </p:txBody>
      </p:sp>
      <p:sp>
        <p:nvSpPr>
          <p:cNvPr id="67587" name="Rectangle 3"/>
          <p:cNvSpPr>
            <a:spLocks noGrp="1" noChangeArrowheads="1"/>
          </p:cNvSpPr>
          <p:nvPr>
            <p:ph type="body" idx="1"/>
          </p:nvPr>
        </p:nvSpPr>
        <p:spPr>
          <a:xfrm>
            <a:off x="457200" y="1798638"/>
            <a:ext cx="8229600" cy="4525962"/>
          </a:xfrm>
        </p:spPr>
        <p:txBody>
          <a:bodyPr/>
          <a:lstStyle/>
          <a:p>
            <a:pPr algn="r" rtl="1" eaLnBrk="1" hangingPunct="1">
              <a:lnSpc>
                <a:spcPct val="90000"/>
              </a:lnSpc>
              <a:buFontTx/>
              <a:buNone/>
            </a:pPr>
            <a:r>
              <a:rPr lang="fa-IR" sz="2400" smtClean="0">
                <a:latin typeface="Tahoma" pitchFamily="34" charset="0"/>
                <a:cs typeface="Tahoma" pitchFamily="34" charset="0"/>
              </a:rPr>
              <a:t>  غلات پاییزه ابتدا باید بهاره سازی شوند.</a:t>
            </a:r>
          </a:p>
          <a:p>
            <a:pPr algn="r" rtl="1" eaLnBrk="1" hangingPunct="1">
              <a:lnSpc>
                <a:spcPct val="90000"/>
              </a:lnSpc>
              <a:buFontTx/>
              <a:buNone/>
            </a:pPr>
            <a:endParaRPr lang="fa-IR" sz="2400" smtClean="0">
              <a:latin typeface="Tahoma" pitchFamily="34" charset="0"/>
              <a:cs typeface="Tahoma" pitchFamily="34" charset="0"/>
            </a:endParaRPr>
          </a:p>
          <a:p>
            <a:pPr algn="r" rtl="1" eaLnBrk="1" hangingPunct="1">
              <a:lnSpc>
                <a:spcPct val="90000"/>
              </a:lnSpc>
              <a:buFontTx/>
              <a:buNone/>
            </a:pPr>
            <a:r>
              <a:rPr lang="fa-IR" sz="2400" smtClean="0">
                <a:latin typeface="Tahoma" pitchFamily="34" charset="0"/>
                <a:cs typeface="Tahoma" pitchFamily="34" charset="0"/>
              </a:rPr>
              <a:t>  </a:t>
            </a:r>
            <a:r>
              <a:rPr lang="en-US" sz="2400" smtClean="0">
                <a:latin typeface="Tahoma" pitchFamily="34" charset="0"/>
                <a:cs typeface="Tahoma" pitchFamily="34" charset="0"/>
              </a:rPr>
              <a:t>Vernalization</a:t>
            </a:r>
            <a:r>
              <a:rPr lang="fa-IR" sz="2400" smtClean="0">
                <a:latin typeface="Tahoma" pitchFamily="34" charset="0"/>
                <a:cs typeface="Tahoma" pitchFamily="34" charset="0"/>
              </a:rPr>
              <a:t>   </a:t>
            </a:r>
            <a:r>
              <a:rPr lang="fa-IR" sz="2400" smtClean="0">
                <a:latin typeface="Tahoma" pitchFamily="34" charset="0"/>
                <a:cs typeface="Titr" pitchFamily="2" charset="-78"/>
              </a:rPr>
              <a:t>30</a:t>
            </a:r>
            <a:r>
              <a:rPr lang="fa-IR" sz="2400" smtClean="0">
                <a:latin typeface="Tahoma" pitchFamily="34" charset="0"/>
                <a:cs typeface="Tahoma" pitchFamily="34" charset="0"/>
              </a:rPr>
              <a:t> تا </a:t>
            </a:r>
            <a:r>
              <a:rPr lang="fa-IR" sz="2400" smtClean="0">
                <a:latin typeface="Tahoma" pitchFamily="34" charset="0"/>
                <a:cs typeface="Titr" pitchFamily="2" charset="-78"/>
              </a:rPr>
              <a:t>40</a:t>
            </a:r>
            <a:r>
              <a:rPr lang="fa-IR" sz="2400" smtClean="0">
                <a:latin typeface="Tahoma" pitchFamily="34" charset="0"/>
                <a:cs typeface="Tahoma" pitchFamily="34" charset="0"/>
              </a:rPr>
              <a:t> روز در دمای </a:t>
            </a:r>
            <a:r>
              <a:rPr lang="fa-IR" sz="2400" smtClean="0">
                <a:latin typeface="Tahoma" pitchFamily="34" charset="0"/>
                <a:cs typeface="Titr" pitchFamily="2" charset="-78"/>
              </a:rPr>
              <a:t>0</a:t>
            </a:r>
            <a:r>
              <a:rPr lang="fa-IR" sz="2400" smtClean="0">
                <a:latin typeface="Tahoma" pitchFamily="34" charset="0"/>
                <a:cs typeface="Tahoma" pitchFamily="34" charset="0"/>
              </a:rPr>
              <a:t> تا </a:t>
            </a:r>
            <a:r>
              <a:rPr lang="fa-IR" sz="2400" smtClean="0">
                <a:latin typeface="Tahoma" pitchFamily="34" charset="0"/>
                <a:cs typeface="Titr" pitchFamily="2" charset="-78"/>
              </a:rPr>
              <a:t>5</a:t>
            </a:r>
          </a:p>
          <a:p>
            <a:pPr algn="r" rtl="1" eaLnBrk="1" hangingPunct="1">
              <a:lnSpc>
                <a:spcPct val="90000"/>
              </a:lnSpc>
              <a:buFontTx/>
              <a:buNone/>
            </a:pPr>
            <a:endParaRPr lang="fa-IR" sz="2400" smtClean="0">
              <a:latin typeface="Tahoma" pitchFamily="34" charset="0"/>
              <a:cs typeface="Tahoma" pitchFamily="34" charset="0"/>
            </a:endParaRPr>
          </a:p>
          <a:p>
            <a:pPr algn="r" rtl="1" eaLnBrk="1" hangingPunct="1">
              <a:lnSpc>
                <a:spcPct val="90000"/>
              </a:lnSpc>
              <a:buFontTx/>
              <a:buNone/>
            </a:pPr>
            <a:r>
              <a:rPr lang="fa-IR" sz="2400" smtClean="0">
                <a:latin typeface="Tahoma" pitchFamily="34" charset="0"/>
                <a:cs typeface="Tahoma" pitchFamily="34" charset="0"/>
              </a:rPr>
              <a:t>  طویل شدن ساقه با رشد میان گره ها آغاز می شود.</a:t>
            </a:r>
          </a:p>
          <a:p>
            <a:pPr algn="r" rtl="1" eaLnBrk="1" hangingPunct="1">
              <a:lnSpc>
                <a:spcPct val="90000"/>
              </a:lnSpc>
              <a:buFontTx/>
              <a:buNone/>
            </a:pPr>
            <a:endParaRPr lang="fa-IR" sz="2400" smtClean="0">
              <a:latin typeface="Tahoma" pitchFamily="34" charset="0"/>
              <a:cs typeface="Tahoma" pitchFamily="34" charset="0"/>
            </a:endParaRPr>
          </a:p>
          <a:p>
            <a:pPr algn="r" rtl="1" eaLnBrk="1" hangingPunct="1">
              <a:lnSpc>
                <a:spcPct val="90000"/>
              </a:lnSpc>
              <a:buFontTx/>
              <a:buNone/>
            </a:pPr>
            <a:r>
              <a:rPr lang="fa-IR" sz="2400" smtClean="0">
                <a:latin typeface="Tahoma" pitchFamily="34" charset="0"/>
                <a:cs typeface="Tahoma" pitchFamily="34" charset="0"/>
              </a:rPr>
              <a:t>  در بعضی از غلات ذرت و ذرت خوشه ای و ارزن ساقه توپر است.</a:t>
            </a:r>
          </a:p>
          <a:p>
            <a:pPr algn="r" rtl="1" eaLnBrk="1" hangingPunct="1">
              <a:lnSpc>
                <a:spcPct val="90000"/>
              </a:lnSpc>
              <a:buFontTx/>
              <a:buNone/>
            </a:pPr>
            <a:endParaRPr lang="fa-IR" sz="2400" smtClean="0">
              <a:latin typeface="Tahoma" pitchFamily="34" charset="0"/>
              <a:cs typeface="Tahoma" pitchFamily="34" charset="0"/>
            </a:endParaRPr>
          </a:p>
          <a:p>
            <a:pPr algn="r" rtl="1" eaLnBrk="1" hangingPunct="1">
              <a:lnSpc>
                <a:spcPct val="90000"/>
              </a:lnSpc>
              <a:buFontTx/>
              <a:buNone/>
            </a:pPr>
            <a:r>
              <a:rPr lang="fa-IR" sz="2400" smtClean="0">
                <a:latin typeface="Tahoma" pitchFamily="34" charset="0"/>
                <a:cs typeface="Tahoma" pitchFamily="34" charset="0"/>
              </a:rPr>
              <a:t> در هر گره ساقه یک برگ به وجود می آید.</a:t>
            </a:r>
          </a:p>
          <a:p>
            <a:pPr algn="r" rtl="1" eaLnBrk="1" hangingPunct="1">
              <a:lnSpc>
                <a:spcPct val="90000"/>
              </a:lnSpc>
              <a:buFontTx/>
              <a:buNone/>
            </a:pPr>
            <a:endParaRPr lang="fa-IR" sz="2400" smtClean="0">
              <a:latin typeface="Tahoma" pitchFamily="34" charset="0"/>
              <a:cs typeface="Tahoma" pitchFamily="34" charset="0"/>
            </a:endParaRPr>
          </a:p>
          <a:p>
            <a:pPr algn="r" rtl="1" eaLnBrk="1" hangingPunct="1">
              <a:lnSpc>
                <a:spcPct val="90000"/>
              </a:lnSpc>
              <a:buFontTx/>
              <a:buNone/>
            </a:pPr>
            <a:r>
              <a:rPr lang="fa-IR" sz="2400" smtClean="0">
                <a:latin typeface="Tahoma" pitchFamily="34" charset="0"/>
                <a:cs typeface="Tahoma" pitchFamily="34" charset="0"/>
              </a:rPr>
              <a:t>  برگ ها زایده دارند.</a:t>
            </a:r>
          </a:p>
          <a:p>
            <a:pPr algn="r" rtl="1" eaLnBrk="1" hangingPunct="1">
              <a:lnSpc>
                <a:spcPct val="90000"/>
              </a:lnSpc>
              <a:buFontTx/>
              <a:buNone/>
            </a:pPr>
            <a:endParaRPr lang="en-GB" sz="2400" smtClean="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additive="base">
                                        <p:cTn id="7" dur="2000" fill="hold"/>
                                        <p:tgtEl>
                                          <p:spTgt spid="67586"/>
                                        </p:tgtEl>
                                        <p:attrNameLst>
                                          <p:attrName>ppt_x</p:attrName>
                                        </p:attrNameLst>
                                      </p:cBhvr>
                                      <p:tavLst>
                                        <p:tav tm="0">
                                          <p:val>
                                            <p:strVal val="#ppt_x"/>
                                          </p:val>
                                        </p:tav>
                                        <p:tav tm="100000">
                                          <p:val>
                                            <p:strVal val="#ppt_x"/>
                                          </p:val>
                                        </p:tav>
                                      </p:tavLst>
                                    </p:anim>
                                    <p:anim calcmode="lin" valueType="num">
                                      <p:cBhvr additive="base">
                                        <p:cTn id="8" dur="2000" fill="hold"/>
                                        <p:tgtEl>
                                          <p:spTgt spid="6758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2" presetClass="entr" presetSubtype="4" fill="hold" grpId="0" nodeType="afterEffect">
                                  <p:stCondLst>
                                    <p:cond delay="0"/>
                                  </p:stCondLst>
                                  <p:childTnLst>
                                    <p:set>
                                      <p:cBhvr>
                                        <p:cTn id="11" dur="1" fill="hold">
                                          <p:stCondLst>
                                            <p:cond delay="0"/>
                                          </p:stCondLst>
                                        </p:cTn>
                                        <p:tgtEl>
                                          <p:spTgt spid="67587">
                                            <p:txEl>
                                              <p:pRg st="0" end="0"/>
                                            </p:txEl>
                                          </p:spTgt>
                                        </p:tgtEl>
                                        <p:attrNameLst>
                                          <p:attrName>style.visibility</p:attrName>
                                        </p:attrNameLst>
                                      </p:cBhvr>
                                      <p:to>
                                        <p:strVal val="visible"/>
                                      </p:to>
                                    </p:set>
                                    <p:animEffect transition="in" filter="slide(fromBottom)">
                                      <p:cBhvr>
                                        <p:cTn id="12" dur="1000"/>
                                        <p:tgtEl>
                                          <p:spTgt spid="67587">
                                            <p:txEl>
                                              <p:pRg st="0" end="0"/>
                                            </p:txEl>
                                          </p:spTgt>
                                        </p:tgtEl>
                                      </p:cBhvr>
                                    </p:animEffect>
                                  </p:childTnLst>
                                </p:cTn>
                              </p:par>
                            </p:childTnLst>
                          </p:cTn>
                        </p:par>
                        <p:par>
                          <p:cTn id="13" fill="hold">
                            <p:stCondLst>
                              <p:cond delay="3000"/>
                            </p:stCondLst>
                            <p:childTnLst>
                              <p:par>
                                <p:cTn id="14" presetID="12" presetClass="entr" presetSubtype="4" fill="hold" grpId="0" nodeType="afterEffect">
                                  <p:stCondLst>
                                    <p:cond delay="0"/>
                                  </p:stCondLst>
                                  <p:childTnLst>
                                    <p:set>
                                      <p:cBhvr>
                                        <p:cTn id="15" dur="1" fill="hold">
                                          <p:stCondLst>
                                            <p:cond delay="0"/>
                                          </p:stCondLst>
                                        </p:cTn>
                                        <p:tgtEl>
                                          <p:spTgt spid="67587">
                                            <p:txEl>
                                              <p:pRg st="2" end="2"/>
                                            </p:txEl>
                                          </p:spTgt>
                                        </p:tgtEl>
                                        <p:attrNameLst>
                                          <p:attrName>style.visibility</p:attrName>
                                        </p:attrNameLst>
                                      </p:cBhvr>
                                      <p:to>
                                        <p:strVal val="visible"/>
                                      </p:to>
                                    </p:set>
                                    <p:animEffect transition="in" filter="slide(fromBottom)">
                                      <p:cBhvr>
                                        <p:cTn id="16" dur="1000"/>
                                        <p:tgtEl>
                                          <p:spTgt spid="67587">
                                            <p:txEl>
                                              <p:pRg st="2" end="2"/>
                                            </p:txEl>
                                          </p:spTgt>
                                        </p:tgtEl>
                                      </p:cBhvr>
                                    </p:animEffect>
                                  </p:childTnLst>
                                </p:cTn>
                              </p:par>
                            </p:childTnLst>
                          </p:cTn>
                        </p:par>
                        <p:par>
                          <p:cTn id="17" fill="hold">
                            <p:stCondLst>
                              <p:cond delay="4000"/>
                            </p:stCondLst>
                            <p:childTnLst>
                              <p:par>
                                <p:cTn id="18" presetID="12" presetClass="entr" presetSubtype="4" fill="hold" grpId="0" nodeType="afterEffect">
                                  <p:stCondLst>
                                    <p:cond delay="0"/>
                                  </p:stCondLst>
                                  <p:childTnLst>
                                    <p:set>
                                      <p:cBhvr>
                                        <p:cTn id="19" dur="1" fill="hold">
                                          <p:stCondLst>
                                            <p:cond delay="0"/>
                                          </p:stCondLst>
                                        </p:cTn>
                                        <p:tgtEl>
                                          <p:spTgt spid="67587">
                                            <p:txEl>
                                              <p:pRg st="4" end="4"/>
                                            </p:txEl>
                                          </p:spTgt>
                                        </p:tgtEl>
                                        <p:attrNameLst>
                                          <p:attrName>style.visibility</p:attrName>
                                        </p:attrNameLst>
                                      </p:cBhvr>
                                      <p:to>
                                        <p:strVal val="visible"/>
                                      </p:to>
                                    </p:set>
                                    <p:animEffect transition="in" filter="slide(fromBottom)">
                                      <p:cBhvr>
                                        <p:cTn id="20" dur="1000"/>
                                        <p:tgtEl>
                                          <p:spTgt spid="67587">
                                            <p:txEl>
                                              <p:pRg st="4" end="4"/>
                                            </p:txEl>
                                          </p:spTgt>
                                        </p:tgtEl>
                                      </p:cBhvr>
                                    </p:animEffect>
                                  </p:childTnLst>
                                </p:cTn>
                              </p:par>
                            </p:childTnLst>
                          </p:cTn>
                        </p:par>
                        <p:par>
                          <p:cTn id="21" fill="hold">
                            <p:stCondLst>
                              <p:cond delay="5000"/>
                            </p:stCondLst>
                            <p:childTnLst>
                              <p:par>
                                <p:cTn id="22" presetID="12" presetClass="entr" presetSubtype="4" fill="hold" grpId="0" nodeType="afterEffect">
                                  <p:stCondLst>
                                    <p:cond delay="0"/>
                                  </p:stCondLst>
                                  <p:childTnLst>
                                    <p:set>
                                      <p:cBhvr>
                                        <p:cTn id="23" dur="1" fill="hold">
                                          <p:stCondLst>
                                            <p:cond delay="0"/>
                                          </p:stCondLst>
                                        </p:cTn>
                                        <p:tgtEl>
                                          <p:spTgt spid="67587">
                                            <p:txEl>
                                              <p:pRg st="6" end="6"/>
                                            </p:txEl>
                                          </p:spTgt>
                                        </p:tgtEl>
                                        <p:attrNameLst>
                                          <p:attrName>style.visibility</p:attrName>
                                        </p:attrNameLst>
                                      </p:cBhvr>
                                      <p:to>
                                        <p:strVal val="visible"/>
                                      </p:to>
                                    </p:set>
                                    <p:animEffect transition="in" filter="slide(fromBottom)">
                                      <p:cBhvr>
                                        <p:cTn id="24" dur="1000"/>
                                        <p:tgtEl>
                                          <p:spTgt spid="67587">
                                            <p:txEl>
                                              <p:pRg st="6" end="6"/>
                                            </p:txEl>
                                          </p:spTgt>
                                        </p:tgtEl>
                                      </p:cBhvr>
                                    </p:animEffect>
                                  </p:childTnLst>
                                </p:cTn>
                              </p:par>
                            </p:childTnLst>
                          </p:cTn>
                        </p:par>
                        <p:par>
                          <p:cTn id="25" fill="hold">
                            <p:stCondLst>
                              <p:cond delay="6000"/>
                            </p:stCondLst>
                            <p:childTnLst>
                              <p:par>
                                <p:cTn id="26" presetID="12" presetClass="entr" presetSubtype="4" fill="hold" grpId="0" nodeType="afterEffect">
                                  <p:stCondLst>
                                    <p:cond delay="0"/>
                                  </p:stCondLst>
                                  <p:childTnLst>
                                    <p:set>
                                      <p:cBhvr>
                                        <p:cTn id="27" dur="1" fill="hold">
                                          <p:stCondLst>
                                            <p:cond delay="0"/>
                                          </p:stCondLst>
                                        </p:cTn>
                                        <p:tgtEl>
                                          <p:spTgt spid="67587">
                                            <p:txEl>
                                              <p:pRg st="8" end="8"/>
                                            </p:txEl>
                                          </p:spTgt>
                                        </p:tgtEl>
                                        <p:attrNameLst>
                                          <p:attrName>style.visibility</p:attrName>
                                        </p:attrNameLst>
                                      </p:cBhvr>
                                      <p:to>
                                        <p:strVal val="visible"/>
                                      </p:to>
                                    </p:set>
                                    <p:animEffect transition="in" filter="slide(fromBottom)">
                                      <p:cBhvr>
                                        <p:cTn id="28" dur="1000"/>
                                        <p:tgtEl>
                                          <p:spTgt spid="67587">
                                            <p:txEl>
                                              <p:pRg st="8" end="8"/>
                                            </p:txEl>
                                          </p:spTgt>
                                        </p:tgtEl>
                                      </p:cBhvr>
                                    </p:animEffect>
                                  </p:childTnLst>
                                </p:cTn>
                              </p:par>
                            </p:childTnLst>
                          </p:cTn>
                        </p:par>
                        <p:par>
                          <p:cTn id="29" fill="hold">
                            <p:stCondLst>
                              <p:cond delay="7000"/>
                            </p:stCondLst>
                            <p:childTnLst>
                              <p:par>
                                <p:cTn id="30" presetID="12" presetClass="entr" presetSubtype="4" fill="hold" grpId="0" nodeType="afterEffect">
                                  <p:stCondLst>
                                    <p:cond delay="0"/>
                                  </p:stCondLst>
                                  <p:childTnLst>
                                    <p:set>
                                      <p:cBhvr>
                                        <p:cTn id="31" dur="1" fill="hold">
                                          <p:stCondLst>
                                            <p:cond delay="0"/>
                                          </p:stCondLst>
                                        </p:cTn>
                                        <p:tgtEl>
                                          <p:spTgt spid="67587">
                                            <p:txEl>
                                              <p:pRg st="10" end="10"/>
                                            </p:txEl>
                                          </p:spTgt>
                                        </p:tgtEl>
                                        <p:attrNameLst>
                                          <p:attrName>style.visibility</p:attrName>
                                        </p:attrNameLst>
                                      </p:cBhvr>
                                      <p:to>
                                        <p:strVal val="visible"/>
                                      </p:to>
                                    </p:set>
                                    <p:animEffect transition="in" filter="slide(fromBottom)">
                                      <p:cBhvr>
                                        <p:cTn id="32" dur="1000"/>
                                        <p:tgtEl>
                                          <p:spTgt spid="675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nimBg="1"/>
      <p:bldP spid="6758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سنبله دهی</a:t>
            </a:r>
            <a:endParaRPr lang="en-GB" smtClean="0">
              <a:cs typeface="Titr" pitchFamily="2" charset="-78"/>
            </a:endParaRPr>
          </a:p>
        </p:txBody>
      </p:sp>
      <p:sp>
        <p:nvSpPr>
          <p:cNvPr id="68611" name="Rectangle 3"/>
          <p:cNvSpPr>
            <a:spLocks noGrp="1" noChangeArrowheads="1"/>
          </p:cNvSpPr>
          <p:nvPr>
            <p:ph type="body" idx="1"/>
          </p:nvPr>
        </p:nvSpPr>
        <p:spPr>
          <a:xfrm>
            <a:off x="152400" y="1874838"/>
            <a:ext cx="8991600" cy="4525962"/>
          </a:xfrm>
        </p:spPr>
        <p:txBody>
          <a:bodyPr/>
          <a:lstStyle/>
          <a:p>
            <a:pPr algn="r" rtl="1" eaLnBrk="1" hangingPunct="1">
              <a:buFontTx/>
              <a:buNone/>
            </a:pPr>
            <a:r>
              <a:rPr lang="fa-IR" sz="2800" smtClean="0">
                <a:cs typeface="2  Lotus" pitchFamily="2" charset="-78"/>
              </a:rPr>
              <a:t>  این مرحله با </a:t>
            </a:r>
            <a:r>
              <a:rPr lang="en-US" sz="2800" smtClean="0">
                <a:cs typeface="2  Lotus" pitchFamily="2" charset="-78"/>
              </a:rPr>
              <a:t>Booting</a:t>
            </a:r>
            <a:r>
              <a:rPr lang="fa-IR" sz="2800" smtClean="0">
                <a:cs typeface="2  Lotus" pitchFamily="2" charset="-78"/>
              </a:rPr>
              <a:t> شروع می شود.</a:t>
            </a:r>
          </a:p>
          <a:p>
            <a:pPr algn="r" rtl="1" eaLnBrk="1" hangingPunct="1">
              <a:buFontTx/>
              <a:buNone/>
            </a:pPr>
            <a:r>
              <a:rPr lang="fa-IR" sz="2800" smtClean="0">
                <a:cs typeface="2  Lotus" pitchFamily="2" charset="-78"/>
              </a:rPr>
              <a:t>  بعضی از غلات سنبله و بعضی خوشه مرکب دارند.</a:t>
            </a:r>
          </a:p>
          <a:p>
            <a:pPr algn="r" rtl="1" eaLnBrk="1" hangingPunct="1">
              <a:buFontTx/>
              <a:buNone/>
            </a:pPr>
            <a:r>
              <a:rPr lang="fa-IR" sz="2800" smtClean="0">
                <a:cs typeface="2  Lotus" pitchFamily="2" charset="-78"/>
              </a:rPr>
              <a:t>  هر سنبله از یک محور </a:t>
            </a:r>
            <a:r>
              <a:rPr lang="en-US" sz="2800" smtClean="0">
                <a:cs typeface="2  Lotus" pitchFamily="2" charset="-78"/>
              </a:rPr>
              <a:t>Rachis</a:t>
            </a:r>
            <a:r>
              <a:rPr lang="fa-IR" sz="2800" smtClean="0">
                <a:cs typeface="2  Lotus" pitchFamily="2" charset="-78"/>
              </a:rPr>
              <a:t> با تعدادی زائده تشکیل شده است.</a:t>
            </a:r>
          </a:p>
          <a:p>
            <a:pPr algn="r" rtl="1" eaLnBrk="1" hangingPunct="1">
              <a:buFontTx/>
              <a:buNone/>
            </a:pPr>
            <a:r>
              <a:rPr lang="fa-IR" sz="2800" smtClean="0">
                <a:cs typeface="2  Lotus" pitchFamily="2" charset="-78"/>
              </a:rPr>
              <a:t>   روی هر زایده یک یا چند سنبلچه قرار دارد.</a:t>
            </a:r>
          </a:p>
          <a:p>
            <a:pPr algn="r" rtl="1" eaLnBrk="1" hangingPunct="1">
              <a:buFontTx/>
              <a:buNone/>
            </a:pPr>
            <a:r>
              <a:rPr lang="fa-IR" sz="2800" smtClean="0">
                <a:cs typeface="2  Lotus" pitchFamily="2" charset="-78"/>
              </a:rPr>
              <a:t>  هر سنبلچه با دو زایده به نام گلوم پوشیده شده و دارای یک یا چند گلچه است.</a:t>
            </a:r>
          </a:p>
          <a:p>
            <a:pPr algn="r" rtl="1" eaLnBrk="1" hangingPunct="1">
              <a:buFontTx/>
              <a:buNone/>
            </a:pPr>
            <a:r>
              <a:rPr lang="fa-IR" sz="2800" smtClean="0">
                <a:cs typeface="2  Lotus" pitchFamily="2" charset="-78"/>
              </a:rPr>
              <a:t> گلچه = لما و پالئا و گل حقیقی(لودیکول</a:t>
            </a:r>
            <a:r>
              <a:rPr lang="en-US" sz="2800" smtClean="0">
                <a:cs typeface="2  Lotus" pitchFamily="2" charset="-78"/>
              </a:rPr>
              <a:t> </a:t>
            </a:r>
            <a:r>
              <a:rPr lang="fa-IR" sz="2800" smtClean="0">
                <a:cs typeface="2  Lotus" pitchFamily="2" charset="-78"/>
              </a:rPr>
              <a:t>+</a:t>
            </a:r>
            <a:r>
              <a:rPr lang="en-US" sz="2800" smtClean="0">
                <a:cs typeface="2  Lotus" pitchFamily="2" charset="-78"/>
              </a:rPr>
              <a:t> </a:t>
            </a:r>
            <a:r>
              <a:rPr lang="fa-IR" sz="2800" smtClean="0">
                <a:cs typeface="2  Lotus" pitchFamily="2" charset="-78"/>
              </a:rPr>
              <a:t>پرچم و مادگی).</a:t>
            </a:r>
          </a:p>
          <a:p>
            <a:pPr algn="r" rtl="1" eaLnBrk="1" hangingPunct="1">
              <a:buFontTx/>
              <a:buNone/>
            </a:pPr>
            <a:r>
              <a:rPr lang="fa-IR" sz="2800" smtClean="0">
                <a:cs typeface="2  Lotus" pitchFamily="2" charset="-78"/>
              </a:rPr>
              <a:t>  ذرت دارای گلهای تک جنس است.</a:t>
            </a:r>
          </a:p>
          <a:p>
            <a:pPr algn="r" rtl="1" eaLnBrk="1" hangingPunct="1">
              <a:buFontTx/>
              <a:buNone/>
            </a:pPr>
            <a:r>
              <a:rPr lang="fa-IR" sz="2800" smtClean="0">
                <a:cs typeface="2  Lotus" pitchFamily="2" charset="-78"/>
              </a:rPr>
              <a:t>  لما ریشک دار است.  </a:t>
            </a:r>
            <a:endParaRPr lang="en-GB" sz="2800" smtClean="0">
              <a:cs typeface="2  Lotu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additive="base">
                                        <p:cTn id="7" dur="1000" fill="hold"/>
                                        <p:tgtEl>
                                          <p:spTgt spid="68610"/>
                                        </p:tgtEl>
                                        <p:attrNameLst>
                                          <p:attrName>ppt_x</p:attrName>
                                        </p:attrNameLst>
                                      </p:cBhvr>
                                      <p:tavLst>
                                        <p:tav tm="0">
                                          <p:val>
                                            <p:strVal val="#ppt_x"/>
                                          </p:val>
                                        </p:tav>
                                        <p:tav tm="100000">
                                          <p:val>
                                            <p:strVal val="#ppt_x"/>
                                          </p:val>
                                        </p:tav>
                                      </p:tavLst>
                                    </p:anim>
                                    <p:anim calcmode="lin" valueType="num">
                                      <p:cBhvr additive="base">
                                        <p:cTn id="8" dur="1000" fill="hold"/>
                                        <p:tgtEl>
                                          <p:spTgt spid="686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68611">
                                            <p:txEl>
                                              <p:pRg st="0" end="0"/>
                                            </p:txEl>
                                          </p:spTgt>
                                        </p:tgtEl>
                                        <p:attrNameLst>
                                          <p:attrName>style.visibility</p:attrName>
                                        </p:attrNameLst>
                                      </p:cBhvr>
                                      <p:to>
                                        <p:strVal val="visible"/>
                                      </p:to>
                                    </p:set>
                                    <p:animEffect transition="in" filter="slide(fromBottom)">
                                      <p:cBhvr>
                                        <p:cTn id="12" dur="1000"/>
                                        <p:tgtEl>
                                          <p:spTgt spid="68611">
                                            <p:txEl>
                                              <p:pRg st="0" end="0"/>
                                            </p:txEl>
                                          </p:spTgt>
                                        </p:tgtEl>
                                      </p:cBhvr>
                                    </p:animEffect>
                                  </p:childTnLst>
                                </p:cTn>
                              </p:par>
                            </p:childTnLst>
                          </p:cTn>
                        </p:par>
                        <p:par>
                          <p:cTn id="13" fill="hold">
                            <p:stCondLst>
                              <p:cond delay="2000"/>
                            </p:stCondLst>
                            <p:childTnLst>
                              <p:par>
                                <p:cTn id="14" presetID="12" presetClass="entr" presetSubtype="4" fill="hold" grpId="0" nodeType="afterEffect">
                                  <p:stCondLst>
                                    <p:cond delay="0"/>
                                  </p:stCondLst>
                                  <p:childTnLst>
                                    <p:set>
                                      <p:cBhvr>
                                        <p:cTn id="15" dur="1" fill="hold">
                                          <p:stCondLst>
                                            <p:cond delay="0"/>
                                          </p:stCondLst>
                                        </p:cTn>
                                        <p:tgtEl>
                                          <p:spTgt spid="68611">
                                            <p:txEl>
                                              <p:pRg st="1" end="1"/>
                                            </p:txEl>
                                          </p:spTgt>
                                        </p:tgtEl>
                                        <p:attrNameLst>
                                          <p:attrName>style.visibility</p:attrName>
                                        </p:attrNameLst>
                                      </p:cBhvr>
                                      <p:to>
                                        <p:strVal val="visible"/>
                                      </p:to>
                                    </p:set>
                                    <p:animEffect transition="in" filter="slide(fromBottom)">
                                      <p:cBhvr>
                                        <p:cTn id="16" dur="1000"/>
                                        <p:tgtEl>
                                          <p:spTgt spid="68611">
                                            <p:txEl>
                                              <p:pRg st="1" end="1"/>
                                            </p:txEl>
                                          </p:spTgt>
                                        </p:tgtEl>
                                      </p:cBhvr>
                                    </p:animEffect>
                                  </p:childTnLst>
                                </p:cTn>
                              </p:par>
                            </p:childTnLst>
                          </p:cTn>
                        </p:par>
                        <p:par>
                          <p:cTn id="17" fill="hold">
                            <p:stCondLst>
                              <p:cond delay="3000"/>
                            </p:stCondLst>
                            <p:childTnLst>
                              <p:par>
                                <p:cTn id="18" presetID="12" presetClass="entr" presetSubtype="4" fill="hold" grpId="0" nodeType="afterEffect">
                                  <p:stCondLst>
                                    <p:cond delay="0"/>
                                  </p:stCondLst>
                                  <p:childTnLst>
                                    <p:set>
                                      <p:cBhvr>
                                        <p:cTn id="19" dur="1" fill="hold">
                                          <p:stCondLst>
                                            <p:cond delay="0"/>
                                          </p:stCondLst>
                                        </p:cTn>
                                        <p:tgtEl>
                                          <p:spTgt spid="68611">
                                            <p:txEl>
                                              <p:pRg st="2" end="2"/>
                                            </p:txEl>
                                          </p:spTgt>
                                        </p:tgtEl>
                                        <p:attrNameLst>
                                          <p:attrName>style.visibility</p:attrName>
                                        </p:attrNameLst>
                                      </p:cBhvr>
                                      <p:to>
                                        <p:strVal val="visible"/>
                                      </p:to>
                                    </p:set>
                                    <p:animEffect transition="in" filter="slide(fromBottom)">
                                      <p:cBhvr>
                                        <p:cTn id="20" dur="1000"/>
                                        <p:tgtEl>
                                          <p:spTgt spid="68611">
                                            <p:txEl>
                                              <p:pRg st="2" end="2"/>
                                            </p:txEl>
                                          </p:spTgt>
                                        </p:tgtEl>
                                      </p:cBhvr>
                                    </p:animEffect>
                                  </p:childTnLst>
                                </p:cTn>
                              </p:par>
                            </p:childTnLst>
                          </p:cTn>
                        </p:par>
                        <p:par>
                          <p:cTn id="21" fill="hold">
                            <p:stCondLst>
                              <p:cond delay="4000"/>
                            </p:stCondLst>
                            <p:childTnLst>
                              <p:par>
                                <p:cTn id="22" presetID="12" presetClass="entr" presetSubtype="4" fill="hold" grpId="0" nodeType="afterEffect">
                                  <p:stCondLst>
                                    <p:cond delay="0"/>
                                  </p:stCondLst>
                                  <p:childTnLst>
                                    <p:set>
                                      <p:cBhvr>
                                        <p:cTn id="23" dur="1" fill="hold">
                                          <p:stCondLst>
                                            <p:cond delay="0"/>
                                          </p:stCondLst>
                                        </p:cTn>
                                        <p:tgtEl>
                                          <p:spTgt spid="68611">
                                            <p:txEl>
                                              <p:pRg st="3" end="3"/>
                                            </p:txEl>
                                          </p:spTgt>
                                        </p:tgtEl>
                                        <p:attrNameLst>
                                          <p:attrName>style.visibility</p:attrName>
                                        </p:attrNameLst>
                                      </p:cBhvr>
                                      <p:to>
                                        <p:strVal val="visible"/>
                                      </p:to>
                                    </p:set>
                                    <p:animEffect transition="in" filter="slide(fromBottom)">
                                      <p:cBhvr>
                                        <p:cTn id="24" dur="1000"/>
                                        <p:tgtEl>
                                          <p:spTgt spid="68611">
                                            <p:txEl>
                                              <p:pRg st="3" end="3"/>
                                            </p:txEl>
                                          </p:spTgt>
                                        </p:tgtEl>
                                      </p:cBhvr>
                                    </p:animEffect>
                                  </p:childTnLst>
                                </p:cTn>
                              </p:par>
                            </p:childTnLst>
                          </p:cTn>
                        </p:par>
                        <p:par>
                          <p:cTn id="25" fill="hold">
                            <p:stCondLst>
                              <p:cond delay="5000"/>
                            </p:stCondLst>
                            <p:childTnLst>
                              <p:par>
                                <p:cTn id="26" presetID="12" presetClass="entr" presetSubtype="4" fill="hold" grpId="0" nodeType="afterEffect">
                                  <p:stCondLst>
                                    <p:cond delay="0"/>
                                  </p:stCondLst>
                                  <p:childTnLst>
                                    <p:set>
                                      <p:cBhvr>
                                        <p:cTn id="27" dur="1" fill="hold">
                                          <p:stCondLst>
                                            <p:cond delay="0"/>
                                          </p:stCondLst>
                                        </p:cTn>
                                        <p:tgtEl>
                                          <p:spTgt spid="68611">
                                            <p:txEl>
                                              <p:pRg st="4" end="4"/>
                                            </p:txEl>
                                          </p:spTgt>
                                        </p:tgtEl>
                                        <p:attrNameLst>
                                          <p:attrName>style.visibility</p:attrName>
                                        </p:attrNameLst>
                                      </p:cBhvr>
                                      <p:to>
                                        <p:strVal val="visible"/>
                                      </p:to>
                                    </p:set>
                                    <p:animEffect transition="in" filter="slide(fromBottom)">
                                      <p:cBhvr>
                                        <p:cTn id="28" dur="1000"/>
                                        <p:tgtEl>
                                          <p:spTgt spid="68611">
                                            <p:txEl>
                                              <p:pRg st="4" end="4"/>
                                            </p:txEl>
                                          </p:spTgt>
                                        </p:tgtEl>
                                      </p:cBhvr>
                                    </p:animEffect>
                                  </p:childTnLst>
                                </p:cTn>
                              </p:par>
                            </p:childTnLst>
                          </p:cTn>
                        </p:par>
                        <p:par>
                          <p:cTn id="29" fill="hold">
                            <p:stCondLst>
                              <p:cond delay="6000"/>
                            </p:stCondLst>
                            <p:childTnLst>
                              <p:par>
                                <p:cTn id="30" presetID="12" presetClass="entr" presetSubtype="4" fill="hold" grpId="0" nodeType="afterEffect">
                                  <p:stCondLst>
                                    <p:cond delay="0"/>
                                  </p:stCondLst>
                                  <p:childTnLst>
                                    <p:set>
                                      <p:cBhvr>
                                        <p:cTn id="31" dur="1" fill="hold">
                                          <p:stCondLst>
                                            <p:cond delay="0"/>
                                          </p:stCondLst>
                                        </p:cTn>
                                        <p:tgtEl>
                                          <p:spTgt spid="68611">
                                            <p:txEl>
                                              <p:pRg st="5" end="5"/>
                                            </p:txEl>
                                          </p:spTgt>
                                        </p:tgtEl>
                                        <p:attrNameLst>
                                          <p:attrName>style.visibility</p:attrName>
                                        </p:attrNameLst>
                                      </p:cBhvr>
                                      <p:to>
                                        <p:strVal val="visible"/>
                                      </p:to>
                                    </p:set>
                                    <p:animEffect transition="in" filter="slide(fromBottom)">
                                      <p:cBhvr>
                                        <p:cTn id="32" dur="1000"/>
                                        <p:tgtEl>
                                          <p:spTgt spid="68611">
                                            <p:txEl>
                                              <p:pRg st="5" end="5"/>
                                            </p:txEl>
                                          </p:spTgt>
                                        </p:tgtEl>
                                      </p:cBhvr>
                                    </p:animEffect>
                                  </p:childTnLst>
                                </p:cTn>
                              </p:par>
                            </p:childTnLst>
                          </p:cTn>
                        </p:par>
                        <p:par>
                          <p:cTn id="33" fill="hold">
                            <p:stCondLst>
                              <p:cond delay="7000"/>
                            </p:stCondLst>
                            <p:childTnLst>
                              <p:par>
                                <p:cTn id="34" presetID="12" presetClass="entr" presetSubtype="4" fill="hold" grpId="0" nodeType="afterEffect">
                                  <p:stCondLst>
                                    <p:cond delay="0"/>
                                  </p:stCondLst>
                                  <p:childTnLst>
                                    <p:set>
                                      <p:cBhvr>
                                        <p:cTn id="35" dur="1" fill="hold">
                                          <p:stCondLst>
                                            <p:cond delay="0"/>
                                          </p:stCondLst>
                                        </p:cTn>
                                        <p:tgtEl>
                                          <p:spTgt spid="68611">
                                            <p:txEl>
                                              <p:pRg st="6" end="6"/>
                                            </p:txEl>
                                          </p:spTgt>
                                        </p:tgtEl>
                                        <p:attrNameLst>
                                          <p:attrName>style.visibility</p:attrName>
                                        </p:attrNameLst>
                                      </p:cBhvr>
                                      <p:to>
                                        <p:strVal val="visible"/>
                                      </p:to>
                                    </p:set>
                                    <p:animEffect transition="in" filter="slide(fromBottom)">
                                      <p:cBhvr>
                                        <p:cTn id="36" dur="1000"/>
                                        <p:tgtEl>
                                          <p:spTgt spid="68611">
                                            <p:txEl>
                                              <p:pRg st="6" end="6"/>
                                            </p:txEl>
                                          </p:spTgt>
                                        </p:tgtEl>
                                      </p:cBhvr>
                                    </p:animEffect>
                                  </p:childTnLst>
                                </p:cTn>
                              </p:par>
                            </p:childTnLst>
                          </p:cTn>
                        </p:par>
                        <p:par>
                          <p:cTn id="37" fill="hold">
                            <p:stCondLst>
                              <p:cond delay="8000"/>
                            </p:stCondLst>
                            <p:childTnLst>
                              <p:par>
                                <p:cTn id="38" presetID="12" presetClass="entr" presetSubtype="4" fill="hold" grpId="0" nodeType="afterEffect">
                                  <p:stCondLst>
                                    <p:cond delay="0"/>
                                  </p:stCondLst>
                                  <p:childTnLst>
                                    <p:set>
                                      <p:cBhvr>
                                        <p:cTn id="39" dur="1" fill="hold">
                                          <p:stCondLst>
                                            <p:cond delay="0"/>
                                          </p:stCondLst>
                                        </p:cTn>
                                        <p:tgtEl>
                                          <p:spTgt spid="68611">
                                            <p:txEl>
                                              <p:pRg st="7" end="7"/>
                                            </p:txEl>
                                          </p:spTgt>
                                        </p:tgtEl>
                                        <p:attrNameLst>
                                          <p:attrName>style.visibility</p:attrName>
                                        </p:attrNameLst>
                                      </p:cBhvr>
                                      <p:to>
                                        <p:strVal val="visible"/>
                                      </p:to>
                                    </p:set>
                                    <p:animEffect transition="in" filter="slide(fromBottom)">
                                      <p:cBhvr>
                                        <p:cTn id="40" dur="1000"/>
                                        <p:tgtEl>
                                          <p:spTgt spid="686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nimBg="1"/>
      <p:bldP spid="6861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descr="06"/>
          <p:cNvPicPr>
            <a:picLocks noChangeAspect="1" noChangeArrowheads="1"/>
          </p:cNvPicPr>
          <p:nvPr/>
        </p:nvPicPr>
        <p:blipFill>
          <a:blip r:embed="rId2"/>
          <a:srcRect/>
          <a:stretch>
            <a:fillRect/>
          </a:stretch>
        </p:blipFill>
        <p:spPr bwMode="auto">
          <a:xfrm rot="726013">
            <a:off x="5029200" y="1066800"/>
            <a:ext cx="3810000" cy="4648200"/>
          </a:xfrm>
          <a:prstGeom prst="rect">
            <a:avLst/>
          </a:prstGeom>
          <a:noFill/>
          <a:ln w="9525">
            <a:noFill/>
            <a:miter lim="800000"/>
            <a:headEnd/>
            <a:tailEnd/>
          </a:ln>
        </p:spPr>
      </p:pic>
      <p:pic>
        <p:nvPicPr>
          <p:cNvPr id="87045" name="Picture 5" descr="Avena_sativa2"/>
          <p:cNvPicPr>
            <a:picLocks noChangeAspect="1" noChangeArrowheads="1"/>
          </p:cNvPicPr>
          <p:nvPr/>
        </p:nvPicPr>
        <p:blipFill>
          <a:blip r:embed="rId3"/>
          <a:srcRect/>
          <a:stretch>
            <a:fillRect/>
          </a:stretch>
        </p:blipFill>
        <p:spPr bwMode="auto">
          <a:xfrm rot="-1625931">
            <a:off x="1676400" y="533400"/>
            <a:ext cx="2819400" cy="2286000"/>
          </a:xfrm>
          <a:prstGeom prst="rect">
            <a:avLst/>
          </a:prstGeom>
          <a:noFill/>
          <a:ln w="9525">
            <a:noFill/>
            <a:miter lim="800000"/>
            <a:headEnd/>
            <a:tailEnd/>
          </a:ln>
        </p:spPr>
      </p:pic>
      <p:pic>
        <p:nvPicPr>
          <p:cNvPr id="87046" name="Picture 6" descr="rice4"/>
          <p:cNvPicPr>
            <a:picLocks noChangeAspect="1" noChangeArrowheads="1"/>
          </p:cNvPicPr>
          <p:nvPr/>
        </p:nvPicPr>
        <p:blipFill>
          <a:blip r:embed="rId4"/>
          <a:srcRect/>
          <a:stretch>
            <a:fillRect/>
          </a:stretch>
        </p:blipFill>
        <p:spPr bwMode="auto">
          <a:xfrm>
            <a:off x="838200" y="3352800"/>
            <a:ext cx="3733800" cy="3171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87044"/>
                                        </p:tgtEl>
                                        <p:attrNameLst>
                                          <p:attrName>style.visibility</p:attrName>
                                        </p:attrNameLst>
                                      </p:cBhvr>
                                      <p:to>
                                        <p:strVal val="visible"/>
                                      </p:to>
                                    </p:set>
                                    <p:animEffect transition="in" filter="plus(in)">
                                      <p:cBhvr>
                                        <p:cTn id="7" dur="2000"/>
                                        <p:tgtEl>
                                          <p:spTgt spid="87044"/>
                                        </p:tgtEl>
                                      </p:cBhvr>
                                    </p:animEffect>
                                  </p:childTnLst>
                                </p:cTn>
                              </p:par>
                            </p:childTnLst>
                          </p:cTn>
                        </p:par>
                        <p:par>
                          <p:cTn id="8" fill="hold">
                            <p:stCondLst>
                              <p:cond delay="2000"/>
                            </p:stCondLst>
                            <p:childTnLst>
                              <p:par>
                                <p:cTn id="9" presetID="13" presetClass="entr" presetSubtype="16" fill="hold" nodeType="afterEffect">
                                  <p:stCondLst>
                                    <p:cond delay="0"/>
                                  </p:stCondLst>
                                  <p:childTnLst>
                                    <p:set>
                                      <p:cBhvr>
                                        <p:cTn id="10" dur="1" fill="hold">
                                          <p:stCondLst>
                                            <p:cond delay="0"/>
                                          </p:stCondLst>
                                        </p:cTn>
                                        <p:tgtEl>
                                          <p:spTgt spid="87045"/>
                                        </p:tgtEl>
                                        <p:attrNameLst>
                                          <p:attrName>style.visibility</p:attrName>
                                        </p:attrNameLst>
                                      </p:cBhvr>
                                      <p:to>
                                        <p:strVal val="visible"/>
                                      </p:to>
                                    </p:set>
                                    <p:animEffect transition="in" filter="plus(in)">
                                      <p:cBhvr>
                                        <p:cTn id="11" dur="2000"/>
                                        <p:tgtEl>
                                          <p:spTgt spid="87045"/>
                                        </p:tgtEl>
                                      </p:cBhvr>
                                    </p:animEffect>
                                  </p:childTnLst>
                                </p:cTn>
                              </p:par>
                            </p:childTnLst>
                          </p:cTn>
                        </p:par>
                        <p:par>
                          <p:cTn id="12" fill="hold">
                            <p:stCondLst>
                              <p:cond delay="4000"/>
                            </p:stCondLst>
                            <p:childTnLst>
                              <p:par>
                                <p:cTn id="13" presetID="16" presetClass="entr" presetSubtype="21" fill="hold" nodeType="afterEffect">
                                  <p:stCondLst>
                                    <p:cond delay="0"/>
                                  </p:stCondLst>
                                  <p:childTnLst>
                                    <p:set>
                                      <p:cBhvr>
                                        <p:cTn id="14" dur="1" fill="hold">
                                          <p:stCondLst>
                                            <p:cond delay="0"/>
                                          </p:stCondLst>
                                        </p:cTn>
                                        <p:tgtEl>
                                          <p:spTgt spid="87046"/>
                                        </p:tgtEl>
                                        <p:attrNameLst>
                                          <p:attrName>style.visibility</p:attrName>
                                        </p:attrNameLst>
                                      </p:cBhvr>
                                      <p:to>
                                        <p:strVal val="visible"/>
                                      </p:to>
                                    </p:set>
                                    <p:animEffect transition="in" filter="barn(inVertical)">
                                      <p:cBhvr>
                                        <p:cTn id="15" dur="2000"/>
                                        <p:tgtEl>
                                          <p:spTgt spid="87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cover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strips dir="l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hee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zoom dir="in"/>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zo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گل دادن و باروری</a:t>
            </a:r>
            <a:endParaRPr lang="en-GB" smtClean="0">
              <a:cs typeface="Titr" pitchFamily="2" charset="-78"/>
            </a:endParaRPr>
          </a:p>
        </p:txBody>
      </p:sp>
      <p:sp>
        <p:nvSpPr>
          <p:cNvPr id="74755" name="Rectangle 3"/>
          <p:cNvSpPr>
            <a:spLocks noGrp="1" noChangeArrowheads="1"/>
          </p:cNvSpPr>
          <p:nvPr>
            <p:ph type="body" idx="1"/>
          </p:nvPr>
        </p:nvSpPr>
        <p:spPr>
          <a:xfrm>
            <a:off x="457200" y="2103438"/>
            <a:ext cx="8229600" cy="4525962"/>
          </a:xfrm>
        </p:spPr>
        <p:txBody>
          <a:bodyPr/>
          <a:lstStyle/>
          <a:p>
            <a:pPr algn="r" rtl="1" eaLnBrk="1" hangingPunct="1">
              <a:buFontTx/>
              <a:buNone/>
            </a:pPr>
            <a:r>
              <a:rPr lang="fa-IR" sz="2800" smtClean="0">
                <a:latin typeface="Tahoma" pitchFamily="34" charset="0"/>
                <a:cs typeface="Tahoma" pitchFamily="34" charset="0"/>
              </a:rPr>
              <a:t>  طویل شدن آخرین میانگره و گل دادن تحت تاثیر حرارت قرار دارد.</a:t>
            </a:r>
          </a:p>
          <a:p>
            <a:pPr algn="r" rtl="1" eaLnBrk="1" hangingPunct="1">
              <a:buFontTx/>
              <a:buNone/>
            </a:pPr>
            <a:endParaRPr lang="fa-IR" sz="2800" smtClean="0">
              <a:latin typeface="Tahoma" pitchFamily="34" charset="0"/>
              <a:cs typeface="Tahoma" pitchFamily="34" charset="0"/>
            </a:endParaRPr>
          </a:p>
          <a:p>
            <a:pPr algn="r" rtl="1" eaLnBrk="1" hangingPunct="1">
              <a:buFontTx/>
              <a:buNone/>
            </a:pPr>
            <a:r>
              <a:rPr lang="fa-IR" sz="2800" smtClean="0">
                <a:latin typeface="Tahoma" pitchFamily="34" charset="0"/>
                <a:cs typeface="Tahoma" pitchFamily="34" charset="0"/>
              </a:rPr>
              <a:t>  سرما و گرما روی گلدهی و باروری اثر سوء دارد.</a:t>
            </a:r>
          </a:p>
          <a:p>
            <a:pPr algn="r" rtl="1" eaLnBrk="1" hangingPunct="1">
              <a:buFontTx/>
              <a:buNone/>
            </a:pPr>
            <a:endParaRPr lang="fa-IR" sz="2800" smtClean="0">
              <a:latin typeface="Tahoma" pitchFamily="34" charset="0"/>
              <a:cs typeface="Tahoma" pitchFamily="34" charset="0"/>
            </a:endParaRPr>
          </a:p>
          <a:p>
            <a:pPr algn="r" rtl="1" eaLnBrk="1" hangingPunct="1">
              <a:buFontTx/>
              <a:buNone/>
            </a:pPr>
            <a:r>
              <a:rPr lang="fa-IR" sz="2800" smtClean="0">
                <a:latin typeface="Tahoma" pitchFamily="34" charset="0"/>
                <a:cs typeface="Tahoma" pitchFamily="34" charset="0"/>
              </a:rPr>
              <a:t>  گل دادن از وسط سنبله به بالا و پایین است و در پانیکول از راس انشعابات به طرف محور اصلی است.</a:t>
            </a:r>
          </a:p>
          <a:p>
            <a:pPr algn="r" rtl="1" eaLnBrk="1" hangingPunct="1">
              <a:buFontTx/>
              <a:buNone/>
            </a:pPr>
            <a:r>
              <a:rPr lang="fa-IR" sz="2800" smtClean="0">
                <a:latin typeface="Tahoma" pitchFamily="34" charset="0"/>
                <a:cs typeface="Tahoma" pitchFamily="34" charset="0"/>
              </a:rPr>
              <a:t> </a:t>
            </a:r>
          </a:p>
          <a:p>
            <a:pPr algn="r" rtl="1" eaLnBrk="1" hangingPunct="1">
              <a:buFontTx/>
              <a:buNone/>
            </a:pPr>
            <a:r>
              <a:rPr lang="fa-IR" sz="2800" smtClean="0">
                <a:latin typeface="Tahoma" pitchFamily="34" charset="0"/>
                <a:cs typeface="Tahoma" pitchFamily="34" charset="0"/>
              </a:rPr>
              <a:t>  </a:t>
            </a:r>
            <a:endParaRPr lang="en-GB" sz="2800" smtClean="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additive="base">
                                        <p:cTn id="7" dur="3000" fill="hold"/>
                                        <p:tgtEl>
                                          <p:spTgt spid="74754"/>
                                        </p:tgtEl>
                                        <p:attrNameLst>
                                          <p:attrName>ppt_x</p:attrName>
                                        </p:attrNameLst>
                                      </p:cBhvr>
                                      <p:tavLst>
                                        <p:tav tm="0">
                                          <p:val>
                                            <p:strVal val="#ppt_x"/>
                                          </p:val>
                                        </p:tav>
                                        <p:tav tm="100000">
                                          <p:val>
                                            <p:strVal val="#ppt_x"/>
                                          </p:val>
                                        </p:tav>
                                      </p:tavLst>
                                    </p:anim>
                                    <p:anim calcmode="lin" valueType="num">
                                      <p:cBhvr additive="base">
                                        <p:cTn id="8" dur="3000" fill="hold"/>
                                        <p:tgtEl>
                                          <p:spTgt spid="7475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12" presetClass="entr" presetSubtype="4" fill="hold" grpId="0" nodeType="afterEffect">
                                  <p:stCondLst>
                                    <p:cond delay="0"/>
                                  </p:stCondLst>
                                  <p:childTnLst>
                                    <p:set>
                                      <p:cBhvr>
                                        <p:cTn id="11" dur="1" fill="hold">
                                          <p:stCondLst>
                                            <p:cond delay="0"/>
                                          </p:stCondLst>
                                        </p:cTn>
                                        <p:tgtEl>
                                          <p:spTgt spid="74755">
                                            <p:txEl>
                                              <p:pRg st="0" end="0"/>
                                            </p:txEl>
                                          </p:spTgt>
                                        </p:tgtEl>
                                        <p:attrNameLst>
                                          <p:attrName>style.visibility</p:attrName>
                                        </p:attrNameLst>
                                      </p:cBhvr>
                                      <p:to>
                                        <p:strVal val="visible"/>
                                      </p:to>
                                    </p:set>
                                    <p:animEffect transition="in" filter="slide(fromBottom)">
                                      <p:cBhvr>
                                        <p:cTn id="12" dur="2000"/>
                                        <p:tgtEl>
                                          <p:spTgt spid="74755">
                                            <p:txEl>
                                              <p:pRg st="0" end="0"/>
                                            </p:txEl>
                                          </p:spTgt>
                                        </p:tgtEl>
                                      </p:cBhvr>
                                    </p:animEffect>
                                  </p:childTnLst>
                                </p:cTn>
                              </p:par>
                            </p:childTnLst>
                          </p:cTn>
                        </p:par>
                        <p:par>
                          <p:cTn id="13" fill="hold">
                            <p:stCondLst>
                              <p:cond delay="5000"/>
                            </p:stCondLst>
                            <p:childTnLst>
                              <p:par>
                                <p:cTn id="14" presetID="12" presetClass="entr" presetSubtype="4" fill="hold" grpId="0" nodeType="afterEffect">
                                  <p:stCondLst>
                                    <p:cond delay="0"/>
                                  </p:stCondLst>
                                  <p:childTnLst>
                                    <p:set>
                                      <p:cBhvr>
                                        <p:cTn id="15" dur="1" fill="hold">
                                          <p:stCondLst>
                                            <p:cond delay="0"/>
                                          </p:stCondLst>
                                        </p:cTn>
                                        <p:tgtEl>
                                          <p:spTgt spid="74755">
                                            <p:txEl>
                                              <p:pRg st="2" end="2"/>
                                            </p:txEl>
                                          </p:spTgt>
                                        </p:tgtEl>
                                        <p:attrNameLst>
                                          <p:attrName>style.visibility</p:attrName>
                                        </p:attrNameLst>
                                      </p:cBhvr>
                                      <p:to>
                                        <p:strVal val="visible"/>
                                      </p:to>
                                    </p:set>
                                    <p:animEffect transition="in" filter="slide(fromBottom)">
                                      <p:cBhvr>
                                        <p:cTn id="16" dur="2000"/>
                                        <p:tgtEl>
                                          <p:spTgt spid="74755">
                                            <p:txEl>
                                              <p:pRg st="2" end="2"/>
                                            </p:txEl>
                                          </p:spTgt>
                                        </p:tgtEl>
                                      </p:cBhvr>
                                    </p:animEffect>
                                  </p:childTnLst>
                                </p:cTn>
                              </p:par>
                            </p:childTnLst>
                          </p:cTn>
                        </p:par>
                        <p:par>
                          <p:cTn id="17" fill="hold">
                            <p:stCondLst>
                              <p:cond delay="7000"/>
                            </p:stCondLst>
                            <p:childTnLst>
                              <p:par>
                                <p:cTn id="18" presetID="12" presetClass="entr" presetSubtype="4" fill="hold" grpId="0" nodeType="afterEffect">
                                  <p:stCondLst>
                                    <p:cond delay="0"/>
                                  </p:stCondLst>
                                  <p:childTnLst>
                                    <p:set>
                                      <p:cBhvr>
                                        <p:cTn id="19" dur="1" fill="hold">
                                          <p:stCondLst>
                                            <p:cond delay="0"/>
                                          </p:stCondLst>
                                        </p:cTn>
                                        <p:tgtEl>
                                          <p:spTgt spid="74755">
                                            <p:txEl>
                                              <p:pRg st="4" end="4"/>
                                            </p:txEl>
                                          </p:spTgt>
                                        </p:tgtEl>
                                        <p:attrNameLst>
                                          <p:attrName>style.visibility</p:attrName>
                                        </p:attrNameLst>
                                      </p:cBhvr>
                                      <p:to>
                                        <p:strVal val="visible"/>
                                      </p:to>
                                    </p:set>
                                    <p:animEffect transition="in" filter="slide(fromBottom)">
                                      <p:cBhvr>
                                        <p:cTn id="20" dur="2000"/>
                                        <p:tgtEl>
                                          <p:spTgt spid="74755">
                                            <p:txEl>
                                              <p:pRg st="4" end="4"/>
                                            </p:txEl>
                                          </p:spTgt>
                                        </p:tgtEl>
                                      </p:cBhvr>
                                    </p:animEffect>
                                  </p:childTnLst>
                                </p:cTn>
                              </p:par>
                            </p:childTnLst>
                          </p:cTn>
                        </p:par>
                        <p:par>
                          <p:cTn id="21" fill="hold">
                            <p:stCondLst>
                              <p:cond delay="9000"/>
                            </p:stCondLst>
                            <p:childTnLst>
                              <p:par>
                                <p:cTn id="22" presetID="12" presetClass="entr" presetSubtype="4" fill="hold" grpId="0" nodeType="afterEffect">
                                  <p:stCondLst>
                                    <p:cond delay="0"/>
                                  </p:stCondLst>
                                  <p:childTnLst>
                                    <p:set>
                                      <p:cBhvr>
                                        <p:cTn id="23" dur="1" fill="hold">
                                          <p:stCondLst>
                                            <p:cond delay="0"/>
                                          </p:stCondLst>
                                        </p:cTn>
                                        <p:tgtEl>
                                          <p:spTgt spid="74755">
                                            <p:txEl>
                                              <p:pRg st="5" end="5"/>
                                            </p:txEl>
                                          </p:spTgt>
                                        </p:tgtEl>
                                        <p:attrNameLst>
                                          <p:attrName>style.visibility</p:attrName>
                                        </p:attrNameLst>
                                      </p:cBhvr>
                                      <p:to>
                                        <p:strVal val="visible"/>
                                      </p:to>
                                    </p:set>
                                    <p:animEffect transition="in" filter="slide(fromBottom)">
                                      <p:cBhvr>
                                        <p:cTn id="24" dur="2000"/>
                                        <p:tgtEl>
                                          <p:spTgt spid="74755">
                                            <p:txEl>
                                              <p:pRg st="5" end="5"/>
                                            </p:txEl>
                                          </p:spTgt>
                                        </p:tgtEl>
                                      </p:cBhvr>
                                    </p:animEffect>
                                  </p:childTnLst>
                                </p:cTn>
                              </p:par>
                            </p:childTnLst>
                          </p:cTn>
                        </p:par>
                        <p:par>
                          <p:cTn id="25" fill="hold">
                            <p:stCondLst>
                              <p:cond delay="11000"/>
                            </p:stCondLst>
                            <p:childTnLst>
                              <p:par>
                                <p:cTn id="26" presetID="12" presetClass="entr" presetSubtype="4" fill="hold" grpId="0" nodeType="afterEffect">
                                  <p:stCondLst>
                                    <p:cond delay="0"/>
                                  </p:stCondLst>
                                  <p:childTnLst>
                                    <p:set>
                                      <p:cBhvr>
                                        <p:cTn id="27" dur="1" fill="hold">
                                          <p:stCondLst>
                                            <p:cond delay="0"/>
                                          </p:stCondLst>
                                        </p:cTn>
                                        <p:tgtEl>
                                          <p:spTgt spid="74755">
                                            <p:txEl>
                                              <p:pRg st="6" end="6"/>
                                            </p:txEl>
                                          </p:spTgt>
                                        </p:tgtEl>
                                        <p:attrNameLst>
                                          <p:attrName>style.visibility</p:attrName>
                                        </p:attrNameLst>
                                      </p:cBhvr>
                                      <p:to>
                                        <p:strVal val="visible"/>
                                      </p:to>
                                    </p:set>
                                    <p:animEffect transition="in" filter="slide(fromBottom)">
                                      <p:cBhvr>
                                        <p:cTn id="28" dur="2000"/>
                                        <p:tgtEl>
                                          <p:spTgt spid="747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nimBg="1"/>
      <p:bldP spid="7475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رسیدن دانه</a:t>
            </a:r>
            <a:endParaRPr lang="en-GB" smtClean="0">
              <a:cs typeface="Titr" pitchFamily="2" charset="-78"/>
            </a:endParaRPr>
          </a:p>
        </p:txBody>
      </p:sp>
      <p:sp>
        <p:nvSpPr>
          <p:cNvPr id="76803" name="Rectangle 3"/>
          <p:cNvSpPr>
            <a:spLocks noGrp="1" noChangeArrowheads="1"/>
          </p:cNvSpPr>
          <p:nvPr>
            <p:ph type="body" idx="1"/>
          </p:nvPr>
        </p:nvSpPr>
        <p:spPr>
          <a:xfrm>
            <a:off x="457200" y="2103438"/>
            <a:ext cx="8229600" cy="4525962"/>
          </a:xfrm>
        </p:spPr>
        <p:txBody>
          <a:bodyPr/>
          <a:lstStyle/>
          <a:p>
            <a:pPr algn="r" rtl="1" eaLnBrk="1" hangingPunct="1">
              <a:buFontTx/>
              <a:buNone/>
            </a:pPr>
            <a:r>
              <a:rPr lang="fa-IR" smtClean="0">
                <a:cs typeface="Yagut" pitchFamily="2" charset="-78"/>
              </a:rPr>
              <a:t> بلافاصله بعد از باروری دانه تشکيل می شود.</a:t>
            </a:r>
          </a:p>
          <a:p>
            <a:pPr algn="r" rtl="1" eaLnBrk="1" hangingPunct="1">
              <a:buFontTx/>
              <a:buNone/>
            </a:pPr>
            <a:r>
              <a:rPr lang="fa-IR" smtClean="0">
                <a:cs typeface="Yagut" pitchFamily="2" charset="-78"/>
              </a:rPr>
              <a:t> تا حدود 40 روز بعد از گرده افشانی دانه ها می رسند.</a:t>
            </a:r>
          </a:p>
          <a:p>
            <a:pPr algn="r" rtl="1" eaLnBrk="1" hangingPunct="1">
              <a:buFontTx/>
              <a:buNone/>
            </a:pPr>
            <a:r>
              <a:rPr lang="fa-IR" smtClean="0">
                <a:cs typeface="Yagut" pitchFamily="2" charset="-78"/>
              </a:rPr>
              <a:t> رسيدگی شامل سه مرحله است :</a:t>
            </a:r>
          </a:p>
          <a:p>
            <a:pPr algn="r" rtl="1" eaLnBrk="1" hangingPunct="1">
              <a:buFontTx/>
              <a:buNone/>
            </a:pPr>
            <a:r>
              <a:rPr lang="fa-IR" smtClean="0">
                <a:cs typeface="Yagut" pitchFamily="2" charset="-78"/>
              </a:rPr>
              <a:t>                           </a:t>
            </a:r>
            <a:r>
              <a:rPr lang="en-US" sz="4000" b="1" smtClean="0">
                <a:cs typeface="Yagut" pitchFamily="2" charset="-78"/>
                <a:sym typeface="Wingdings" pitchFamily="2" charset="2"/>
              </a:rPr>
              <a:t></a:t>
            </a:r>
            <a:r>
              <a:rPr lang="fa-IR" smtClean="0">
                <a:cs typeface="Yagut" pitchFamily="2" charset="-78"/>
              </a:rPr>
              <a:t> – رسيدن سبز </a:t>
            </a:r>
            <a:r>
              <a:rPr lang="fa-IR" sz="2400" smtClean="0">
                <a:cs typeface="Titr" pitchFamily="2" charset="-78"/>
              </a:rPr>
              <a:t>(50%)</a:t>
            </a:r>
          </a:p>
          <a:p>
            <a:pPr algn="r" rtl="1" eaLnBrk="1" hangingPunct="1">
              <a:buFontTx/>
              <a:buNone/>
            </a:pPr>
            <a:r>
              <a:rPr lang="fa-IR" smtClean="0">
                <a:cs typeface="Yagut" pitchFamily="2" charset="-78"/>
              </a:rPr>
              <a:t>                           </a:t>
            </a:r>
            <a:r>
              <a:rPr lang="en-US" sz="4000" b="1" smtClean="0">
                <a:cs typeface="Yagut" pitchFamily="2" charset="-78"/>
                <a:sym typeface="Wingdings" pitchFamily="2" charset="2"/>
              </a:rPr>
              <a:t></a:t>
            </a:r>
            <a:r>
              <a:rPr lang="fa-IR" smtClean="0">
                <a:cs typeface="Yagut" pitchFamily="2" charset="-78"/>
              </a:rPr>
              <a:t> – رسيدن زرد </a:t>
            </a:r>
            <a:r>
              <a:rPr lang="fa-IR" sz="2400" smtClean="0">
                <a:cs typeface="Titr" pitchFamily="2" charset="-78"/>
              </a:rPr>
              <a:t>(30%)</a:t>
            </a:r>
          </a:p>
          <a:p>
            <a:pPr algn="r" rtl="1" eaLnBrk="1" hangingPunct="1">
              <a:buFontTx/>
              <a:buNone/>
            </a:pPr>
            <a:r>
              <a:rPr lang="fa-IR" sz="4000" b="1" smtClean="0">
                <a:cs typeface="Yagut" pitchFamily="2" charset="-78"/>
                <a:sym typeface="Wingdings" pitchFamily="2" charset="2"/>
              </a:rPr>
              <a:t>                      </a:t>
            </a:r>
            <a:r>
              <a:rPr lang="en-US" sz="4000" b="1" smtClean="0">
                <a:cs typeface="Yagut" pitchFamily="2" charset="-78"/>
                <a:sym typeface="Wingdings" pitchFamily="2" charset="2"/>
              </a:rPr>
              <a:t></a:t>
            </a:r>
            <a:r>
              <a:rPr lang="fa-IR" smtClean="0">
                <a:cs typeface="Yagut" pitchFamily="2" charset="-78"/>
              </a:rPr>
              <a:t> _ رسيدن سخت </a:t>
            </a:r>
            <a:r>
              <a:rPr lang="fa-IR" sz="2400" smtClean="0">
                <a:cs typeface="Titr" pitchFamily="2" charset="-78"/>
              </a:rPr>
              <a:t>(15%)</a:t>
            </a:r>
            <a:endParaRPr lang="en-GB" sz="2400" smtClean="0">
              <a:cs typeface="Titr" pitchFamily="2" charset="-78"/>
            </a:endParaRPr>
          </a:p>
        </p:txBody>
      </p:sp>
      <p:pic>
        <p:nvPicPr>
          <p:cNvPr id="76804" name="Picture 4" descr="grainfill"/>
          <p:cNvPicPr>
            <a:picLocks noChangeAspect="1" noChangeArrowheads="1"/>
          </p:cNvPicPr>
          <p:nvPr/>
        </p:nvPicPr>
        <p:blipFill>
          <a:blip r:embed="rId2"/>
          <a:srcRect/>
          <a:stretch>
            <a:fillRect/>
          </a:stretch>
        </p:blipFill>
        <p:spPr bwMode="auto">
          <a:xfrm>
            <a:off x="533400" y="3810000"/>
            <a:ext cx="3352800" cy="2444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additive="base">
                                        <p:cTn id="7" dur="2000" fill="hold"/>
                                        <p:tgtEl>
                                          <p:spTgt spid="76802"/>
                                        </p:tgtEl>
                                        <p:attrNameLst>
                                          <p:attrName>ppt_x</p:attrName>
                                        </p:attrNameLst>
                                      </p:cBhvr>
                                      <p:tavLst>
                                        <p:tav tm="0">
                                          <p:val>
                                            <p:strVal val="#ppt_x"/>
                                          </p:val>
                                        </p:tav>
                                        <p:tav tm="100000">
                                          <p:val>
                                            <p:strVal val="#ppt_x"/>
                                          </p:val>
                                        </p:tav>
                                      </p:tavLst>
                                    </p:anim>
                                    <p:anim calcmode="lin" valueType="num">
                                      <p:cBhvr additive="base">
                                        <p:cTn id="8" dur="2000" fill="hold"/>
                                        <p:tgtEl>
                                          <p:spTgt spid="7680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2" presetClass="entr" presetSubtype="4" fill="hold" grpId="0" nodeType="afterEffect">
                                  <p:stCondLst>
                                    <p:cond delay="0"/>
                                  </p:stCondLst>
                                  <p:childTnLst>
                                    <p:set>
                                      <p:cBhvr>
                                        <p:cTn id="11" dur="1" fill="hold">
                                          <p:stCondLst>
                                            <p:cond delay="0"/>
                                          </p:stCondLst>
                                        </p:cTn>
                                        <p:tgtEl>
                                          <p:spTgt spid="76803">
                                            <p:txEl>
                                              <p:pRg st="0" end="0"/>
                                            </p:txEl>
                                          </p:spTgt>
                                        </p:tgtEl>
                                        <p:attrNameLst>
                                          <p:attrName>style.visibility</p:attrName>
                                        </p:attrNameLst>
                                      </p:cBhvr>
                                      <p:to>
                                        <p:strVal val="visible"/>
                                      </p:to>
                                    </p:set>
                                    <p:animEffect transition="in" filter="slide(fromBottom)">
                                      <p:cBhvr>
                                        <p:cTn id="12" dur="1000"/>
                                        <p:tgtEl>
                                          <p:spTgt spid="76803">
                                            <p:txEl>
                                              <p:pRg st="0" end="0"/>
                                            </p:txEl>
                                          </p:spTgt>
                                        </p:tgtEl>
                                      </p:cBhvr>
                                    </p:animEffect>
                                  </p:childTnLst>
                                </p:cTn>
                              </p:par>
                            </p:childTnLst>
                          </p:cTn>
                        </p:par>
                        <p:par>
                          <p:cTn id="13" fill="hold">
                            <p:stCondLst>
                              <p:cond delay="3000"/>
                            </p:stCondLst>
                            <p:childTnLst>
                              <p:par>
                                <p:cTn id="14" presetID="12" presetClass="entr" presetSubtype="4" fill="hold" grpId="0" nodeType="afterEffect">
                                  <p:stCondLst>
                                    <p:cond delay="0"/>
                                  </p:stCondLst>
                                  <p:childTnLst>
                                    <p:set>
                                      <p:cBhvr>
                                        <p:cTn id="15" dur="1" fill="hold">
                                          <p:stCondLst>
                                            <p:cond delay="0"/>
                                          </p:stCondLst>
                                        </p:cTn>
                                        <p:tgtEl>
                                          <p:spTgt spid="76803">
                                            <p:txEl>
                                              <p:pRg st="1" end="1"/>
                                            </p:txEl>
                                          </p:spTgt>
                                        </p:tgtEl>
                                        <p:attrNameLst>
                                          <p:attrName>style.visibility</p:attrName>
                                        </p:attrNameLst>
                                      </p:cBhvr>
                                      <p:to>
                                        <p:strVal val="visible"/>
                                      </p:to>
                                    </p:set>
                                    <p:animEffect transition="in" filter="slide(fromBottom)">
                                      <p:cBhvr>
                                        <p:cTn id="16" dur="1000"/>
                                        <p:tgtEl>
                                          <p:spTgt spid="76803">
                                            <p:txEl>
                                              <p:pRg st="1" end="1"/>
                                            </p:txEl>
                                          </p:spTgt>
                                        </p:tgtEl>
                                      </p:cBhvr>
                                    </p:animEffect>
                                  </p:childTnLst>
                                </p:cTn>
                              </p:par>
                            </p:childTnLst>
                          </p:cTn>
                        </p:par>
                        <p:par>
                          <p:cTn id="17" fill="hold">
                            <p:stCondLst>
                              <p:cond delay="4000"/>
                            </p:stCondLst>
                            <p:childTnLst>
                              <p:par>
                                <p:cTn id="18" presetID="12" presetClass="entr" presetSubtype="4" fill="hold" grpId="0" nodeType="afterEffect">
                                  <p:stCondLst>
                                    <p:cond delay="0"/>
                                  </p:stCondLst>
                                  <p:childTnLst>
                                    <p:set>
                                      <p:cBhvr>
                                        <p:cTn id="19" dur="1" fill="hold">
                                          <p:stCondLst>
                                            <p:cond delay="0"/>
                                          </p:stCondLst>
                                        </p:cTn>
                                        <p:tgtEl>
                                          <p:spTgt spid="76803">
                                            <p:txEl>
                                              <p:pRg st="2" end="2"/>
                                            </p:txEl>
                                          </p:spTgt>
                                        </p:tgtEl>
                                        <p:attrNameLst>
                                          <p:attrName>style.visibility</p:attrName>
                                        </p:attrNameLst>
                                      </p:cBhvr>
                                      <p:to>
                                        <p:strVal val="visible"/>
                                      </p:to>
                                    </p:set>
                                    <p:animEffect transition="in" filter="slide(fromBottom)">
                                      <p:cBhvr>
                                        <p:cTn id="20" dur="1000"/>
                                        <p:tgtEl>
                                          <p:spTgt spid="76803">
                                            <p:txEl>
                                              <p:pRg st="2" end="2"/>
                                            </p:txEl>
                                          </p:spTgt>
                                        </p:tgtEl>
                                      </p:cBhvr>
                                    </p:animEffect>
                                  </p:childTnLst>
                                </p:cTn>
                              </p:par>
                            </p:childTnLst>
                          </p:cTn>
                        </p:par>
                        <p:par>
                          <p:cTn id="21" fill="hold">
                            <p:stCondLst>
                              <p:cond delay="5000"/>
                            </p:stCondLst>
                            <p:childTnLst>
                              <p:par>
                                <p:cTn id="22" presetID="12" presetClass="entr" presetSubtype="4" fill="hold" grpId="0" nodeType="afterEffect">
                                  <p:stCondLst>
                                    <p:cond delay="0"/>
                                  </p:stCondLst>
                                  <p:childTnLst>
                                    <p:set>
                                      <p:cBhvr>
                                        <p:cTn id="23" dur="1" fill="hold">
                                          <p:stCondLst>
                                            <p:cond delay="0"/>
                                          </p:stCondLst>
                                        </p:cTn>
                                        <p:tgtEl>
                                          <p:spTgt spid="76803">
                                            <p:txEl>
                                              <p:pRg st="3" end="3"/>
                                            </p:txEl>
                                          </p:spTgt>
                                        </p:tgtEl>
                                        <p:attrNameLst>
                                          <p:attrName>style.visibility</p:attrName>
                                        </p:attrNameLst>
                                      </p:cBhvr>
                                      <p:to>
                                        <p:strVal val="visible"/>
                                      </p:to>
                                    </p:set>
                                    <p:animEffect transition="in" filter="slide(fromBottom)">
                                      <p:cBhvr>
                                        <p:cTn id="24" dur="1000"/>
                                        <p:tgtEl>
                                          <p:spTgt spid="76803">
                                            <p:txEl>
                                              <p:pRg st="3" end="3"/>
                                            </p:txEl>
                                          </p:spTgt>
                                        </p:tgtEl>
                                      </p:cBhvr>
                                    </p:animEffect>
                                  </p:childTnLst>
                                </p:cTn>
                              </p:par>
                            </p:childTnLst>
                          </p:cTn>
                        </p:par>
                        <p:par>
                          <p:cTn id="25" fill="hold">
                            <p:stCondLst>
                              <p:cond delay="6000"/>
                            </p:stCondLst>
                            <p:childTnLst>
                              <p:par>
                                <p:cTn id="26" presetID="12" presetClass="entr" presetSubtype="4" fill="hold" grpId="0" nodeType="afterEffect">
                                  <p:stCondLst>
                                    <p:cond delay="0"/>
                                  </p:stCondLst>
                                  <p:childTnLst>
                                    <p:set>
                                      <p:cBhvr>
                                        <p:cTn id="27" dur="1" fill="hold">
                                          <p:stCondLst>
                                            <p:cond delay="0"/>
                                          </p:stCondLst>
                                        </p:cTn>
                                        <p:tgtEl>
                                          <p:spTgt spid="76803">
                                            <p:txEl>
                                              <p:pRg st="4" end="4"/>
                                            </p:txEl>
                                          </p:spTgt>
                                        </p:tgtEl>
                                        <p:attrNameLst>
                                          <p:attrName>style.visibility</p:attrName>
                                        </p:attrNameLst>
                                      </p:cBhvr>
                                      <p:to>
                                        <p:strVal val="visible"/>
                                      </p:to>
                                    </p:set>
                                    <p:animEffect transition="in" filter="slide(fromBottom)">
                                      <p:cBhvr>
                                        <p:cTn id="28" dur="1000"/>
                                        <p:tgtEl>
                                          <p:spTgt spid="76803">
                                            <p:txEl>
                                              <p:pRg st="4" end="4"/>
                                            </p:txEl>
                                          </p:spTgt>
                                        </p:tgtEl>
                                      </p:cBhvr>
                                    </p:animEffect>
                                  </p:childTnLst>
                                </p:cTn>
                              </p:par>
                            </p:childTnLst>
                          </p:cTn>
                        </p:par>
                        <p:par>
                          <p:cTn id="29" fill="hold">
                            <p:stCondLst>
                              <p:cond delay="7000"/>
                            </p:stCondLst>
                            <p:childTnLst>
                              <p:par>
                                <p:cTn id="30" presetID="12" presetClass="entr" presetSubtype="4" fill="hold" grpId="0" nodeType="afterEffect">
                                  <p:stCondLst>
                                    <p:cond delay="0"/>
                                  </p:stCondLst>
                                  <p:childTnLst>
                                    <p:set>
                                      <p:cBhvr>
                                        <p:cTn id="31" dur="1" fill="hold">
                                          <p:stCondLst>
                                            <p:cond delay="0"/>
                                          </p:stCondLst>
                                        </p:cTn>
                                        <p:tgtEl>
                                          <p:spTgt spid="76803">
                                            <p:txEl>
                                              <p:pRg st="5" end="5"/>
                                            </p:txEl>
                                          </p:spTgt>
                                        </p:tgtEl>
                                        <p:attrNameLst>
                                          <p:attrName>style.visibility</p:attrName>
                                        </p:attrNameLst>
                                      </p:cBhvr>
                                      <p:to>
                                        <p:strVal val="visible"/>
                                      </p:to>
                                    </p:set>
                                    <p:animEffect transition="in" filter="slide(fromBottom)">
                                      <p:cBhvr>
                                        <p:cTn id="32" dur="1000"/>
                                        <p:tgtEl>
                                          <p:spTgt spid="76803">
                                            <p:txEl>
                                              <p:pRg st="5" end="5"/>
                                            </p:txEl>
                                          </p:spTgt>
                                        </p:tgtEl>
                                      </p:cBhvr>
                                    </p:animEffect>
                                  </p:childTnLst>
                                </p:cTn>
                              </p:par>
                            </p:childTnLst>
                          </p:cTn>
                        </p:par>
                        <p:par>
                          <p:cTn id="33" fill="hold">
                            <p:stCondLst>
                              <p:cond delay="8000"/>
                            </p:stCondLst>
                            <p:childTnLst>
                              <p:par>
                                <p:cTn id="34" presetID="16" presetClass="entr" presetSubtype="26" fill="hold" nodeType="afterEffect">
                                  <p:stCondLst>
                                    <p:cond delay="0"/>
                                  </p:stCondLst>
                                  <p:childTnLst>
                                    <p:set>
                                      <p:cBhvr>
                                        <p:cTn id="35" dur="1" fill="hold">
                                          <p:stCondLst>
                                            <p:cond delay="0"/>
                                          </p:stCondLst>
                                        </p:cTn>
                                        <p:tgtEl>
                                          <p:spTgt spid="76804"/>
                                        </p:tgtEl>
                                        <p:attrNameLst>
                                          <p:attrName>style.visibility</p:attrName>
                                        </p:attrNameLst>
                                      </p:cBhvr>
                                      <p:to>
                                        <p:strVal val="visible"/>
                                      </p:to>
                                    </p:set>
                                    <p:animEffect transition="in" filter="barn(inHorizontal)">
                                      <p:cBhvr>
                                        <p:cTn id="36" dur="30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nimBg="1"/>
      <p:bldP spid="7680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eaLnBrk="1" hangingPunct="1"/>
            <a:r>
              <a:rPr lang="fa-IR" smtClean="0">
                <a:cs typeface="Titr" pitchFamily="2" charset="-78"/>
              </a:rPr>
              <a:t>رسيدن سبز</a:t>
            </a:r>
            <a:endParaRPr lang="en-GB" smtClean="0">
              <a:cs typeface="Titr" pitchFamily="2" charset="-78"/>
            </a:endParaRPr>
          </a:p>
        </p:txBody>
      </p:sp>
      <p:sp>
        <p:nvSpPr>
          <p:cNvPr id="77827" name="Rectangle 3"/>
          <p:cNvSpPr>
            <a:spLocks noGrp="1" noChangeArrowheads="1"/>
          </p:cNvSpPr>
          <p:nvPr>
            <p:ph type="body" idx="1"/>
          </p:nvPr>
        </p:nvSpPr>
        <p:spPr>
          <a:xfrm>
            <a:off x="457200" y="1951038"/>
            <a:ext cx="8229600" cy="4525962"/>
          </a:xfrm>
        </p:spPr>
        <p:txBody>
          <a:bodyPr/>
          <a:lstStyle/>
          <a:p>
            <a:pPr algn="r" rtl="1" eaLnBrk="1" hangingPunct="1">
              <a:lnSpc>
                <a:spcPct val="90000"/>
              </a:lnSpc>
              <a:buFontTx/>
              <a:buNone/>
            </a:pPr>
            <a:r>
              <a:rPr lang="fa-IR" sz="2800" smtClean="0">
                <a:latin typeface="Tahoma" pitchFamily="34" charset="0"/>
                <a:cs typeface="Tahoma" pitchFamily="34" charset="0"/>
              </a:rPr>
              <a:t>  دانه دارای ماده شیری رنگ است.</a:t>
            </a:r>
          </a:p>
          <a:p>
            <a:pPr algn="r" rtl="1" eaLnBrk="1" hangingPunct="1">
              <a:lnSpc>
                <a:spcPct val="90000"/>
              </a:lnSpc>
              <a:buFontTx/>
              <a:buNone/>
            </a:pPr>
            <a:endParaRPr lang="fa-IR" sz="2800" smtClean="0">
              <a:latin typeface="Tahoma" pitchFamily="34" charset="0"/>
              <a:cs typeface="Tahoma" pitchFamily="34" charset="0"/>
            </a:endParaRPr>
          </a:p>
          <a:p>
            <a:pPr algn="r" rtl="1" eaLnBrk="1" hangingPunct="1">
              <a:lnSpc>
                <a:spcPct val="90000"/>
              </a:lnSpc>
              <a:buFontTx/>
              <a:buNone/>
            </a:pPr>
            <a:r>
              <a:rPr lang="fa-IR" sz="2800" smtClean="0">
                <a:latin typeface="Tahoma" pitchFamily="34" charset="0"/>
                <a:cs typeface="Tahoma" pitchFamily="34" charset="0"/>
              </a:rPr>
              <a:t>  آب زیاد دارد.</a:t>
            </a:r>
          </a:p>
          <a:p>
            <a:pPr algn="r" rtl="1" eaLnBrk="1" hangingPunct="1">
              <a:lnSpc>
                <a:spcPct val="90000"/>
              </a:lnSpc>
              <a:buFontTx/>
              <a:buNone/>
            </a:pPr>
            <a:endParaRPr lang="fa-IR" sz="2800" smtClean="0">
              <a:latin typeface="Tahoma" pitchFamily="34" charset="0"/>
              <a:cs typeface="Tahoma" pitchFamily="34" charset="0"/>
            </a:endParaRPr>
          </a:p>
          <a:p>
            <a:pPr algn="r" rtl="1" eaLnBrk="1" hangingPunct="1">
              <a:lnSpc>
                <a:spcPct val="90000"/>
              </a:lnSpc>
              <a:buFontTx/>
              <a:buNone/>
            </a:pPr>
            <a:r>
              <a:rPr lang="fa-IR" sz="2800" smtClean="0">
                <a:latin typeface="Tahoma" pitchFamily="34" charset="0"/>
                <a:cs typeface="Tahoma" pitchFamily="34" charset="0"/>
              </a:rPr>
              <a:t>  جنین کامل نیست ولی تشکیل شده است.</a:t>
            </a:r>
          </a:p>
          <a:p>
            <a:pPr algn="r" rtl="1" eaLnBrk="1" hangingPunct="1">
              <a:lnSpc>
                <a:spcPct val="90000"/>
              </a:lnSpc>
              <a:buFontTx/>
              <a:buNone/>
            </a:pPr>
            <a:endParaRPr lang="fa-IR" sz="2800" smtClean="0">
              <a:latin typeface="Tahoma" pitchFamily="34" charset="0"/>
              <a:cs typeface="Tahoma" pitchFamily="34" charset="0"/>
            </a:endParaRPr>
          </a:p>
          <a:p>
            <a:pPr algn="r" rtl="1" eaLnBrk="1" hangingPunct="1">
              <a:lnSpc>
                <a:spcPct val="90000"/>
              </a:lnSpc>
              <a:buFontTx/>
              <a:buNone/>
            </a:pPr>
            <a:r>
              <a:rPr lang="fa-IR" sz="2800" smtClean="0">
                <a:latin typeface="Tahoma" pitchFamily="34" charset="0"/>
                <a:cs typeface="Tahoma" pitchFamily="34" charset="0"/>
              </a:rPr>
              <a:t>  انتقال مواد ادامه دارد.</a:t>
            </a:r>
          </a:p>
          <a:p>
            <a:pPr algn="r" rtl="1" eaLnBrk="1" hangingPunct="1">
              <a:lnSpc>
                <a:spcPct val="90000"/>
              </a:lnSpc>
              <a:buFontTx/>
              <a:buNone/>
            </a:pPr>
            <a:endParaRPr lang="fa-IR" sz="2800" smtClean="0">
              <a:latin typeface="Tahoma" pitchFamily="34" charset="0"/>
              <a:cs typeface="Tahoma" pitchFamily="34" charset="0"/>
            </a:endParaRPr>
          </a:p>
          <a:p>
            <a:pPr algn="r" rtl="1" eaLnBrk="1" hangingPunct="1">
              <a:lnSpc>
                <a:spcPct val="90000"/>
              </a:lnSpc>
              <a:buFontTx/>
              <a:buNone/>
            </a:pPr>
            <a:r>
              <a:rPr lang="fa-IR" sz="2800" smtClean="0">
                <a:latin typeface="Tahoma" pitchFamily="34" charset="0"/>
                <a:cs typeface="Tahoma" pitchFamily="34" charset="0"/>
              </a:rPr>
              <a:t>  مزرعه سبز است.</a:t>
            </a:r>
            <a:endParaRPr lang="en-GB" sz="2800" smtClean="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additive="base">
                                        <p:cTn id="7" dur="2000" fill="hold"/>
                                        <p:tgtEl>
                                          <p:spTgt spid="77826"/>
                                        </p:tgtEl>
                                        <p:attrNameLst>
                                          <p:attrName>ppt_x</p:attrName>
                                        </p:attrNameLst>
                                      </p:cBhvr>
                                      <p:tavLst>
                                        <p:tav tm="0">
                                          <p:val>
                                            <p:strVal val="#ppt_x"/>
                                          </p:val>
                                        </p:tav>
                                        <p:tav tm="100000">
                                          <p:val>
                                            <p:strVal val="#ppt_x"/>
                                          </p:val>
                                        </p:tav>
                                      </p:tavLst>
                                    </p:anim>
                                    <p:anim calcmode="lin" valueType="num">
                                      <p:cBhvr additive="base">
                                        <p:cTn id="8" dur="2000" fill="hold"/>
                                        <p:tgtEl>
                                          <p:spTgt spid="7782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2" presetClass="entr" presetSubtype="4" fill="hold" grpId="0" nodeType="afterEffect">
                                  <p:stCondLst>
                                    <p:cond delay="0"/>
                                  </p:stCondLst>
                                  <p:childTnLst>
                                    <p:set>
                                      <p:cBhvr>
                                        <p:cTn id="11" dur="1" fill="hold">
                                          <p:stCondLst>
                                            <p:cond delay="0"/>
                                          </p:stCondLst>
                                        </p:cTn>
                                        <p:tgtEl>
                                          <p:spTgt spid="77827">
                                            <p:txEl>
                                              <p:pRg st="0" end="0"/>
                                            </p:txEl>
                                          </p:spTgt>
                                        </p:tgtEl>
                                        <p:attrNameLst>
                                          <p:attrName>style.visibility</p:attrName>
                                        </p:attrNameLst>
                                      </p:cBhvr>
                                      <p:to>
                                        <p:strVal val="visible"/>
                                      </p:to>
                                    </p:set>
                                    <p:animEffect transition="in" filter="slide(fromBottom)">
                                      <p:cBhvr>
                                        <p:cTn id="12" dur="2000"/>
                                        <p:tgtEl>
                                          <p:spTgt spid="77827">
                                            <p:txEl>
                                              <p:pRg st="0" end="0"/>
                                            </p:txEl>
                                          </p:spTgt>
                                        </p:tgtEl>
                                      </p:cBhvr>
                                    </p:animEffect>
                                  </p:childTnLst>
                                </p:cTn>
                              </p:par>
                            </p:childTnLst>
                          </p:cTn>
                        </p:par>
                        <p:par>
                          <p:cTn id="13" fill="hold">
                            <p:stCondLst>
                              <p:cond delay="4000"/>
                            </p:stCondLst>
                            <p:childTnLst>
                              <p:par>
                                <p:cTn id="14" presetID="12" presetClass="entr" presetSubtype="4" fill="hold" grpId="0" nodeType="afterEffect">
                                  <p:stCondLst>
                                    <p:cond delay="0"/>
                                  </p:stCondLst>
                                  <p:childTnLst>
                                    <p:set>
                                      <p:cBhvr>
                                        <p:cTn id="15" dur="1" fill="hold">
                                          <p:stCondLst>
                                            <p:cond delay="0"/>
                                          </p:stCondLst>
                                        </p:cTn>
                                        <p:tgtEl>
                                          <p:spTgt spid="77827">
                                            <p:txEl>
                                              <p:pRg st="2" end="2"/>
                                            </p:txEl>
                                          </p:spTgt>
                                        </p:tgtEl>
                                        <p:attrNameLst>
                                          <p:attrName>style.visibility</p:attrName>
                                        </p:attrNameLst>
                                      </p:cBhvr>
                                      <p:to>
                                        <p:strVal val="visible"/>
                                      </p:to>
                                    </p:set>
                                    <p:animEffect transition="in" filter="slide(fromBottom)">
                                      <p:cBhvr>
                                        <p:cTn id="16" dur="2000"/>
                                        <p:tgtEl>
                                          <p:spTgt spid="77827">
                                            <p:txEl>
                                              <p:pRg st="2" end="2"/>
                                            </p:txEl>
                                          </p:spTgt>
                                        </p:tgtEl>
                                      </p:cBhvr>
                                    </p:animEffect>
                                  </p:childTnLst>
                                </p:cTn>
                              </p:par>
                            </p:childTnLst>
                          </p:cTn>
                        </p:par>
                        <p:par>
                          <p:cTn id="17" fill="hold">
                            <p:stCondLst>
                              <p:cond delay="6000"/>
                            </p:stCondLst>
                            <p:childTnLst>
                              <p:par>
                                <p:cTn id="18" presetID="12" presetClass="entr" presetSubtype="4" fill="hold" grpId="0" nodeType="afterEffect">
                                  <p:stCondLst>
                                    <p:cond delay="0"/>
                                  </p:stCondLst>
                                  <p:childTnLst>
                                    <p:set>
                                      <p:cBhvr>
                                        <p:cTn id="19" dur="1" fill="hold">
                                          <p:stCondLst>
                                            <p:cond delay="0"/>
                                          </p:stCondLst>
                                        </p:cTn>
                                        <p:tgtEl>
                                          <p:spTgt spid="77827">
                                            <p:txEl>
                                              <p:pRg st="4" end="4"/>
                                            </p:txEl>
                                          </p:spTgt>
                                        </p:tgtEl>
                                        <p:attrNameLst>
                                          <p:attrName>style.visibility</p:attrName>
                                        </p:attrNameLst>
                                      </p:cBhvr>
                                      <p:to>
                                        <p:strVal val="visible"/>
                                      </p:to>
                                    </p:set>
                                    <p:animEffect transition="in" filter="slide(fromBottom)">
                                      <p:cBhvr>
                                        <p:cTn id="20" dur="2000"/>
                                        <p:tgtEl>
                                          <p:spTgt spid="77827">
                                            <p:txEl>
                                              <p:pRg st="4" end="4"/>
                                            </p:txEl>
                                          </p:spTgt>
                                        </p:tgtEl>
                                      </p:cBhvr>
                                    </p:animEffect>
                                  </p:childTnLst>
                                </p:cTn>
                              </p:par>
                            </p:childTnLst>
                          </p:cTn>
                        </p:par>
                        <p:par>
                          <p:cTn id="21" fill="hold">
                            <p:stCondLst>
                              <p:cond delay="8000"/>
                            </p:stCondLst>
                            <p:childTnLst>
                              <p:par>
                                <p:cTn id="22" presetID="12" presetClass="entr" presetSubtype="4" fill="hold" grpId="0" nodeType="afterEffect">
                                  <p:stCondLst>
                                    <p:cond delay="0"/>
                                  </p:stCondLst>
                                  <p:childTnLst>
                                    <p:set>
                                      <p:cBhvr>
                                        <p:cTn id="23" dur="1" fill="hold">
                                          <p:stCondLst>
                                            <p:cond delay="0"/>
                                          </p:stCondLst>
                                        </p:cTn>
                                        <p:tgtEl>
                                          <p:spTgt spid="77827">
                                            <p:txEl>
                                              <p:pRg st="6" end="6"/>
                                            </p:txEl>
                                          </p:spTgt>
                                        </p:tgtEl>
                                        <p:attrNameLst>
                                          <p:attrName>style.visibility</p:attrName>
                                        </p:attrNameLst>
                                      </p:cBhvr>
                                      <p:to>
                                        <p:strVal val="visible"/>
                                      </p:to>
                                    </p:set>
                                    <p:animEffect transition="in" filter="slide(fromBottom)">
                                      <p:cBhvr>
                                        <p:cTn id="24" dur="2000"/>
                                        <p:tgtEl>
                                          <p:spTgt spid="77827">
                                            <p:txEl>
                                              <p:pRg st="6" end="6"/>
                                            </p:txEl>
                                          </p:spTgt>
                                        </p:tgtEl>
                                      </p:cBhvr>
                                    </p:animEffect>
                                  </p:childTnLst>
                                </p:cTn>
                              </p:par>
                            </p:childTnLst>
                          </p:cTn>
                        </p:par>
                        <p:par>
                          <p:cTn id="25" fill="hold">
                            <p:stCondLst>
                              <p:cond delay="10000"/>
                            </p:stCondLst>
                            <p:childTnLst>
                              <p:par>
                                <p:cTn id="26" presetID="12" presetClass="entr" presetSubtype="4" fill="hold" grpId="0" nodeType="afterEffect">
                                  <p:stCondLst>
                                    <p:cond delay="0"/>
                                  </p:stCondLst>
                                  <p:childTnLst>
                                    <p:set>
                                      <p:cBhvr>
                                        <p:cTn id="27" dur="1" fill="hold">
                                          <p:stCondLst>
                                            <p:cond delay="0"/>
                                          </p:stCondLst>
                                        </p:cTn>
                                        <p:tgtEl>
                                          <p:spTgt spid="77827">
                                            <p:txEl>
                                              <p:pRg st="8" end="8"/>
                                            </p:txEl>
                                          </p:spTgt>
                                        </p:tgtEl>
                                        <p:attrNameLst>
                                          <p:attrName>style.visibility</p:attrName>
                                        </p:attrNameLst>
                                      </p:cBhvr>
                                      <p:to>
                                        <p:strVal val="visible"/>
                                      </p:to>
                                    </p:set>
                                    <p:animEffect transition="in" filter="slide(fromBottom)">
                                      <p:cBhvr>
                                        <p:cTn id="28" dur="2000"/>
                                        <p:tgtEl>
                                          <p:spTgt spid="778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152400"/>
            <a:ext cx="8229600" cy="1143000"/>
          </a:xfrm>
          <a:solidFill>
            <a:srgbClr val="FFFF99"/>
          </a:solidFill>
          <a:ln w="19050">
            <a:solidFill>
              <a:schemeClr val="tx1"/>
            </a:solidFill>
          </a:ln>
        </p:spPr>
        <p:txBody>
          <a:bodyPr/>
          <a:lstStyle/>
          <a:p>
            <a:pPr rtl="1" eaLnBrk="1" hangingPunct="1"/>
            <a:r>
              <a:rPr lang="fa-IR" smtClean="0">
                <a:cs typeface="Titr" pitchFamily="2" charset="-78"/>
              </a:rPr>
              <a:t>رسيدن زرد</a:t>
            </a:r>
            <a:endParaRPr lang="en-GB" smtClean="0">
              <a:cs typeface="Titr" pitchFamily="2" charset="-78"/>
            </a:endParaRPr>
          </a:p>
        </p:txBody>
      </p:sp>
      <p:sp>
        <p:nvSpPr>
          <p:cNvPr id="79875" name="Rectangle 3"/>
          <p:cNvSpPr>
            <a:spLocks noGrp="1" noChangeArrowheads="1"/>
          </p:cNvSpPr>
          <p:nvPr>
            <p:ph type="body" idx="1"/>
          </p:nvPr>
        </p:nvSpPr>
        <p:spPr/>
        <p:txBody>
          <a:bodyPr/>
          <a:lstStyle/>
          <a:p>
            <a:pPr algn="r" rtl="1" eaLnBrk="1" hangingPunct="1">
              <a:lnSpc>
                <a:spcPct val="90000"/>
              </a:lnSpc>
              <a:buFontTx/>
              <a:buNone/>
            </a:pPr>
            <a:r>
              <a:rPr lang="fa-IR" smtClean="0">
                <a:latin typeface="Tahoma" pitchFamily="34" charset="0"/>
                <a:cs typeface="Tahoma" pitchFamily="34" charset="0"/>
              </a:rPr>
              <a:t>  حجم دانه معمولی شده است</a:t>
            </a:r>
          </a:p>
          <a:p>
            <a:pPr algn="r" rtl="1" eaLnBrk="1" hangingPunct="1">
              <a:lnSpc>
                <a:spcPct val="90000"/>
              </a:lnSpc>
              <a:buFontTx/>
              <a:buNone/>
            </a:pPr>
            <a:endParaRPr lang="fa-IR" smtClean="0">
              <a:latin typeface="Tahoma" pitchFamily="34" charset="0"/>
              <a:cs typeface="Tahoma" pitchFamily="34" charset="0"/>
            </a:endParaRPr>
          </a:p>
          <a:p>
            <a:pPr algn="r" rtl="1" eaLnBrk="1" hangingPunct="1">
              <a:lnSpc>
                <a:spcPct val="90000"/>
              </a:lnSpc>
              <a:buFontTx/>
              <a:buNone/>
            </a:pPr>
            <a:r>
              <a:rPr lang="fa-IR" smtClean="0">
                <a:latin typeface="Tahoma" pitchFamily="34" charset="0"/>
                <a:cs typeface="Tahoma" pitchFamily="34" charset="0"/>
              </a:rPr>
              <a:t>  دانه له می شود</a:t>
            </a:r>
          </a:p>
          <a:p>
            <a:pPr algn="r" rtl="1" eaLnBrk="1" hangingPunct="1">
              <a:lnSpc>
                <a:spcPct val="90000"/>
              </a:lnSpc>
              <a:buFontTx/>
              <a:buNone/>
            </a:pPr>
            <a:endParaRPr lang="fa-IR" smtClean="0">
              <a:latin typeface="Tahoma" pitchFamily="34" charset="0"/>
              <a:cs typeface="Tahoma" pitchFamily="34" charset="0"/>
            </a:endParaRPr>
          </a:p>
          <a:p>
            <a:pPr algn="r" rtl="1" eaLnBrk="1" hangingPunct="1">
              <a:lnSpc>
                <a:spcPct val="90000"/>
              </a:lnSpc>
              <a:buFontTx/>
              <a:buNone/>
            </a:pPr>
            <a:r>
              <a:rPr lang="fa-IR" smtClean="0">
                <a:latin typeface="Tahoma" pitchFamily="34" charset="0"/>
                <a:cs typeface="Tahoma" pitchFamily="34" charset="0"/>
              </a:rPr>
              <a:t>  اندوخته شدن مواد در دانه متوقف می شود</a:t>
            </a:r>
          </a:p>
          <a:p>
            <a:pPr algn="r" rtl="1" eaLnBrk="1" hangingPunct="1">
              <a:lnSpc>
                <a:spcPct val="90000"/>
              </a:lnSpc>
              <a:buFontTx/>
              <a:buNone/>
            </a:pPr>
            <a:endParaRPr lang="fa-IR" smtClean="0">
              <a:latin typeface="Tahoma" pitchFamily="34" charset="0"/>
              <a:cs typeface="Tahoma" pitchFamily="34" charset="0"/>
            </a:endParaRPr>
          </a:p>
          <a:p>
            <a:pPr algn="r" rtl="1" eaLnBrk="1" hangingPunct="1">
              <a:lnSpc>
                <a:spcPct val="90000"/>
              </a:lnSpc>
              <a:buFontTx/>
              <a:buNone/>
            </a:pPr>
            <a:r>
              <a:rPr lang="fa-IR" smtClean="0">
                <a:latin typeface="Tahoma" pitchFamily="34" charset="0"/>
                <a:cs typeface="Tahoma" pitchFamily="34" charset="0"/>
              </a:rPr>
              <a:t>  مزرعه زرد رنگ می شود</a:t>
            </a:r>
          </a:p>
          <a:p>
            <a:pPr algn="r" rtl="1" eaLnBrk="1" hangingPunct="1">
              <a:lnSpc>
                <a:spcPct val="90000"/>
              </a:lnSpc>
              <a:buFontTx/>
              <a:buNone/>
            </a:pPr>
            <a:r>
              <a:rPr lang="fa-IR" smtClean="0">
                <a:latin typeface="Tahoma" pitchFamily="34" charset="0"/>
                <a:cs typeface="Tahoma" pitchFamily="34" charset="0"/>
              </a:rPr>
              <a:t>  </a:t>
            </a:r>
          </a:p>
          <a:p>
            <a:pPr algn="r" rtl="1" eaLnBrk="1" hangingPunct="1">
              <a:lnSpc>
                <a:spcPct val="90000"/>
              </a:lnSpc>
              <a:buFontTx/>
              <a:buNone/>
            </a:pPr>
            <a:endParaRPr lang="en-GB" smtClean="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2000" fill="hold"/>
                                        <p:tgtEl>
                                          <p:spTgt spid="79874"/>
                                        </p:tgtEl>
                                        <p:attrNameLst>
                                          <p:attrName>ppt_x</p:attrName>
                                        </p:attrNameLst>
                                      </p:cBhvr>
                                      <p:tavLst>
                                        <p:tav tm="0">
                                          <p:val>
                                            <p:strVal val="#ppt_x"/>
                                          </p:val>
                                        </p:tav>
                                        <p:tav tm="100000">
                                          <p:val>
                                            <p:strVal val="#ppt_x"/>
                                          </p:val>
                                        </p:tav>
                                      </p:tavLst>
                                    </p:anim>
                                    <p:anim calcmode="lin" valueType="num">
                                      <p:cBhvr additive="base">
                                        <p:cTn id="8" dur="2000" fill="hold"/>
                                        <p:tgtEl>
                                          <p:spTgt spid="7987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2" presetClass="entr" presetSubtype="4" fill="hold" grpId="0" nodeType="afterEffect">
                                  <p:stCondLst>
                                    <p:cond delay="0"/>
                                  </p:stCondLst>
                                  <p:childTnLst>
                                    <p:set>
                                      <p:cBhvr>
                                        <p:cTn id="11" dur="1" fill="hold">
                                          <p:stCondLst>
                                            <p:cond delay="0"/>
                                          </p:stCondLst>
                                        </p:cTn>
                                        <p:tgtEl>
                                          <p:spTgt spid="79875">
                                            <p:txEl>
                                              <p:pRg st="0" end="0"/>
                                            </p:txEl>
                                          </p:spTgt>
                                        </p:tgtEl>
                                        <p:attrNameLst>
                                          <p:attrName>style.visibility</p:attrName>
                                        </p:attrNameLst>
                                      </p:cBhvr>
                                      <p:to>
                                        <p:strVal val="visible"/>
                                      </p:to>
                                    </p:set>
                                    <p:animEffect transition="in" filter="slide(fromBottom)">
                                      <p:cBhvr>
                                        <p:cTn id="12" dur="2000"/>
                                        <p:tgtEl>
                                          <p:spTgt spid="79875">
                                            <p:txEl>
                                              <p:pRg st="0" end="0"/>
                                            </p:txEl>
                                          </p:spTgt>
                                        </p:tgtEl>
                                      </p:cBhvr>
                                    </p:animEffect>
                                  </p:childTnLst>
                                </p:cTn>
                              </p:par>
                            </p:childTnLst>
                          </p:cTn>
                        </p:par>
                        <p:par>
                          <p:cTn id="13" fill="hold">
                            <p:stCondLst>
                              <p:cond delay="4000"/>
                            </p:stCondLst>
                            <p:childTnLst>
                              <p:par>
                                <p:cTn id="14" presetID="12" presetClass="entr" presetSubtype="4" fill="hold" grpId="0" nodeType="afterEffect">
                                  <p:stCondLst>
                                    <p:cond delay="0"/>
                                  </p:stCondLst>
                                  <p:childTnLst>
                                    <p:set>
                                      <p:cBhvr>
                                        <p:cTn id="15" dur="1" fill="hold">
                                          <p:stCondLst>
                                            <p:cond delay="0"/>
                                          </p:stCondLst>
                                        </p:cTn>
                                        <p:tgtEl>
                                          <p:spTgt spid="79875">
                                            <p:txEl>
                                              <p:pRg st="2" end="2"/>
                                            </p:txEl>
                                          </p:spTgt>
                                        </p:tgtEl>
                                        <p:attrNameLst>
                                          <p:attrName>style.visibility</p:attrName>
                                        </p:attrNameLst>
                                      </p:cBhvr>
                                      <p:to>
                                        <p:strVal val="visible"/>
                                      </p:to>
                                    </p:set>
                                    <p:animEffect transition="in" filter="slide(fromBottom)">
                                      <p:cBhvr>
                                        <p:cTn id="16" dur="2000"/>
                                        <p:tgtEl>
                                          <p:spTgt spid="79875">
                                            <p:txEl>
                                              <p:pRg st="2" end="2"/>
                                            </p:txEl>
                                          </p:spTgt>
                                        </p:tgtEl>
                                      </p:cBhvr>
                                    </p:animEffect>
                                  </p:childTnLst>
                                </p:cTn>
                              </p:par>
                            </p:childTnLst>
                          </p:cTn>
                        </p:par>
                        <p:par>
                          <p:cTn id="17" fill="hold">
                            <p:stCondLst>
                              <p:cond delay="6000"/>
                            </p:stCondLst>
                            <p:childTnLst>
                              <p:par>
                                <p:cTn id="18" presetID="12" presetClass="entr" presetSubtype="4" fill="hold" grpId="0" nodeType="afterEffect">
                                  <p:stCondLst>
                                    <p:cond delay="0"/>
                                  </p:stCondLst>
                                  <p:childTnLst>
                                    <p:set>
                                      <p:cBhvr>
                                        <p:cTn id="19" dur="1" fill="hold">
                                          <p:stCondLst>
                                            <p:cond delay="0"/>
                                          </p:stCondLst>
                                        </p:cTn>
                                        <p:tgtEl>
                                          <p:spTgt spid="79875">
                                            <p:txEl>
                                              <p:pRg st="4" end="4"/>
                                            </p:txEl>
                                          </p:spTgt>
                                        </p:tgtEl>
                                        <p:attrNameLst>
                                          <p:attrName>style.visibility</p:attrName>
                                        </p:attrNameLst>
                                      </p:cBhvr>
                                      <p:to>
                                        <p:strVal val="visible"/>
                                      </p:to>
                                    </p:set>
                                    <p:animEffect transition="in" filter="slide(fromBottom)">
                                      <p:cBhvr>
                                        <p:cTn id="20" dur="2000"/>
                                        <p:tgtEl>
                                          <p:spTgt spid="79875">
                                            <p:txEl>
                                              <p:pRg st="4" end="4"/>
                                            </p:txEl>
                                          </p:spTgt>
                                        </p:tgtEl>
                                      </p:cBhvr>
                                    </p:animEffect>
                                  </p:childTnLst>
                                </p:cTn>
                              </p:par>
                            </p:childTnLst>
                          </p:cTn>
                        </p:par>
                        <p:par>
                          <p:cTn id="21" fill="hold">
                            <p:stCondLst>
                              <p:cond delay="8000"/>
                            </p:stCondLst>
                            <p:childTnLst>
                              <p:par>
                                <p:cTn id="22" presetID="12" presetClass="entr" presetSubtype="4" fill="hold" grpId="0" nodeType="afterEffect">
                                  <p:stCondLst>
                                    <p:cond delay="0"/>
                                  </p:stCondLst>
                                  <p:childTnLst>
                                    <p:set>
                                      <p:cBhvr>
                                        <p:cTn id="23" dur="1" fill="hold">
                                          <p:stCondLst>
                                            <p:cond delay="0"/>
                                          </p:stCondLst>
                                        </p:cTn>
                                        <p:tgtEl>
                                          <p:spTgt spid="79875">
                                            <p:txEl>
                                              <p:pRg st="6" end="6"/>
                                            </p:txEl>
                                          </p:spTgt>
                                        </p:tgtEl>
                                        <p:attrNameLst>
                                          <p:attrName>style.visibility</p:attrName>
                                        </p:attrNameLst>
                                      </p:cBhvr>
                                      <p:to>
                                        <p:strVal val="visible"/>
                                      </p:to>
                                    </p:set>
                                    <p:animEffect transition="in" filter="slide(fromBottom)">
                                      <p:cBhvr>
                                        <p:cTn id="24" dur="2000"/>
                                        <p:tgtEl>
                                          <p:spTgt spid="79875">
                                            <p:txEl>
                                              <p:pRg st="6" end="6"/>
                                            </p:txEl>
                                          </p:spTgt>
                                        </p:tgtEl>
                                      </p:cBhvr>
                                    </p:animEffect>
                                  </p:childTnLst>
                                </p:cTn>
                              </p:par>
                            </p:childTnLst>
                          </p:cTn>
                        </p:par>
                        <p:par>
                          <p:cTn id="25" fill="hold">
                            <p:stCondLst>
                              <p:cond delay="10000"/>
                            </p:stCondLst>
                            <p:childTnLst>
                              <p:par>
                                <p:cTn id="26" presetID="12" presetClass="entr" presetSubtype="4" fill="hold" grpId="0" nodeType="afterEffect">
                                  <p:stCondLst>
                                    <p:cond delay="0"/>
                                  </p:stCondLst>
                                  <p:childTnLst>
                                    <p:set>
                                      <p:cBhvr>
                                        <p:cTn id="27" dur="1" fill="hold">
                                          <p:stCondLst>
                                            <p:cond delay="0"/>
                                          </p:stCondLst>
                                        </p:cTn>
                                        <p:tgtEl>
                                          <p:spTgt spid="79875">
                                            <p:txEl>
                                              <p:pRg st="7" end="7"/>
                                            </p:txEl>
                                          </p:spTgt>
                                        </p:tgtEl>
                                        <p:attrNameLst>
                                          <p:attrName>style.visibility</p:attrName>
                                        </p:attrNameLst>
                                      </p:cBhvr>
                                      <p:to>
                                        <p:strVal val="visible"/>
                                      </p:to>
                                    </p:set>
                                    <p:animEffect transition="in" filter="slide(fromBottom)">
                                      <p:cBhvr>
                                        <p:cTn id="28" dur="2000"/>
                                        <p:tgtEl>
                                          <p:spTgt spid="798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nimBg="1"/>
      <p:bldP spid="7987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28600"/>
            <a:ext cx="8229600" cy="1143000"/>
          </a:xfrm>
          <a:solidFill>
            <a:srgbClr val="FFFF99"/>
          </a:solidFill>
          <a:ln w="19050">
            <a:solidFill>
              <a:schemeClr val="tx1"/>
            </a:solidFill>
          </a:ln>
        </p:spPr>
        <p:txBody>
          <a:bodyPr/>
          <a:lstStyle/>
          <a:p>
            <a:pPr eaLnBrk="1" hangingPunct="1"/>
            <a:r>
              <a:rPr lang="fa-IR" smtClean="0">
                <a:cs typeface="Titr" pitchFamily="2" charset="-78"/>
              </a:rPr>
              <a:t>رسيدن سخت</a:t>
            </a:r>
            <a:endParaRPr lang="en-GB" smtClean="0">
              <a:cs typeface="Titr" pitchFamily="2" charset="-78"/>
            </a:endParaRPr>
          </a:p>
        </p:txBody>
      </p:sp>
      <p:sp>
        <p:nvSpPr>
          <p:cNvPr id="80899" name="Rectangle 3"/>
          <p:cNvSpPr>
            <a:spLocks noGrp="1" noChangeArrowheads="1"/>
          </p:cNvSpPr>
          <p:nvPr>
            <p:ph type="body" idx="1"/>
          </p:nvPr>
        </p:nvSpPr>
        <p:spPr>
          <a:xfrm>
            <a:off x="457200" y="1524000"/>
            <a:ext cx="8229600" cy="5105400"/>
          </a:xfrm>
        </p:spPr>
        <p:txBody>
          <a:bodyPr/>
          <a:lstStyle/>
          <a:p>
            <a:pPr algn="r" rtl="1" eaLnBrk="1" hangingPunct="1">
              <a:buFontTx/>
              <a:buNone/>
            </a:pPr>
            <a:r>
              <a:rPr lang="fa-IR" sz="4000" smtClean="0">
                <a:cs typeface="2  Lotus" pitchFamily="2" charset="-78"/>
              </a:rPr>
              <a:t>  برگها ریزش دارند</a:t>
            </a:r>
          </a:p>
          <a:p>
            <a:pPr algn="r" rtl="1" eaLnBrk="1" hangingPunct="1">
              <a:buFontTx/>
              <a:buNone/>
            </a:pPr>
            <a:endParaRPr lang="fa-IR" sz="4000" smtClean="0">
              <a:cs typeface="2  Lotus" pitchFamily="2" charset="-78"/>
            </a:endParaRPr>
          </a:p>
          <a:p>
            <a:pPr algn="r" rtl="1" eaLnBrk="1" hangingPunct="1">
              <a:buFontTx/>
              <a:buNone/>
            </a:pPr>
            <a:r>
              <a:rPr lang="fa-IR" sz="4000" smtClean="0">
                <a:cs typeface="2  Lotus" pitchFamily="2" charset="-78"/>
              </a:rPr>
              <a:t>  دانه له نمی شود</a:t>
            </a:r>
          </a:p>
          <a:p>
            <a:pPr algn="r" rtl="1" eaLnBrk="1" hangingPunct="1">
              <a:buFontTx/>
              <a:buNone/>
            </a:pPr>
            <a:endParaRPr lang="fa-IR" sz="4000" smtClean="0">
              <a:cs typeface="2  Lotus" pitchFamily="2" charset="-78"/>
            </a:endParaRPr>
          </a:p>
          <a:p>
            <a:pPr algn="r" rtl="1" eaLnBrk="1" hangingPunct="1">
              <a:buFontTx/>
              <a:buNone/>
            </a:pPr>
            <a:r>
              <a:rPr lang="fa-IR" sz="4000" smtClean="0">
                <a:cs typeface="2  Lotus" pitchFamily="2" charset="-78"/>
              </a:rPr>
              <a:t>  دانه دارای 15 تا 16 درصد آب است.</a:t>
            </a:r>
          </a:p>
          <a:p>
            <a:pPr algn="r" rtl="1" eaLnBrk="1" hangingPunct="1">
              <a:buFontTx/>
              <a:buNone/>
            </a:pPr>
            <a:r>
              <a:rPr lang="en-US" sz="4400" smtClean="0">
                <a:solidFill>
                  <a:srgbClr val="0000FF"/>
                </a:solidFill>
                <a:cs typeface="2  Lotus" pitchFamily="2" charset="-78"/>
                <a:sym typeface="Wingdings" pitchFamily="2" charset="2"/>
              </a:rPr>
              <a:t></a:t>
            </a:r>
            <a:r>
              <a:rPr lang="en-US" sz="4000" smtClean="0">
                <a:solidFill>
                  <a:srgbClr val="008000"/>
                </a:solidFill>
                <a:cs typeface="2  Lotus" pitchFamily="2" charset="-78"/>
                <a:sym typeface="Wingdings" pitchFamily="2" charset="2"/>
              </a:rPr>
              <a:t>  </a:t>
            </a:r>
            <a:r>
              <a:rPr lang="fa-IR" sz="4000" smtClean="0">
                <a:cs typeface="2  Lotus" pitchFamily="2" charset="-78"/>
              </a:rPr>
              <a:t>  </a:t>
            </a:r>
            <a:r>
              <a:rPr lang="fa-IR" sz="4000" smtClean="0">
                <a:solidFill>
                  <a:srgbClr val="993300"/>
                </a:solidFill>
                <a:cs typeface="2  Lotus" pitchFamily="2" charset="-78"/>
              </a:rPr>
              <a:t>شناخت مراحل رسیدگی غلات اهمیت دارد</a:t>
            </a:r>
            <a:r>
              <a:rPr lang="en-US" sz="4000" smtClean="0">
                <a:cs typeface="2  Lotus" pitchFamily="2" charset="-78"/>
              </a:rPr>
              <a:t>.</a:t>
            </a:r>
            <a:endParaRPr lang="en-GB" sz="4000" smtClean="0">
              <a:cs typeface="2  Lotu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additive="base">
                                        <p:cTn id="7" dur="2000" fill="hold"/>
                                        <p:tgtEl>
                                          <p:spTgt spid="80898"/>
                                        </p:tgtEl>
                                        <p:attrNameLst>
                                          <p:attrName>ppt_x</p:attrName>
                                        </p:attrNameLst>
                                      </p:cBhvr>
                                      <p:tavLst>
                                        <p:tav tm="0">
                                          <p:val>
                                            <p:strVal val="#ppt_x"/>
                                          </p:val>
                                        </p:tav>
                                        <p:tav tm="100000">
                                          <p:val>
                                            <p:strVal val="#ppt_x"/>
                                          </p:val>
                                        </p:tav>
                                      </p:tavLst>
                                    </p:anim>
                                    <p:anim calcmode="lin" valueType="num">
                                      <p:cBhvr additive="base">
                                        <p:cTn id="8" dur="2000" fill="hold"/>
                                        <p:tgtEl>
                                          <p:spTgt spid="8089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2" presetClass="entr" presetSubtype="4" fill="hold" grpId="0" nodeType="afterEffect">
                                  <p:stCondLst>
                                    <p:cond delay="0"/>
                                  </p:stCondLst>
                                  <p:childTnLst>
                                    <p:set>
                                      <p:cBhvr>
                                        <p:cTn id="11" dur="1" fill="hold">
                                          <p:stCondLst>
                                            <p:cond delay="0"/>
                                          </p:stCondLst>
                                        </p:cTn>
                                        <p:tgtEl>
                                          <p:spTgt spid="80899">
                                            <p:txEl>
                                              <p:pRg st="0" end="0"/>
                                            </p:txEl>
                                          </p:spTgt>
                                        </p:tgtEl>
                                        <p:attrNameLst>
                                          <p:attrName>style.visibility</p:attrName>
                                        </p:attrNameLst>
                                      </p:cBhvr>
                                      <p:to>
                                        <p:strVal val="visible"/>
                                      </p:to>
                                    </p:set>
                                    <p:animEffect transition="in" filter="slide(fromBottom)">
                                      <p:cBhvr>
                                        <p:cTn id="12" dur="2000"/>
                                        <p:tgtEl>
                                          <p:spTgt spid="80899">
                                            <p:txEl>
                                              <p:pRg st="0" end="0"/>
                                            </p:txEl>
                                          </p:spTgt>
                                        </p:tgtEl>
                                      </p:cBhvr>
                                    </p:animEffect>
                                  </p:childTnLst>
                                </p:cTn>
                              </p:par>
                            </p:childTnLst>
                          </p:cTn>
                        </p:par>
                        <p:par>
                          <p:cTn id="13" fill="hold">
                            <p:stCondLst>
                              <p:cond delay="4000"/>
                            </p:stCondLst>
                            <p:childTnLst>
                              <p:par>
                                <p:cTn id="14" presetID="12" presetClass="entr" presetSubtype="4" fill="hold" grpId="0" nodeType="afterEffect">
                                  <p:stCondLst>
                                    <p:cond delay="0"/>
                                  </p:stCondLst>
                                  <p:childTnLst>
                                    <p:set>
                                      <p:cBhvr>
                                        <p:cTn id="15" dur="1" fill="hold">
                                          <p:stCondLst>
                                            <p:cond delay="0"/>
                                          </p:stCondLst>
                                        </p:cTn>
                                        <p:tgtEl>
                                          <p:spTgt spid="80899">
                                            <p:txEl>
                                              <p:pRg st="2" end="2"/>
                                            </p:txEl>
                                          </p:spTgt>
                                        </p:tgtEl>
                                        <p:attrNameLst>
                                          <p:attrName>style.visibility</p:attrName>
                                        </p:attrNameLst>
                                      </p:cBhvr>
                                      <p:to>
                                        <p:strVal val="visible"/>
                                      </p:to>
                                    </p:set>
                                    <p:animEffect transition="in" filter="slide(fromBottom)">
                                      <p:cBhvr>
                                        <p:cTn id="16" dur="2000"/>
                                        <p:tgtEl>
                                          <p:spTgt spid="80899">
                                            <p:txEl>
                                              <p:pRg st="2" end="2"/>
                                            </p:txEl>
                                          </p:spTgt>
                                        </p:tgtEl>
                                      </p:cBhvr>
                                    </p:animEffect>
                                  </p:childTnLst>
                                </p:cTn>
                              </p:par>
                            </p:childTnLst>
                          </p:cTn>
                        </p:par>
                        <p:par>
                          <p:cTn id="17" fill="hold">
                            <p:stCondLst>
                              <p:cond delay="6000"/>
                            </p:stCondLst>
                            <p:childTnLst>
                              <p:par>
                                <p:cTn id="18" presetID="12" presetClass="entr" presetSubtype="4" fill="hold" grpId="0" nodeType="afterEffect">
                                  <p:stCondLst>
                                    <p:cond delay="0"/>
                                  </p:stCondLst>
                                  <p:childTnLst>
                                    <p:set>
                                      <p:cBhvr>
                                        <p:cTn id="19" dur="1" fill="hold">
                                          <p:stCondLst>
                                            <p:cond delay="0"/>
                                          </p:stCondLst>
                                        </p:cTn>
                                        <p:tgtEl>
                                          <p:spTgt spid="80899">
                                            <p:txEl>
                                              <p:pRg st="4" end="4"/>
                                            </p:txEl>
                                          </p:spTgt>
                                        </p:tgtEl>
                                        <p:attrNameLst>
                                          <p:attrName>style.visibility</p:attrName>
                                        </p:attrNameLst>
                                      </p:cBhvr>
                                      <p:to>
                                        <p:strVal val="visible"/>
                                      </p:to>
                                    </p:set>
                                    <p:animEffect transition="in" filter="slide(fromBottom)">
                                      <p:cBhvr>
                                        <p:cTn id="20" dur="2000"/>
                                        <p:tgtEl>
                                          <p:spTgt spid="80899">
                                            <p:txEl>
                                              <p:pRg st="4" end="4"/>
                                            </p:txEl>
                                          </p:spTgt>
                                        </p:tgtEl>
                                      </p:cBhvr>
                                    </p:animEffect>
                                  </p:childTnLst>
                                </p:cTn>
                              </p:par>
                            </p:childTnLst>
                          </p:cTn>
                        </p:par>
                        <p:par>
                          <p:cTn id="21" fill="hold">
                            <p:stCondLst>
                              <p:cond delay="8000"/>
                            </p:stCondLst>
                            <p:childTnLst>
                              <p:par>
                                <p:cTn id="22" presetID="45" presetClass="entr" presetSubtype="0" fill="hold" nodeType="afterEffect">
                                  <p:stCondLst>
                                    <p:cond delay="0"/>
                                  </p:stCondLst>
                                  <p:iterate type="lt">
                                    <p:tmPct val="10000"/>
                                  </p:iterate>
                                  <p:childTnLst>
                                    <p:set>
                                      <p:cBhvr>
                                        <p:cTn id="23" dur="1" fill="hold">
                                          <p:stCondLst>
                                            <p:cond delay="0"/>
                                          </p:stCondLst>
                                        </p:cTn>
                                        <p:tgtEl>
                                          <p:spTgt spid="80899">
                                            <p:txEl>
                                              <p:pRg st="5" end="5"/>
                                            </p:txEl>
                                          </p:spTgt>
                                        </p:tgtEl>
                                        <p:attrNameLst>
                                          <p:attrName>style.visibility</p:attrName>
                                        </p:attrNameLst>
                                      </p:cBhvr>
                                      <p:to>
                                        <p:strVal val="visible"/>
                                      </p:to>
                                    </p:set>
                                    <p:animEffect transition="in" filter="fade">
                                      <p:cBhvr>
                                        <p:cTn id="24" dur="2000"/>
                                        <p:tgtEl>
                                          <p:spTgt spid="80899">
                                            <p:txEl>
                                              <p:pRg st="5" end="5"/>
                                            </p:txEl>
                                          </p:spTgt>
                                        </p:tgtEl>
                                      </p:cBhvr>
                                    </p:animEffect>
                                    <p:anim calcmode="lin" valueType="num">
                                      <p:cBhvr>
                                        <p:cTn id="25" dur="2000" fill="hold"/>
                                        <p:tgtEl>
                                          <p:spTgt spid="80899">
                                            <p:txEl>
                                              <p:pRg st="5" end="5"/>
                                            </p:txEl>
                                          </p:spTgt>
                                        </p:tgtEl>
                                        <p:attrNameLst>
                                          <p:attrName>ppt_w</p:attrName>
                                        </p:attrNameLst>
                                      </p:cBhvr>
                                      <p:tavLst>
                                        <p:tav tm="0" fmla="#ppt_w*sin(2.5*pi*$)">
                                          <p:val>
                                            <p:fltVal val="0"/>
                                          </p:val>
                                        </p:tav>
                                        <p:tav tm="100000">
                                          <p:val>
                                            <p:fltVal val="1"/>
                                          </p:val>
                                        </p:tav>
                                      </p:tavLst>
                                    </p:anim>
                                    <p:anim calcmode="lin" valueType="num">
                                      <p:cBhvr>
                                        <p:cTn id="26" dur="2000" fill="hold"/>
                                        <p:tgtEl>
                                          <p:spTgt spid="80899">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nimBg="1"/>
      <p:bldP spid="8089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heel spokes="8"/>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ورس غلات</a:t>
            </a:r>
            <a:r>
              <a:rPr lang="en-US" smtClean="0">
                <a:cs typeface="Titr" pitchFamily="2" charset="-78"/>
              </a:rPr>
              <a:t>   </a:t>
            </a:r>
            <a:r>
              <a:rPr lang="en-US" b="1" smtClean="0">
                <a:latin typeface="BatangChe" pitchFamily="49" charset="-127"/>
                <a:cs typeface="Titr" pitchFamily="2" charset="-78"/>
              </a:rPr>
              <a:t>Lodging</a:t>
            </a:r>
            <a:r>
              <a:rPr lang="en-US" smtClean="0">
                <a:cs typeface="Arial" charset="0"/>
              </a:rPr>
              <a:t>  </a:t>
            </a:r>
            <a:r>
              <a:rPr lang="fa-IR" smtClean="0">
                <a:cs typeface="Arial" charset="0"/>
              </a:rPr>
              <a:t> </a:t>
            </a:r>
            <a:endParaRPr lang="en-GB" smtClean="0">
              <a:cs typeface="Arial" charset="0"/>
            </a:endParaRPr>
          </a:p>
        </p:txBody>
      </p:sp>
      <p:sp>
        <p:nvSpPr>
          <p:cNvPr id="92163" name="Rectangle 3"/>
          <p:cNvSpPr>
            <a:spLocks noGrp="1" noChangeArrowheads="1"/>
          </p:cNvSpPr>
          <p:nvPr>
            <p:ph type="body" idx="1"/>
          </p:nvPr>
        </p:nvSpPr>
        <p:spPr>
          <a:xfrm>
            <a:off x="304800" y="2179638"/>
            <a:ext cx="8610600" cy="4525962"/>
          </a:xfrm>
        </p:spPr>
        <p:txBody>
          <a:bodyPr/>
          <a:lstStyle/>
          <a:p>
            <a:pPr algn="r" rtl="1" eaLnBrk="1" hangingPunct="1">
              <a:buFontTx/>
              <a:buNone/>
            </a:pPr>
            <a:r>
              <a:rPr lang="en-US" sz="2800" smtClean="0">
                <a:cs typeface="2  Lotus" pitchFamily="2" charset="-78"/>
                <a:sym typeface="Wingdings" pitchFamily="2" charset="2"/>
              </a:rPr>
              <a:t> </a:t>
            </a:r>
            <a:r>
              <a:rPr lang="fa-IR" sz="2800" smtClean="0">
                <a:cs typeface="2  Lotus" pitchFamily="2" charset="-78"/>
              </a:rPr>
              <a:t>عملکرد کم - بدی تلقیح – کمی کیفیت دانه ها – هجوم آفات از مشخصات گیاهان حساس به ورس است.</a:t>
            </a:r>
          </a:p>
          <a:p>
            <a:pPr algn="r" rtl="1" eaLnBrk="1" hangingPunct="1">
              <a:buFontTx/>
              <a:buNone/>
            </a:pPr>
            <a:r>
              <a:rPr lang="en-US" sz="2800" smtClean="0">
                <a:cs typeface="2  Lotus" pitchFamily="2" charset="-78"/>
                <a:sym typeface="Wingdings" pitchFamily="2" charset="2"/>
              </a:rPr>
              <a:t> </a:t>
            </a:r>
            <a:r>
              <a:rPr lang="fa-IR" sz="2800" smtClean="0">
                <a:cs typeface="2  Lotus" pitchFamily="2" charset="-78"/>
              </a:rPr>
              <a:t> عدم تعادل بین هیدرات کربن و ازت عامل ورس غلات است.</a:t>
            </a:r>
          </a:p>
          <a:p>
            <a:pPr algn="r" rtl="1" eaLnBrk="1" hangingPunct="1">
              <a:buFontTx/>
              <a:buNone/>
            </a:pPr>
            <a:r>
              <a:rPr lang="en-US" sz="2800" smtClean="0">
                <a:cs typeface="2  Lotus" pitchFamily="2" charset="-78"/>
                <a:sym typeface="Wingdings" pitchFamily="2" charset="2"/>
              </a:rPr>
              <a:t> </a:t>
            </a:r>
            <a:r>
              <a:rPr lang="fa-IR" sz="2800" smtClean="0">
                <a:cs typeface="2  Lotus" pitchFamily="2" charset="-78"/>
              </a:rPr>
              <a:t> طویل شدن میان گره های پایین ساقه و کمبود جذب هیدرات کربن</a:t>
            </a:r>
          </a:p>
          <a:p>
            <a:pPr algn="r" rtl="1" eaLnBrk="1" hangingPunct="1">
              <a:buFontTx/>
              <a:buNone/>
            </a:pPr>
            <a:r>
              <a:rPr lang="en-US" sz="2800" smtClean="0">
                <a:cs typeface="2  Lotus" pitchFamily="2" charset="-78"/>
                <a:sym typeface="Wingdings" pitchFamily="2" charset="2"/>
              </a:rPr>
              <a:t> </a:t>
            </a:r>
            <a:r>
              <a:rPr lang="fa-IR" sz="2800" smtClean="0">
                <a:cs typeface="2  Lotus" pitchFamily="2" charset="-78"/>
              </a:rPr>
              <a:t> ژنتیک – ساقه کوتاه – میان گره کوتاه و بافتهای مکانیکی پیشرفته ساقه</a:t>
            </a:r>
          </a:p>
          <a:p>
            <a:pPr algn="r" rtl="1" eaLnBrk="1" hangingPunct="1">
              <a:buFontTx/>
              <a:buNone/>
            </a:pPr>
            <a:r>
              <a:rPr lang="en-US" sz="2800" smtClean="0">
                <a:cs typeface="2  Lotus" pitchFamily="2" charset="-78"/>
                <a:sym typeface="Wingdings" pitchFamily="2" charset="2"/>
              </a:rPr>
              <a:t> </a:t>
            </a:r>
            <a:r>
              <a:rPr lang="fa-IR" sz="2800" smtClean="0">
                <a:cs typeface="2  Lotus" pitchFamily="2" charset="-78"/>
              </a:rPr>
              <a:t> تراکم مطلوب روش زراعی است برای جلوگیری از ورس</a:t>
            </a:r>
          </a:p>
          <a:p>
            <a:pPr algn="r" rtl="1" eaLnBrk="1" hangingPunct="1">
              <a:buFontTx/>
              <a:buNone/>
            </a:pPr>
            <a:r>
              <a:rPr lang="en-US" sz="2800" smtClean="0">
                <a:cs typeface="2  Lotus" pitchFamily="2" charset="-78"/>
                <a:sym typeface="Wingdings" pitchFamily="2" charset="2"/>
              </a:rPr>
              <a:t> </a:t>
            </a:r>
            <a:r>
              <a:rPr lang="fa-IR" sz="2800" smtClean="0">
                <a:cs typeface="2  Lotus" pitchFamily="2" charset="-78"/>
              </a:rPr>
              <a:t> تعادل بین ازت – فسفر و پتاس و استفاده از کلرو کلین کلرید </a:t>
            </a:r>
            <a:r>
              <a:rPr lang="en-US" sz="2800" smtClean="0">
                <a:cs typeface="2  Lotus" pitchFamily="2" charset="-78"/>
              </a:rPr>
              <a:t>C-C-C</a:t>
            </a:r>
            <a:endParaRPr lang="en-GB" sz="2800" smtClean="0">
              <a:cs typeface="2  Lotu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2162"/>
                                        </p:tgtEl>
                                        <p:attrNameLst>
                                          <p:attrName>style.visibility</p:attrName>
                                        </p:attrNameLst>
                                      </p:cBhvr>
                                      <p:to>
                                        <p:strVal val="visible"/>
                                      </p:to>
                                    </p:set>
                                    <p:anim calcmode="lin" valueType="num">
                                      <p:cBhvr additive="base">
                                        <p:cTn id="7" dur="2000" fill="hold"/>
                                        <p:tgtEl>
                                          <p:spTgt spid="92162"/>
                                        </p:tgtEl>
                                        <p:attrNameLst>
                                          <p:attrName>ppt_x</p:attrName>
                                        </p:attrNameLst>
                                      </p:cBhvr>
                                      <p:tavLst>
                                        <p:tav tm="0">
                                          <p:val>
                                            <p:strVal val="#ppt_x"/>
                                          </p:val>
                                        </p:tav>
                                        <p:tav tm="100000">
                                          <p:val>
                                            <p:strVal val="#ppt_x"/>
                                          </p:val>
                                        </p:tav>
                                      </p:tavLst>
                                    </p:anim>
                                    <p:anim calcmode="lin" valueType="num">
                                      <p:cBhvr additive="base">
                                        <p:cTn id="8" dur="2000" fill="hold"/>
                                        <p:tgtEl>
                                          <p:spTgt spid="9216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3" presetClass="entr" presetSubtype="16" fill="hold" grpId="0" nodeType="afterEffect">
                                  <p:stCondLst>
                                    <p:cond delay="0"/>
                                  </p:stCondLst>
                                  <p:childTnLst>
                                    <p:set>
                                      <p:cBhvr>
                                        <p:cTn id="11" dur="1" fill="hold">
                                          <p:stCondLst>
                                            <p:cond delay="0"/>
                                          </p:stCondLst>
                                        </p:cTn>
                                        <p:tgtEl>
                                          <p:spTgt spid="92163">
                                            <p:txEl>
                                              <p:pRg st="0" end="0"/>
                                            </p:txEl>
                                          </p:spTgt>
                                        </p:tgtEl>
                                        <p:attrNameLst>
                                          <p:attrName>style.visibility</p:attrName>
                                        </p:attrNameLst>
                                      </p:cBhvr>
                                      <p:to>
                                        <p:strVal val="visible"/>
                                      </p:to>
                                    </p:set>
                                    <p:animEffect transition="in" filter="plus(in)">
                                      <p:cBhvr>
                                        <p:cTn id="12" dur="1000"/>
                                        <p:tgtEl>
                                          <p:spTgt spid="92163">
                                            <p:txEl>
                                              <p:pRg st="0" end="0"/>
                                            </p:txEl>
                                          </p:spTgt>
                                        </p:tgtEl>
                                      </p:cBhvr>
                                    </p:animEffect>
                                  </p:childTnLst>
                                </p:cTn>
                              </p:par>
                            </p:childTnLst>
                          </p:cTn>
                        </p:par>
                        <p:par>
                          <p:cTn id="13" fill="hold">
                            <p:stCondLst>
                              <p:cond delay="3000"/>
                            </p:stCondLst>
                            <p:childTnLst>
                              <p:par>
                                <p:cTn id="14" presetID="13" presetClass="entr" presetSubtype="16" fill="hold" grpId="0" nodeType="afterEffect">
                                  <p:stCondLst>
                                    <p:cond delay="0"/>
                                  </p:stCondLst>
                                  <p:childTnLst>
                                    <p:set>
                                      <p:cBhvr>
                                        <p:cTn id="15" dur="1" fill="hold">
                                          <p:stCondLst>
                                            <p:cond delay="0"/>
                                          </p:stCondLst>
                                        </p:cTn>
                                        <p:tgtEl>
                                          <p:spTgt spid="92163">
                                            <p:txEl>
                                              <p:pRg st="1" end="1"/>
                                            </p:txEl>
                                          </p:spTgt>
                                        </p:tgtEl>
                                        <p:attrNameLst>
                                          <p:attrName>style.visibility</p:attrName>
                                        </p:attrNameLst>
                                      </p:cBhvr>
                                      <p:to>
                                        <p:strVal val="visible"/>
                                      </p:to>
                                    </p:set>
                                    <p:animEffect transition="in" filter="plus(in)">
                                      <p:cBhvr>
                                        <p:cTn id="16" dur="1000"/>
                                        <p:tgtEl>
                                          <p:spTgt spid="92163">
                                            <p:txEl>
                                              <p:pRg st="1" end="1"/>
                                            </p:txEl>
                                          </p:spTgt>
                                        </p:tgtEl>
                                      </p:cBhvr>
                                    </p:animEffect>
                                  </p:childTnLst>
                                </p:cTn>
                              </p:par>
                            </p:childTnLst>
                          </p:cTn>
                        </p:par>
                        <p:par>
                          <p:cTn id="17" fill="hold">
                            <p:stCondLst>
                              <p:cond delay="4000"/>
                            </p:stCondLst>
                            <p:childTnLst>
                              <p:par>
                                <p:cTn id="18" presetID="13" presetClass="entr" presetSubtype="16" fill="hold" grpId="0" nodeType="afterEffect">
                                  <p:stCondLst>
                                    <p:cond delay="0"/>
                                  </p:stCondLst>
                                  <p:childTnLst>
                                    <p:set>
                                      <p:cBhvr>
                                        <p:cTn id="19" dur="1" fill="hold">
                                          <p:stCondLst>
                                            <p:cond delay="0"/>
                                          </p:stCondLst>
                                        </p:cTn>
                                        <p:tgtEl>
                                          <p:spTgt spid="92163">
                                            <p:txEl>
                                              <p:pRg st="2" end="2"/>
                                            </p:txEl>
                                          </p:spTgt>
                                        </p:tgtEl>
                                        <p:attrNameLst>
                                          <p:attrName>style.visibility</p:attrName>
                                        </p:attrNameLst>
                                      </p:cBhvr>
                                      <p:to>
                                        <p:strVal val="visible"/>
                                      </p:to>
                                    </p:set>
                                    <p:animEffect transition="in" filter="plus(in)">
                                      <p:cBhvr>
                                        <p:cTn id="20" dur="1000"/>
                                        <p:tgtEl>
                                          <p:spTgt spid="92163">
                                            <p:txEl>
                                              <p:pRg st="2" end="2"/>
                                            </p:txEl>
                                          </p:spTgt>
                                        </p:tgtEl>
                                      </p:cBhvr>
                                    </p:animEffect>
                                  </p:childTnLst>
                                </p:cTn>
                              </p:par>
                            </p:childTnLst>
                          </p:cTn>
                        </p:par>
                        <p:par>
                          <p:cTn id="21" fill="hold">
                            <p:stCondLst>
                              <p:cond delay="5000"/>
                            </p:stCondLst>
                            <p:childTnLst>
                              <p:par>
                                <p:cTn id="22" presetID="13" presetClass="entr" presetSubtype="16" fill="hold" grpId="0" nodeType="afterEffect">
                                  <p:stCondLst>
                                    <p:cond delay="0"/>
                                  </p:stCondLst>
                                  <p:childTnLst>
                                    <p:set>
                                      <p:cBhvr>
                                        <p:cTn id="23" dur="1" fill="hold">
                                          <p:stCondLst>
                                            <p:cond delay="0"/>
                                          </p:stCondLst>
                                        </p:cTn>
                                        <p:tgtEl>
                                          <p:spTgt spid="92163">
                                            <p:txEl>
                                              <p:pRg st="3" end="3"/>
                                            </p:txEl>
                                          </p:spTgt>
                                        </p:tgtEl>
                                        <p:attrNameLst>
                                          <p:attrName>style.visibility</p:attrName>
                                        </p:attrNameLst>
                                      </p:cBhvr>
                                      <p:to>
                                        <p:strVal val="visible"/>
                                      </p:to>
                                    </p:set>
                                    <p:animEffect transition="in" filter="plus(in)">
                                      <p:cBhvr>
                                        <p:cTn id="24" dur="1000"/>
                                        <p:tgtEl>
                                          <p:spTgt spid="92163">
                                            <p:txEl>
                                              <p:pRg st="3" end="3"/>
                                            </p:txEl>
                                          </p:spTgt>
                                        </p:tgtEl>
                                      </p:cBhvr>
                                    </p:animEffect>
                                  </p:childTnLst>
                                </p:cTn>
                              </p:par>
                            </p:childTnLst>
                          </p:cTn>
                        </p:par>
                        <p:par>
                          <p:cTn id="25" fill="hold">
                            <p:stCondLst>
                              <p:cond delay="6000"/>
                            </p:stCondLst>
                            <p:childTnLst>
                              <p:par>
                                <p:cTn id="26" presetID="13" presetClass="entr" presetSubtype="16" fill="hold" grpId="0" nodeType="afterEffect">
                                  <p:stCondLst>
                                    <p:cond delay="0"/>
                                  </p:stCondLst>
                                  <p:childTnLst>
                                    <p:set>
                                      <p:cBhvr>
                                        <p:cTn id="27" dur="1" fill="hold">
                                          <p:stCondLst>
                                            <p:cond delay="0"/>
                                          </p:stCondLst>
                                        </p:cTn>
                                        <p:tgtEl>
                                          <p:spTgt spid="92163">
                                            <p:txEl>
                                              <p:pRg st="4" end="4"/>
                                            </p:txEl>
                                          </p:spTgt>
                                        </p:tgtEl>
                                        <p:attrNameLst>
                                          <p:attrName>style.visibility</p:attrName>
                                        </p:attrNameLst>
                                      </p:cBhvr>
                                      <p:to>
                                        <p:strVal val="visible"/>
                                      </p:to>
                                    </p:set>
                                    <p:animEffect transition="in" filter="plus(in)">
                                      <p:cBhvr>
                                        <p:cTn id="28" dur="1000"/>
                                        <p:tgtEl>
                                          <p:spTgt spid="92163">
                                            <p:txEl>
                                              <p:pRg st="4" end="4"/>
                                            </p:txEl>
                                          </p:spTgt>
                                        </p:tgtEl>
                                      </p:cBhvr>
                                    </p:animEffect>
                                  </p:childTnLst>
                                </p:cTn>
                              </p:par>
                            </p:childTnLst>
                          </p:cTn>
                        </p:par>
                        <p:par>
                          <p:cTn id="29" fill="hold">
                            <p:stCondLst>
                              <p:cond delay="7000"/>
                            </p:stCondLst>
                            <p:childTnLst>
                              <p:par>
                                <p:cTn id="30" presetID="13" presetClass="entr" presetSubtype="16" fill="hold" grpId="0" nodeType="afterEffect">
                                  <p:stCondLst>
                                    <p:cond delay="0"/>
                                  </p:stCondLst>
                                  <p:childTnLst>
                                    <p:set>
                                      <p:cBhvr>
                                        <p:cTn id="31" dur="1" fill="hold">
                                          <p:stCondLst>
                                            <p:cond delay="0"/>
                                          </p:stCondLst>
                                        </p:cTn>
                                        <p:tgtEl>
                                          <p:spTgt spid="92163">
                                            <p:txEl>
                                              <p:pRg st="5" end="5"/>
                                            </p:txEl>
                                          </p:spTgt>
                                        </p:tgtEl>
                                        <p:attrNameLst>
                                          <p:attrName>style.visibility</p:attrName>
                                        </p:attrNameLst>
                                      </p:cBhvr>
                                      <p:to>
                                        <p:strVal val="visible"/>
                                      </p:to>
                                    </p:set>
                                    <p:animEffect transition="in" filter="plus(in)">
                                      <p:cBhvr>
                                        <p:cTn id="32" dur="1000"/>
                                        <p:tgtEl>
                                          <p:spTgt spid="921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nimBg="1"/>
      <p:bldP spid="9216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solidFill>
            <a:srgbClr val="FFFF99"/>
          </a:solidFill>
          <a:ln w="19050">
            <a:solidFill>
              <a:schemeClr val="tx1"/>
            </a:solidFill>
          </a:ln>
        </p:spPr>
        <p:txBody>
          <a:bodyPr/>
          <a:lstStyle/>
          <a:p>
            <a:pPr eaLnBrk="1" hangingPunct="1"/>
            <a:r>
              <a:rPr lang="en-US" smtClean="0"/>
              <a:t>Agrostology</a:t>
            </a:r>
            <a:endParaRPr lang="en-GB" smtClean="0"/>
          </a:p>
        </p:txBody>
      </p:sp>
      <p:sp>
        <p:nvSpPr>
          <p:cNvPr id="93187" name="Rectangle 3"/>
          <p:cNvSpPr>
            <a:spLocks noGrp="1" noChangeArrowheads="1"/>
          </p:cNvSpPr>
          <p:nvPr>
            <p:ph type="body" idx="1"/>
          </p:nvPr>
        </p:nvSpPr>
        <p:spPr>
          <a:xfrm>
            <a:off x="457200" y="1874838"/>
            <a:ext cx="8229600" cy="4525962"/>
          </a:xfrm>
        </p:spPr>
        <p:txBody>
          <a:bodyPr/>
          <a:lstStyle/>
          <a:p>
            <a:pPr algn="r" rtl="1" eaLnBrk="1" hangingPunct="1">
              <a:buFontTx/>
              <a:buNone/>
            </a:pPr>
            <a:r>
              <a:rPr lang="en-US" smtClean="0"/>
              <a:t>               </a:t>
            </a:r>
            <a:r>
              <a:rPr lang="fa-IR" smtClean="0">
                <a:cs typeface="Arial" charset="0"/>
              </a:rPr>
              <a:t> تقسیم بندی غلات ازنظر</a:t>
            </a:r>
          </a:p>
          <a:p>
            <a:pPr algn="r" rtl="1" eaLnBrk="1" hangingPunct="1">
              <a:buFontTx/>
              <a:buNone/>
            </a:pPr>
            <a:r>
              <a:rPr lang="fa-IR" smtClean="0">
                <a:cs typeface="Arial" charset="0"/>
              </a:rPr>
              <a:t>  نیاز غذایی</a:t>
            </a:r>
          </a:p>
          <a:p>
            <a:pPr algn="r" rtl="1" eaLnBrk="1" hangingPunct="1">
              <a:buFontTx/>
              <a:buNone/>
            </a:pPr>
            <a:r>
              <a:rPr lang="fa-IR" smtClean="0">
                <a:cs typeface="Arial" charset="0"/>
              </a:rPr>
              <a:t> نیاز آب و هوایی</a:t>
            </a:r>
          </a:p>
          <a:p>
            <a:pPr algn="r" rtl="1" eaLnBrk="1" hangingPunct="1">
              <a:buFontTx/>
              <a:buNone/>
            </a:pPr>
            <a:r>
              <a:rPr lang="fa-IR" smtClean="0">
                <a:cs typeface="Arial" charset="0"/>
              </a:rPr>
              <a:t> نیاز زراعی و ........ </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additive="base">
                                        <p:cTn id="7" dur="2000" fill="hold"/>
                                        <p:tgtEl>
                                          <p:spTgt spid="93186"/>
                                        </p:tgtEl>
                                        <p:attrNameLst>
                                          <p:attrName>ppt_x</p:attrName>
                                        </p:attrNameLst>
                                      </p:cBhvr>
                                      <p:tavLst>
                                        <p:tav tm="0">
                                          <p:val>
                                            <p:strVal val="#ppt_x"/>
                                          </p:val>
                                        </p:tav>
                                        <p:tav tm="100000">
                                          <p:val>
                                            <p:strVal val="#ppt_x"/>
                                          </p:val>
                                        </p:tav>
                                      </p:tavLst>
                                    </p:anim>
                                    <p:anim calcmode="lin" valueType="num">
                                      <p:cBhvr additive="base">
                                        <p:cTn id="8" dur="2000" fill="hold"/>
                                        <p:tgtEl>
                                          <p:spTgt spid="9318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93187">
                                            <p:txEl>
                                              <p:pRg st="0" end="0"/>
                                            </p:txEl>
                                          </p:spTgt>
                                        </p:tgtEl>
                                        <p:attrNameLst>
                                          <p:attrName>style.visibility</p:attrName>
                                        </p:attrNameLst>
                                      </p:cBhvr>
                                      <p:to>
                                        <p:strVal val="visible"/>
                                      </p:to>
                                    </p:set>
                                    <p:animEffect transition="in" filter="fade">
                                      <p:cBhvr>
                                        <p:cTn id="12" dur="1000"/>
                                        <p:tgtEl>
                                          <p:spTgt spid="93187">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93187">
                                            <p:txEl>
                                              <p:pRg st="1" end="1"/>
                                            </p:txEl>
                                          </p:spTgt>
                                        </p:tgtEl>
                                        <p:attrNameLst>
                                          <p:attrName>style.visibility</p:attrName>
                                        </p:attrNameLst>
                                      </p:cBhvr>
                                      <p:to>
                                        <p:strVal val="visible"/>
                                      </p:to>
                                    </p:set>
                                    <p:animEffect transition="in" filter="fade">
                                      <p:cBhvr>
                                        <p:cTn id="16" dur="1000"/>
                                        <p:tgtEl>
                                          <p:spTgt spid="93187">
                                            <p:txEl>
                                              <p:pRg st="1" end="1"/>
                                            </p:txEl>
                                          </p:spTgt>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93187">
                                            <p:txEl>
                                              <p:pRg st="2" end="2"/>
                                            </p:txEl>
                                          </p:spTgt>
                                        </p:tgtEl>
                                        <p:attrNameLst>
                                          <p:attrName>style.visibility</p:attrName>
                                        </p:attrNameLst>
                                      </p:cBhvr>
                                      <p:to>
                                        <p:strVal val="visible"/>
                                      </p:to>
                                    </p:set>
                                    <p:animEffect transition="in" filter="fade">
                                      <p:cBhvr>
                                        <p:cTn id="20" dur="1000"/>
                                        <p:tgtEl>
                                          <p:spTgt spid="93187">
                                            <p:txEl>
                                              <p:pRg st="2" end="2"/>
                                            </p:txEl>
                                          </p:spTgt>
                                        </p:tgtEl>
                                      </p:cBhvr>
                                    </p:animEffect>
                                  </p:childTnLst>
                                </p:cTn>
                              </p:par>
                            </p:childTnLst>
                          </p:cTn>
                        </p:par>
                        <p:par>
                          <p:cTn id="21" fill="hold">
                            <p:stCondLst>
                              <p:cond delay="5000"/>
                            </p:stCondLst>
                            <p:childTnLst>
                              <p:par>
                                <p:cTn id="22" presetID="10" presetClass="entr" presetSubtype="0" fill="hold" grpId="0" nodeType="afterEffect">
                                  <p:stCondLst>
                                    <p:cond delay="0"/>
                                  </p:stCondLst>
                                  <p:childTnLst>
                                    <p:set>
                                      <p:cBhvr>
                                        <p:cTn id="23" dur="1" fill="hold">
                                          <p:stCondLst>
                                            <p:cond delay="0"/>
                                          </p:stCondLst>
                                        </p:cTn>
                                        <p:tgtEl>
                                          <p:spTgt spid="93187">
                                            <p:txEl>
                                              <p:pRg st="3" end="3"/>
                                            </p:txEl>
                                          </p:spTgt>
                                        </p:tgtEl>
                                        <p:attrNameLst>
                                          <p:attrName>style.visibility</p:attrName>
                                        </p:attrNameLst>
                                      </p:cBhvr>
                                      <p:to>
                                        <p:strVal val="visible"/>
                                      </p:to>
                                    </p:set>
                                    <p:animEffect transition="in" filter="fade">
                                      <p:cBhvr>
                                        <p:cTn id="24" dur="1000"/>
                                        <p:tgtEl>
                                          <p:spTgt spid="93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nimBg="1"/>
      <p:bldP spid="93187"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eaLnBrk="1" hangingPunct="1"/>
            <a:r>
              <a:rPr lang="fa-IR" smtClean="0">
                <a:cs typeface="Titr" pitchFamily="2" charset="-78"/>
              </a:rPr>
              <a:t>گرده افشانی</a:t>
            </a:r>
            <a:endParaRPr lang="en-GB" smtClean="0">
              <a:cs typeface="Titr" pitchFamily="2" charset="-78"/>
            </a:endParaRPr>
          </a:p>
        </p:txBody>
      </p:sp>
      <p:sp>
        <p:nvSpPr>
          <p:cNvPr id="94211" name="Rectangle 3"/>
          <p:cNvSpPr>
            <a:spLocks noGrp="1" noChangeArrowheads="1"/>
          </p:cNvSpPr>
          <p:nvPr>
            <p:ph type="body" idx="1"/>
          </p:nvPr>
        </p:nvSpPr>
        <p:spPr>
          <a:xfrm>
            <a:off x="457200" y="1798638"/>
            <a:ext cx="8229600" cy="4525962"/>
          </a:xfrm>
        </p:spPr>
        <p:txBody>
          <a:bodyPr/>
          <a:lstStyle/>
          <a:p>
            <a:pPr marL="609600" indent="-609600" algn="r" rtl="1" eaLnBrk="1" hangingPunct="1">
              <a:buFontTx/>
              <a:buAutoNum type="circleNumWdBlackPlain"/>
            </a:pPr>
            <a:r>
              <a:rPr lang="fa-IR" sz="4400" smtClean="0">
                <a:solidFill>
                  <a:srgbClr val="0066FF"/>
                </a:solidFill>
                <a:cs typeface="Titr" pitchFamily="2" charset="-78"/>
                <a:sym typeface="Wingdings" pitchFamily="2" charset="2"/>
              </a:rPr>
              <a:t>دگر گشن</a:t>
            </a:r>
            <a:r>
              <a:rPr lang="fa-IR" smtClean="0">
                <a:solidFill>
                  <a:srgbClr val="0066FF"/>
                </a:solidFill>
                <a:cs typeface="Titr" pitchFamily="2" charset="-78"/>
                <a:sym typeface="Wingdings" pitchFamily="2" charset="2"/>
              </a:rPr>
              <a:t> </a:t>
            </a:r>
          </a:p>
          <a:p>
            <a:pPr marL="609600" indent="-609600" algn="r" rtl="1" eaLnBrk="1" hangingPunct="1">
              <a:buFontTx/>
              <a:buAutoNum type="circleNumWdBlackPlain"/>
            </a:pPr>
            <a:r>
              <a:rPr lang="fa-IR" smtClean="0">
                <a:latin typeface="Tahoma" pitchFamily="34" charset="0"/>
                <a:cs typeface="Tahoma" pitchFamily="34" charset="0"/>
                <a:sym typeface="Wingdings" pitchFamily="2" charset="2"/>
              </a:rPr>
              <a:t>چاودار – ذرت – نیشکر</a:t>
            </a:r>
          </a:p>
          <a:p>
            <a:pPr marL="609600" indent="-609600" algn="r" rtl="1" eaLnBrk="1" hangingPunct="1">
              <a:buFontTx/>
              <a:buAutoNum type="circleNumWdBlackPlain"/>
            </a:pPr>
            <a:endParaRPr lang="fa-IR" smtClean="0">
              <a:cs typeface="Arial" charset="0"/>
              <a:sym typeface="Wingdings" pitchFamily="2" charset="2"/>
            </a:endParaRPr>
          </a:p>
          <a:p>
            <a:pPr marL="609600" indent="-609600" algn="r" rtl="1" eaLnBrk="1" hangingPunct="1">
              <a:buFontTx/>
              <a:buAutoNum type="circleNumWdBlackPlain"/>
            </a:pPr>
            <a:r>
              <a:rPr lang="fa-IR" sz="4400" smtClean="0">
                <a:solidFill>
                  <a:srgbClr val="0066FF"/>
                </a:solidFill>
                <a:cs typeface="Titr" pitchFamily="2" charset="-78"/>
                <a:sym typeface="Wingdings" pitchFamily="2" charset="2"/>
              </a:rPr>
              <a:t>خودگشن</a:t>
            </a:r>
          </a:p>
          <a:p>
            <a:pPr marL="609600" indent="-609600" algn="r" rtl="1" eaLnBrk="1" hangingPunct="1">
              <a:buFontTx/>
              <a:buAutoNum type="circleNumWdBlackPlain"/>
            </a:pPr>
            <a:r>
              <a:rPr lang="fa-IR" smtClean="0">
                <a:latin typeface="Tahoma" pitchFamily="34" charset="0"/>
                <a:cs typeface="Tahoma" pitchFamily="34" charset="0"/>
                <a:sym typeface="Wingdings" pitchFamily="2" charset="2"/>
              </a:rPr>
              <a:t>بقیه غلات با درصدی دگرگشنی</a:t>
            </a:r>
          </a:p>
          <a:p>
            <a:pPr marL="609600" indent="-609600" algn="r" rtl="1" eaLnBrk="1" hangingPunct="1">
              <a:buFontTx/>
              <a:buNone/>
            </a:pPr>
            <a:endParaRPr lang="en-GB" smtClean="0">
              <a:cs typeface="Arial"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additive="base">
                                        <p:cTn id="7" dur="2000" fill="hold"/>
                                        <p:tgtEl>
                                          <p:spTgt spid="94210"/>
                                        </p:tgtEl>
                                        <p:attrNameLst>
                                          <p:attrName>ppt_x</p:attrName>
                                        </p:attrNameLst>
                                      </p:cBhvr>
                                      <p:tavLst>
                                        <p:tav tm="0">
                                          <p:val>
                                            <p:strVal val="#ppt_x"/>
                                          </p:val>
                                        </p:tav>
                                        <p:tav tm="100000">
                                          <p:val>
                                            <p:strVal val="#ppt_x"/>
                                          </p:val>
                                        </p:tav>
                                      </p:tavLst>
                                    </p:anim>
                                    <p:anim calcmode="lin" valueType="num">
                                      <p:cBhvr additive="base">
                                        <p:cTn id="8" dur="2000" fill="hold"/>
                                        <p:tgtEl>
                                          <p:spTgt spid="9421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2" presetClass="entr" presetSubtype="4" fill="hold" grpId="0" nodeType="after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slide(fromBottom)">
                                      <p:cBhvr>
                                        <p:cTn id="12" dur="2000"/>
                                        <p:tgtEl>
                                          <p:spTgt spid="94211">
                                            <p:txEl>
                                              <p:pRg st="0" end="0"/>
                                            </p:txEl>
                                          </p:spTgt>
                                        </p:tgtEl>
                                      </p:cBhvr>
                                    </p:animEffect>
                                  </p:childTnLst>
                                </p:cTn>
                              </p:par>
                            </p:childTnLst>
                          </p:cTn>
                        </p:par>
                        <p:par>
                          <p:cTn id="13" fill="hold">
                            <p:stCondLst>
                              <p:cond delay="4000"/>
                            </p:stCondLst>
                            <p:childTnLst>
                              <p:par>
                                <p:cTn id="14" presetID="12" presetClass="entr" presetSubtype="4" fill="hold" grpId="0" nodeType="afterEffect">
                                  <p:stCondLst>
                                    <p:cond delay="0"/>
                                  </p:stCondLst>
                                  <p:childTnLst>
                                    <p:set>
                                      <p:cBhvr>
                                        <p:cTn id="15" dur="1" fill="hold">
                                          <p:stCondLst>
                                            <p:cond delay="0"/>
                                          </p:stCondLst>
                                        </p:cTn>
                                        <p:tgtEl>
                                          <p:spTgt spid="94211">
                                            <p:txEl>
                                              <p:pRg st="1" end="1"/>
                                            </p:txEl>
                                          </p:spTgt>
                                        </p:tgtEl>
                                        <p:attrNameLst>
                                          <p:attrName>style.visibility</p:attrName>
                                        </p:attrNameLst>
                                      </p:cBhvr>
                                      <p:to>
                                        <p:strVal val="visible"/>
                                      </p:to>
                                    </p:set>
                                    <p:animEffect transition="in" filter="slide(fromBottom)">
                                      <p:cBhvr>
                                        <p:cTn id="16" dur="2000"/>
                                        <p:tgtEl>
                                          <p:spTgt spid="94211">
                                            <p:txEl>
                                              <p:pRg st="1" end="1"/>
                                            </p:txEl>
                                          </p:spTgt>
                                        </p:tgtEl>
                                      </p:cBhvr>
                                    </p:animEffect>
                                  </p:childTnLst>
                                </p:cTn>
                              </p:par>
                            </p:childTnLst>
                          </p:cTn>
                        </p:par>
                        <p:par>
                          <p:cTn id="17" fill="hold">
                            <p:stCondLst>
                              <p:cond delay="6000"/>
                            </p:stCondLst>
                            <p:childTnLst>
                              <p:par>
                                <p:cTn id="18" presetID="12" presetClass="entr" presetSubtype="4" fill="hold" grpId="0" nodeType="afterEffect">
                                  <p:stCondLst>
                                    <p:cond delay="0"/>
                                  </p:stCondLst>
                                  <p:childTnLst>
                                    <p:set>
                                      <p:cBhvr>
                                        <p:cTn id="19" dur="1" fill="hold">
                                          <p:stCondLst>
                                            <p:cond delay="0"/>
                                          </p:stCondLst>
                                        </p:cTn>
                                        <p:tgtEl>
                                          <p:spTgt spid="94211">
                                            <p:txEl>
                                              <p:pRg st="3" end="3"/>
                                            </p:txEl>
                                          </p:spTgt>
                                        </p:tgtEl>
                                        <p:attrNameLst>
                                          <p:attrName>style.visibility</p:attrName>
                                        </p:attrNameLst>
                                      </p:cBhvr>
                                      <p:to>
                                        <p:strVal val="visible"/>
                                      </p:to>
                                    </p:set>
                                    <p:animEffect transition="in" filter="slide(fromBottom)">
                                      <p:cBhvr>
                                        <p:cTn id="20" dur="2000"/>
                                        <p:tgtEl>
                                          <p:spTgt spid="94211">
                                            <p:txEl>
                                              <p:pRg st="3" end="3"/>
                                            </p:txEl>
                                          </p:spTgt>
                                        </p:tgtEl>
                                      </p:cBhvr>
                                    </p:animEffect>
                                  </p:childTnLst>
                                </p:cTn>
                              </p:par>
                            </p:childTnLst>
                          </p:cTn>
                        </p:par>
                        <p:par>
                          <p:cTn id="21" fill="hold">
                            <p:stCondLst>
                              <p:cond delay="8000"/>
                            </p:stCondLst>
                            <p:childTnLst>
                              <p:par>
                                <p:cTn id="22" presetID="12" presetClass="entr" presetSubtype="4" fill="hold" grpId="0" nodeType="afterEffect">
                                  <p:stCondLst>
                                    <p:cond delay="0"/>
                                  </p:stCondLst>
                                  <p:childTnLst>
                                    <p:set>
                                      <p:cBhvr>
                                        <p:cTn id="23" dur="1" fill="hold">
                                          <p:stCondLst>
                                            <p:cond delay="0"/>
                                          </p:stCondLst>
                                        </p:cTn>
                                        <p:tgtEl>
                                          <p:spTgt spid="94211">
                                            <p:txEl>
                                              <p:pRg st="4" end="4"/>
                                            </p:txEl>
                                          </p:spTgt>
                                        </p:tgtEl>
                                        <p:attrNameLst>
                                          <p:attrName>style.visibility</p:attrName>
                                        </p:attrNameLst>
                                      </p:cBhvr>
                                      <p:to>
                                        <p:strVal val="visible"/>
                                      </p:to>
                                    </p:set>
                                    <p:animEffect transition="in" filter="slide(fromBottom)">
                                      <p:cBhvr>
                                        <p:cTn id="24" dur="2000"/>
                                        <p:tgtEl>
                                          <p:spTgt spid="942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nimBg="1"/>
      <p:bldP spid="94211"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eaLnBrk="1" hangingPunct="1"/>
            <a:r>
              <a:rPr lang="fa-IR" smtClean="0">
                <a:cs typeface="Titr" pitchFamily="2" charset="-78"/>
              </a:rPr>
              <a:t>فتوپریود</a:t>
            </a:r>
            <a:endParaRPr lang="en-GB" smtClean="0">
              <a:cs typeface="Titr" pitchFamily="2" charset="-78"/>
            </a:endParaRPr>
          </a:p>
        </p:txBody>
      </p:sp>
      <p:sp>
        <p:nvSpPr>
          <p:cNvPr id="95235" name="Rectangle 3"/>
          <p:cNvSpPr>
            <a:spLocks noGrp="1" noChangeArrowheads="1"/>
          </p:cNvSpPr>
          <p:nvPr>
            <p:ph type="body" idx="1"/>
          </p:nvPr>
        </p:nvSpPr>
        <p:spPr>
          <a:xfrm>
            <a:off x="457200" y="1798638"/>
            <a:ext cx="8229600" cy="4525962"/>
          </a:xfrm>
        </p:spPr>
        <p:txBody>
          <a:bodyPr/>
          <a:lstStyle/>
          <a:p>
            <a:pPr algn="r" rtl="1" eaLnBrk="1" hangingPunct="1">
              <a:buFontTx/>
              <a:buNone/>
            </a:pPr>
            <a:r>
              <a:rPr lang="fa-IR" smtClean="0">
                <a:cs typeface="Arial" charset="0"/>
              </a:rPr>
              <a:t>   </a:t>
            </a:r>
            <a:r>
              <a:rPr lang="fa-IR" sz="4400" smtClean="0">
                <a:solidFill>
                  <a:srgbClr val="0066FF"/>
                </a:solidFill>
                <a:cs typeface="Titr" pitchFamily="2" charset="-78"/>
              </a:rPr>
              <a:t>روز بلند</a:t>
            </a:r>
            <a:r>
              <a:rPr lang="fa-IR" smtClean="0">
                <a:cs typeface="Arial" charset="0"/>
              </a:rPr>
              <a:t> </a:t>
            </a:r>
          </a:p>
          <a:p>
            <a:pPr algn="r" rtl="1" eaLnBrk="1" hangingPunct="1">
              <a:buFontTx/>
              <a:buNone/>
            </a:pPr>
            <a:r>
              <a:rPr lang="fa-IR" smtClean="0">
                <a:cs typeface="Arial" charset="0"/>
              </a:rPr>
              <a:t>   </a:t>
            </a:r>
            <a:r>
              <a:rPr lang="fa-IR" smtClean="0">
                <a:latin typeface="Tahoma" pitchFamily="34" charset="0"/>
                <a:cs typeface="Tahoma" pitchFamily="34" charset="0"/>
              </a:rPr>
              <a:t>یولاف – چاودار- گندم – جو</a:t>
            </a:r>
          </a:p>
          <a:p>
            <a:pPr algn="r" rtl="1" eaLnBrk="1" hangingPunct="1">
              <a:buFontTx/>
              <a:buNone/>
            </a:pPr>
            <a:endParaRPr lang="fa-IR" smtClean="0">
              <a:cs typeface="Arial" charset="0"/>
            </a:endParaRPr>
          </a:p>
          <a:p>
            <a:pPr algn="r" rtl="1" eaLnBrk="1" hangingPunct="1">
              <a:buFontTx/>
              <a:buNone/>
            </a:pPr>
            <a:endParaRPr lang="fa-IR" smtClean="0">
              <a:cs typeface="Arial" charset="0"/>
            </a:endParaRPr>
          </a:p>
          <a:p>
            <a:pPr algn="r" rtl="1" eaLnBrk="1" hangingPunct="1">
              <a:buFontTx/>
              <a:buNone/>
            </a:pPr>
            <a:r>
              <a:rPr lang="fa-IR" smtClean="0">
                <a:cs typeface="Arial" charset="0"/>
              </a:rPr>
              <a:t>   </a:t>
            </a:r>
            <a:r>
              <a:rPr lang="fa-IR" sz="4400" smtClean="0">
                <a:solidFill>
                  <a:srgbClr val="0066FF"/>
                </a:solidFill>
                <a:cs typeface="Titr" pitchFamily="2" charset="-78"/>
              </a:rPr>
              <a:t>روز کوتاه</a:t>
            </a:r>
          </a:p>
          <a:p>
            <a:pPr algn="r" rtl="1" eaLnBrk="1" hangingPunct="1">
              <a:buFontTx/>
              <a:buNone/>
            </a:pPr>
            <a:r>
              <a:rPr lang="fa-IR" smtClean="0">
                <a:cs typeface="Arial" charset="0"/>
              </a:rPr>
              <a:t>  </a:t>
            </a:r>
            <a:r>
              <a:rPr lang="fa-IR" smtClean="0">
                <a:latin typeface="Tahoma" pitchFamily="34" charset="0"/>
                <a:cs typeface="Tahoma" pitchFamily="34" charset="0"/>
              </a:rPr>
              <a:t>سورگوم – ارزن – ذرت – برنج – نیشکر</a:t>
            </a:r>
            <a:r>
              <a:rPr lang="fa-IR" smtClean="0">
                <a:cs typeface="Arial" charset="0"/>
              </a:rPr>
              <a:t> </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additive="base">
                                        <p:cTn id="7" dur="2000" fill="hold"/>
                                        <p:tgtEl>
                                          <p:spTgt spid="95234"/>
                                        </p:tgtEl>
                                        <p:attrNameLst>
                                          <p:attrName>ppt_x</p:attrName>
                                        </p:attrNameLst>
                                      </p:cBhvr>
                                      <p:tavLst>
                                        <p:tav tm="0">
                                          <p:val>
                                            <p:strVal val="#ppt_x"/>
                                          </p:val>
                                        </p:tav>
                                        <p:tav tm="100000">
                                          <p:val>
                                            <p:strVal val="#ppt_x"/>
                                          </p:val>
                                        </p:tav>
                                      </p:tavLst>
                                    </p:anim>
                                    <p:anim calcmode="lin" valueType="num">
                                      <p:cBhvr additive="base">
                                        <p:cTn id="8" dur="2000" fill="hold"/>
                                        <p:tgtEl>
                                          <p:spTgt spid="9523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6" fill="hold" grpId="0" nodeType="afterEffect">
                                  <p:stCondLst>
                                    <p:cond delay="0"/>
                                  </p:stCondLst>
                                  <p:childTnLst>
                                    <p:set>
                                      <p:cBhvr>
                                        <p:cTn id="11" dur="1" fill="hold">
                                          <p:stCondLst>
                                            <p:cond delay="0"/>
                                          </p:stCondLst>
                                        </p:cTn>
                                        <p:tgtEl>
                                          <p:spTgt spid="95235">
                                            <p:txEl>
                                              <p:pRg st="0" end="0"/>
                                            </p:txEl>
                                          </p:spTgt>
                                        </p:tgtEl>
                                        <p:attrNameLst>
                                          <p:attrName>style.visibility</p:attrName>
                                        </p:attrNameLst>
                                      </p:cBhvr>
                                      <p:to>
                                        <p:strVal val="visible"/>
                                      </p:to>
                                    </p:set>
                                    <p:animEffect transition="in" filter="barn(inHorizontal)">
                                      <p:cBhvr>
                                        <p:cTn id="12" dur="2000"/>
                                        <p:tgtEl>
                                          <p:spTgt spid="95235">
                                            <p:txEl>
                                              <p:pRg st="0" end="0"/>
                                            </p:txEl>
                                          </p:spTgt>
                                        </p:tgtEl>
                                      </p:cBhvr>
                                    </p:animEffect>
                                  </p:childTnLst>
                                </p:cTn>
                              </p:par>
                            </p:childTnLst>
                          </p:cTn>
                        </p:par>
                        <p:par>
                          <p:cTn id="13" fill="hold">
                            <p:stCondLst>
                              <p:cond delay="4000"/>
                            </p:stCondLst>
                            <p:childTnLst>
                              <p:par>
                                <p:cTn id="14" presetID="16" presetClass="entr" presetSubtype="26" fill="hold" grpId="0" nodeType="afterEffect">
                                  <p:stCondLst>
                                    <p:cond delay="0"/>
                                  </p:stCondLst>
                                  <p:childTnLst>
                                    <p:set>
                                      <p:cBhvr>
                                        <p:cTn id="15" dur="1" fill="hold">
                                          <p:stCondLst>
                                            <p:cond delay="0"/>
                                          </p:stCondLst>
                                        </p:cTn>
                                        <p:tgtEl>
                                          <p:spTgt spid="95235">
                                            <p:txEl>
                                              <p:pRg st="1" end="1"/>
                                            </p:txEl>
                                          </p:spTgt>
                                        </p:tgtEl>
                                        <p:attrNameLst>
                                          <p:attrName>style.visibility</p:attrName>
                                        </p:attrNameLst>
                                      </p:cBhvr>
                                      <p:to>
                                        <p:strVal val="visible"/>
                                      </p:to>
                                    </p:set>
                                    <p:animEffect transition="in" filter="barn(inHorizontal)">
                                      <p:cBhvr>
                                        <p:cTn id="16" dur="2000"/>
                                        <p:tgtEl>
                                          <p:spTgt spid="95235">
                                            <p:txEl>
                                              <p:pRg st="1" end="1"/>
                                            </p:txEl>
                                          </p:spTgt>
                                        </p:tgtEl>
                                      </p:cBhvr>
                                    </p:animEffect>
                                  </p:childTnLst>
                                </p:cTn>
                              </p:par>
                            </p:childTnLst>
                          </p:cTn>
                        </p:par>
                        <p:par>
                          <p:cTn id="17" fill="hold">
                            <p:stCondLst>
                              <p:cond delay="6000"/>
                            </p:stCondLst>
                            <p:childTnLst>
                              <p:par>
                                <p:cTn id="18" presetID="16" presetClass="entr" presetSubtype="26" fill="hold" grpId="0" nodeType="afterEffect">
                                  <p:stCondLst>
                                    <p:cond delay="0"/>
                                  </p:stCondLst>
                                  <p:childTnLst>
                                    <p:set>
                                      <p:cBhvr>
                                        <p:cTn id="19" dur="1" fill="hold">
                                          <p:stCondLst>
                                            <p:cond delay="0"/>
                                          </p:stCondLst>
                                        </p:cTn>
                                        <p:tgtEl>
                                          <p:spTgt spid="95235">
                                            <p:txEl>
                                              <p:pRg st="4" end="4"/>
                                            </p:txEl>
                                          </p:spTgt>
                                        </p:tgtEl>
                                        <p:attrNameLst>
                                          <p:attrName>style.visibility</p:attrName>
                                        </p:attrNameLst>
                                      </p:cBhvr>
                                      <p:to>
                                        <p:strVal val="visible"/>
                                      </p:to>
                                    </p:set>
                                    <p:animEffect transition="in" filter="barn(inHorizontal)">
                                      <p:cBhvr>
                                        <p:cTn id="20" dur="2000"/>
                                        <p:tgtEl>
                                          <p:spTgt spid="95235">
                                            <p:txEl>
                                              <p:pRg st="4" end="4"/>
                                            </p:txEl>
                                          </p:spTgt>
                                        </p:tgtEl>
                                      </p:cBhvr>
                                    </p:animEffect>
                                  </p:childTnLst>
                                </p:cTn>
                              </p:par>
                            </p:childTnLst>
                          </p:cTn>
                        </p:par>
                        <p:par>
                          <p:cTn id="21" fill="hold">
                            <p:stCondLst>
                              <p:cond delay="8000"/>
                            </p:stCondLst>
                            <p:childTnLst>
                              <p:par>
                                <p:cTn id="22" presetID="16" presetClass="entr" presetSubtype="26" fill="hold" grpId="0" nodeType="afterEffect">
                                  <p:stCondLst>
                                    <p:cond delay="0"/>
                                  </p:stCondLst>
                                  <p:childTnLst>
                                    <p:set>
                                      <p:cBhvr>
                                        <p:cTn id="23" dur="1" fill="hold">
                                          <p:stCondLst>
                                            <p:cond delay="0"/>
                                          </p:stCondLst>
                                        </p:cTn>
                                        <p:tgtEl>
                                          <p:spTgt spid="95235">
                                            <p:txEl>
                                              <p:pRg st="5" end="5"/>
                                            </p:txEl>
                                          </p:spTgt>
                                        </p:tgtEl>
                                        <p:attrNameLst>
                                          <p:attrName>style.visibility</p:attrName>
                                        </p:attrNameLst>
                                      </p:cBhvr>
                                      <p:to>
                                        <p:strVal val="visible"/>
                                      </p:to>
                                    </p:set>
                                    <p:animEffect transition="in" filter="barn(inHorizontal)">
                                      <p:cBhvr>
                                        <p:cTn id="24" dur="2000"/>
                                        <p:tgtEl>
                                          <p:spTgt spid="952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animBg="1"/>
      <p:bldP spid="9523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solidFill>
            <a:srgbClr val="FFFF99"/>
          </a:solidFill>
          <a:ln w="19050">
            <a:solidFill>
              <a:schemeClr val="tx1"/>
            </a:solidFill>
          </a:ln>
        </p:spPr>
        <p:txBody>
          <a:bodyPr/>
          <a:lstStyle/>
          <a:p>
            <a:pPr eaLnBrk="1" hangingPunct="1"/>
            <a:r>
              <a:rPr lang="fa-IR" smtClean="0">
                <a:cs typeface="Titr" pitchFamily="2" charset="-78"/>
              </a:rPr>
              <a:t>مصرف انسان ودام</a:t>
            </a:r>
            <a:endParaRPr lang="en-GB" smtClean="0">
              <a:cs typeface="Titr" pitchFamily="2" charset="-78"/>
            </a:endParaRPr>
          </a:p>
        </p:txBody>
      </p:sp>
      <p:sp>
        <p:nvSpPr>
          <p:cNvPr id="46083" name="Rectangle 3"/>
          <p:cNvSpPr>
            <a:spLocks noGrp="1" noChangeArrowheads="1"/>
          </p:cNvSpPr>
          <p:nvPr>
            <p:ph type="body" idx="1"/>
          </p:nvPr>
        </p:nvSpPr>
        <p:spPr/>
        <p:txBody>
          <a:bodyPr/>
          <a:lstStyle/>
          <a:p>
            <a:pPr algn="r" rtl="1" eaLnBrk="1" hangingPunct="1">
              <a:buFontTx/>
              <a:buNone/>
            </a:pPr>
            <a:r>
              <a:rPr lang="fa-IR" smtClean="0">
                <a:cs typeface="Arial" charset="0"/>
              </a:rPr>
              <a:t>    </a:t>
            </a:r>
          </a:p>
          <a:p>
            <a:pPr algn="r" rtl="1" eaLnBrk="1" hangingPunct="1">
              <a:buFontTx/>
              <a:buNone/>
            </a:pPr>
            <a:r>
              <a:rPr lang="fa-IR" smtClean="0">
                <a:cs typeface="Arial" charset="0"/>
              </a:rPr>
              <a:t>  </a:t>
            </a:r>
            <a:r>
              <a:rPr lang="en-US" smtClean="0">
                <a:cs typeface="Arial" charset="0"/>
              </a:rPr>
              <a:t>Fooder</a:t>
            </a:r>
            <a:r>
              <a:rPr lang="fa-IR" smtClean="0">
                <a:cs typeface="Arial" charset="0"/>
              </a:rPr>
              <a:t>          انسان           گندم</a:t>
            </a:r>
          </a:p>
          <a:p>
            <a:pPr algn="r" rtl="1" eaLnBrk="1" hangingPunct="1">
              <a:buFontTx/>
              <a:buNone/>
            </a:pPr>
            <a:endParaRPr lang="fa-IR" smtClean="0">
              <a:cs typeface="Arial" charset="0"/>
            </a:endParaRPr>
          </a:p>
          <a:p>
            <a:pPr algn="r" rtl="1" eaLnBrk="1" hangingPunct="1">
              <a:buFontTx/>
              <a:buNone/>
            </a:pPr>
            <a:r>
              <a:rPr lang="en-US" smtClean="0">
                <a:cs typeface="Arial" charset="0"/>
              </a:rPr>
              <a:t>Feeder  </a:t>
            </a:r>
            <a:r>
              <a:rPr lang="fa-IR" smtClean="0">
                <a:cs typeface="Arial" charset="0"/>
              </a:rPr>
              <a:t>           دام              جو – ارزن</a:t>
            </a:r>
          </a:p>
          <a:p>
            <a:pPr algn="r" rtl="1" eaLnBrk="1" hangingPunct="1">
              <a:buFontTx/>
              <a:buNone/>
            </a:pPr>
            <a:endParaRPr lang="fa-IR" smtClean="0">
              <a:cs typeface="Arial" charset="0"/>
            </a:endParaRPr>
          </a:p>
          <a:p>
            <a:pPr algn="r" rtl="1" eaLnBrk="1" hangingPunct="1">
              <a:buFontTx/>
              <a:buNone/>
            </a:pPr>
            <a:r>
              <a:rPr lang="fa-IR" smtClean="0">
                <a:cs typeface="Arial" charset="0"/>
              </a:rPr>
              <a:t>  </a:t>
            </a:r>
            <a:r>
              <a:rPr lang="en-US" smtClean="0">
                <a:cs typeface="Arial" charset="0"/>
              </a:rPr>
              <a:t>Forage</a:t>
            </a:r>
            <a:r>
              <a:rPr lang="fa-IR" smtClean="0">
                <a:cs typeface="Arial" charset="0"/>
              </a:rPr>
              <a:t>           دام            قصیل یا خصیل   </a:t>
            </a:r>
            <a:endParaRPr lang="en-GB" smtClean="0">
              <a:cs typeface="Arial" charset="0"/>
            </a:endParaRPr>
          </a:p>
        </p:txBody>
      </p:sp>
      <p:sp>
        <p:nvSpPr>
          <p:cNvPr id="46084" name="Line 4"/>
          <p:cNvSpPr>
            <a:spLocks noChangeShapeType="1"/>
          </p:cNvSpPr>
          <p:nvPr/>
        </p:nvSpPr>
        <p:spPr bwMode="auto">
          <a:xfrm flipH="1">
            <a:off x="6096000" y="2514600"/>
            <a:ext cx="685800" cy="0"/>
          </a:xfrm>
          <a:prstGeom prst="line">
            <a:avLst/>
          </a:prstGeom>
          <a:noFill/>
          <a:ln w="28575">
            <a:solidFill>
              <a:srgbClr val="0000FF"/>
            </a:solidFill>
            <a:round/>
            <a:headEnd/>
            <a:tailEnd type="triangle" w="med" len="med"/>
          </a:ln>
        </p:spPr>
        <p:txBody>
          <a:bodyPr/>
          <a:lstStyle/>
          <a:p>
            <a:endParaRPr lang="en-US"/>
          </a:p>
        </p:txBody>
      </p:sp>
      <p:sp>
        <p:nvSpPr>
          <p:cNvPr id="46085" name="Line 5"/>
          <p:cNvSpPr>
            <a:spLocks noChangeShapeType="1"/>
          </p:cNvSpPr>
          <p:nvPr/>
        </p:nvSpPr>
        <p:spPr bwMode="auto">
          <a:xfrm flipH="1">
            <a:off x="6248400" y="3733800"/>
            <a:ext cx="685800" cy="0"/>
          </a:xfrm>
          <a:prstGeom prst="line">
            <a:avLst/>
          </a:prstGeom>
          <a:noFill/>
          <a:ln w="28575">
            <a:solidFill>
              <a:srgbClr val="0000FF"/>
            </a:solidFill>
            <a:round/>
            <a:headEnd/>
            <a:tailEnd type="triangle" w="med" len="med"/>
          </a:ln>
        </p:spPr>
        <p:txBody>
          <a:bodyPr/>
          <a:lstStyle/>
          <a:p>
            <a:endParaRPr lang="en-US"/>
          </a:p>
        </p:txBody>
      </p:sp>
      <p:sp>
        <p:nvSpPr>
          <p:cNvPr id="46086" name="Line 6"/>
          <p:cNvSpPr>
            <a:spLocks noChangeShapeType="1"/>
          </p:cNvSpPr>
          <p:nvPr/>
        </p:nvSpPr>
        <p:spPr bwMode="auto">
          <a:xfrm flipH="1">
            <a:off x="6172200" y="4876800"/>
            <a:ext cx="685800" cy="0"/>
          </a:xfrm>
          <a:prstGeom prst="line">
            <a:avLst/>
          </a:prstGeom>
          <a:noFill/>
          <a:ln w="28575">
            <a:solidFill>
              <a:srgbClr val="0000FF"/>
            </a:solidFill>
            <a:round/>
            <a:headEnd/>
            <a:tailEnd type="triangle" w="med" len="med"/>
          </a:ln>
        </p:spPr>
        <p:txBody>
          <a:bodyPr/>
          <a:lstStyle/>
          <a:p>
            <a:endParaRPr lang="en-US"/>
          </a:p>
        </p:txBody>
      </p:sp>
      <p:sp>
        <p:nvSpPr>
          <p:cNvPr id="46087" name="Line 7"/>
          <p:cNvSpPr>
            <a:spLocks noChangeShapeType="1"/>
          </p:cNvSpPr>
          <p:nvPr/>
        </p:nvSpPr>
        <p:spPr bwMode="auto">
          <a:xfrm flipH="1">
            <a:off x="4419600" y="4876800"/>
            <a:ext cx="685800" cy="0"/>
          </a:xfrm>
          <a:prstGeom prst="line">
            <a:avLst/>
          </a:prstGeom>
          <a:noFill/>
          <a:ln w="28575">
            <a:solidFill>
              <a:srgbClr val="0000FF"/>
            </a:solidFill>
            <a:round/>
            <a:headEnd/>
            <a:tailEnd type="triangle" w="med" len="med"/>
          </a:ln>
        </p:spPr>
        <p:txBody>
          <a:bodyPr/>
          <a:lstStyle/>
          <a:p>
            <a:endParaRPr lang="en-US"/>
          </a:p>
        </p:txBody>
      </p:sp>
      <p:sp>
        <p:nvSpPr>
          <p:cNvPr id="46088" name="Line 8"/>
          <p:cNvSpPr>
            <a:spLocks noChangeShapeType="1"/>
          </p:cNvSpPr>
          <p:nvPr/>
        </p:nvSpPr>
        <p:spPr bwMode="auto">
          <a:xfrm flipH="1">
            <a:off x="4343400" y="3733800"/>
            <a:ext cx="685800" cy="0"/>
          </a:xfrm>
          <a:prstGeom prst="line">
            <a:avLst/>
          </a:prstGeom>
          <a:noFill/>
          <a:ln w="28575">
            <a:solidFill>
              <a:srgbClr val="0000FF"/>
            </a:solidFill>
            <a:round/>
            <a:headEnd/>
            <a:tailEnd type="triangle" w="med" len="med"/>
          </a:ln>
        </p:spPr>
        <p:txBody>
          <a:bodyPr/>
          <a:lstStyle/>
          <a:p>
            <a:endParaRPr lang="en-US"/>
          </a:p>
        </p:txBody>
      </p:sp>
      <p:sp>
        <p:nvSpPr>
          <p:cNvPr id="46089" name="Line 9"/>
          <p:cNvSpPr>
            <a:spLocks noChangeShapeType="1"/>
          </p:cNvSpPr>
          <p:nvPr/>
        </p:nvSpPr>
        <p:spPr bwMode="auto">
          <a:xfrm flipH="1">
            <a:off x="4343400" y="2514600"/>
            <a:ext cx="685800" cy="0"/>
          </a:xfrm>
          <a:prstGeom prst="line">
            <a:avLst/>
          </a:prstGeom>
          <a:noFill/>
          <a:ln w="28575">
            <a:solidFill>
              <a:srgbClr val="0000FF"/>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additive="base">
                                        <p:cTn id="7" dur="2000" fill="hold"/>
                                        <p:tgtEl>
                                          <p:spTgt spid="96258"/>
                                        </p:tgtEl>
                                        <p:attrNameLst>
                                          <p:attrName>ppt_x</p:attrName>
                                        </p:attrNameLst>
                                      </p:cBhvr>
                                      <p:tavLst>
                                        <p:tav tm="0">
                                          <p:val>
                                            <p:strVal val="#ppt_x"/>
                                          </p:val>
                                        </p:tav>
                                        <p:tav tm="100000">
                                          <p:val>
                                            <p:strVal val="#ppt_x"/>
                                          </p:val>
                                        </p:tav>
                                      </p:tavLst>
                                    </p:anim>
                                    <p:anim calcmode="lin" valueType="num">
                                      <p:cBhvr additive="base">
                                        <p:cTn id="8" dur="2000" fill="hold"/>
                                        <p:tgtEl>
                                          <p:spTgt spid="962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solidFill>
            <a:srgbClr val="FFFF99"/>
          </a:solidFill>
          <a:ln w="19050">
            <a:solidFill>
              <a:schemeClr val="tx1"/>
            </a:solidFill>
          </a:ln>
        </p:spPr>
        <p:txBody>
          <a:bodyPr/>
          <a:lstStyle/>
          <a:p>
            <a:pPr eaLnBrk="1" hangingPunct="1"/>
            <a:r>
              <a:rPr lang="fa-IR" smtClean="0">
                <a:cs typeface="Titr" pitchFamily="2" charset="-78"/>
              </a:rPr>
              <a:t>حرارت مطلوب رشد</a:t>
            </a:r>
            <a:endParaRPr lang="en-GB" smtClean="0">
              <a:cs typeface="Titr" pitchFamily="2" charset="-78"/>
            </a:endParaRPr>
          </a:p>
        </p:txBody>
      </p:sp>
      <p:sp>
        <p:nvSpPr>
          <p:cNvPr id="97283" name="Rectangle 3"/>
          <p:cNvSpPr>
            <a:spLocks noGrp="1" noChangeArrowheads="1"/>
          </p:cNvSpPr>
          <p:nvPr>
            <p:ph type="body" idx="1"/>
          </p:nvPr>
        </p:nvSpPr>
        <p:spPr/>
        <p:txBody>
          <a:bodyPr/>
          <a:lstStyle/>
          <a:p>
            <a:pPr algn="r" rtl="1" eaLnBrk="1" hangingPunct="1">
              <a:buFontTx/>
              <a:buNone/>
            </a:pPr>
            <a:r>
              <a:rPr lang="fa-IR" smtClean="0">
                <a:cs typeface="Arial" charset="0"/>
              </a:rPr>
              <a:t> </a:t>
            </a:r>
          </a:p>
          <a:p>
            <a:pPr algn="r" rtl="1" eaLnBrk="1" hangingPunct="1">
              <a:buFontTx/>
              <a:buNone/>
            </a:pPr>
            <a:r>
              <a:rPr lang="fa-IR" sz="4400" smtClean="0">
                <a:solidFill>
                  <a:srgbClr val="0066FF"/>
                </a:solidFill>
                <a:cs typeface="Titr" pitchFamily="2" charset="-78"/>
              </a:rPr>
              <a:t> سردسیری</a:t>
            </a:r>
          </a:p>
          <a:p>
            <a:pPr algn="r" rtl="1" eaLnBrk="1" hangingPunct="1">
              <a:buFontTx/>
              <a:buNone/>
            </a:pPr>
            <a:r>
              <a:rPr lang="fa-IR" smtClean="0">
                <a:cs typeface="Arial" charset="0"/>
              </a:rPr>
              <a:t>    </a:t>
            </a:r>
            <a:r>
              <a:rPr lang="fa-IR" smtClean="0">
                <a:latin typeface="Tahoma" pitchFamily="34" charset="0"/>
                <a:cs typeface="Tahoma" pitchFamily="34" charset="0"/>
              </a:rPr>
              <a:t>گندم – چاودار – جو – یولاف</a:t>
            </a:r>
          </a:p>
          <a:p>
            <a:pPr algn="r" rtl="1" eaLnBrk="1" hangingPunct="1">
              <a:buFontTx/>
              <a:buNone/>
            </a:pPr>
            <a:endParaRPr lang="fa-IR" smtClean="0">
              <a:cs typeface="Arial" charset="0"/>
            </a:endParaRPr>
          </a:p>
          <a:p>
            <a:pPr algn="r" rtl="1" eaLnBrk="1" hangingPunct="1">
              <a:buFontTx/>
              <a:buNone/>
            </a:pPr>
            <a:r>
              <a:rPr lang="fa-IR" smtClean="0">
                <a:cs typeface="Arial" charset="0"/>
              </a:rPr>
              <a:t> </a:t>
            </a:r>
            <a:r>
              <a:rPr lang="fa-IR" sz="4400" smtClean="0">
                <a:solidFill>
                  <a:srgbClr val="0066FF"/>
                </a:solidFill>
                <a:cs typeface="Titr" pitchFamily="2" charset="-78"/>
              </a:rPr>
              <a:t>گرمسیری</a:t>
            </a:r>
          </a:p>
          <a:p>
            <a:pPr algn="r" rtl="1" eaLnBrk="1" hangingPunct="1">
              <a:buFontTx/>
              <a:buNone/>
            </a:pPr>
            <a:r>
              <a:rPr lang="fa-IR" smtClean="0">
                <a:cs typeface="Arial" charset="0"/>
              </a:rPr>
              <a:t>    </a:t>
            </a:r>
            <a:r>
              <a:rPr lang="fa-IR" smtClean="0">
                <a:latin typeface="Tahoma" pitchFamily="34" charset="0"/>
                <a:cs typeface="Tahoma" pitchFamily="34" charset="0"/>
              </a:rPr>
              <a:t>برنج – ارزن – ذرت – نیشکر- سورگوم </a:t>
            </a:r>
          </a:p>
          <a:p>
            <a:pPr algn="r" rtl="1" eaLnBrk="1" hangingPunct="1">
              <a:buFontTx/>
              <a:buNone/>
            </a:pPr>
            <a:endParaRPr lang="fa-IR" smtClean="0">
              <a:latin typeface="Tahoma" pitchFamily="34" charset="0"/>
              <a:cs typeface="Tahoma" pitchFamily="34" charset="0"/>
            </a:endParaRPr>
          </a:p>
          <a:p>
            <a:pPr algn="r" rtl="1" eaLnBrk="1" hangingPunct="1">
              <a:buFontTx/>
              <a:buNone/>
            </a:pPr>
            <a:endParaRPr lang="en-GB" smtClean="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additive="base">
                                        <p:cTn id="7" dur="1000" fill="hold"/>
                                        <p:tgtEl>
                                          <p:spTgt spid="97282"/>
                                        </p:tgtEl>
                                        <p:attrNameLst>
                                          <p:attrName>ppt_x</p:attrName>
                                        </p:attrNameLst>
                                      </p:cBhvr>
                                      <p:tavLst>
                                        <p:tav tm="0">
                                          <p:val>
                                            <p:strVal val="#ppt_x"/>
                                          </p:val>
                                        </p:tav>
                                        <p:tav tm="100000">
                                          <p:val>
                                            <p:strVal val="#ppt_x"/>
                                          </p:val>
                                        </p:tav>
                                      </p:tavLst>
                                    </p:anim>
                                    <p:anim calcmode="lin" valueType="num">
                                      <p:cBhvr additive="base">
                                        <p:cTn id="8" dur="1000" fill="hold"/>
                                        <p:tgtEl>
                                          <p:spTgt spid="9728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97283">
                                            <p:txEl>
                                              <p:pRg st="0" end="0"/>
                                            </p:txEl>
                                          </p:spTgt>
                                        </p:tgtEl>
                                        <p:attrNameLst>
                                          <p:attrName>style.visibility</p:attrName>
                                        </p:attrNameLst>
                                      </p:cBhvr>
                                      <p:to>
                                        <p:strVal val="visible"/>
                                      </p:to>
                                    </p:set>
                                    <p:animEffect transition="in" filter="fade">
                                      <p:cBhvr>
                                        <p:cTn id="12" dur="1000"/>
                                        <p:tgtEl>
                                          <p:spTgt spid="97283">
                                            <p:txEl>
                                              <p:pRg st="0" end="0"/>
                                            </p:txEl>
                                          </p:spTgt>
                                        </p:tgtEl>
                                      </p:cBhvr>
                                    </p:animEffect>
                                    <p:anim calcmode="lin" valueType="num">
                                      <p:cBhvr>
                                        <p:cTn id="13" dur="1000" fill="hold"/>
                                        <p:tgtEl>
                                          <p:spTgt spid="97283">
                                            <p:txEl>
                                              <p:pRg st="0" end="0"/>
                                            </p:txEl>
                                          </p:spTgt>
                                        </p:tgtEl>
                                        <p:attrNameLst>
                                          <p:attrName>ppt_w</p:attrName>
                                        </p:attrNameLst>
                                      </p:cBhvr>
                                      <p:tavLst>
                                        <p:tav tm="0" fmla="#ppt_w*sin(2.5*pi*$)">
                                          <p:val>
                                            <p:fltVal val="0"/>
                                          </p:val>
                                        </p:tav>
                                        <p:tav tm="100000">
                                          <p:val>
                                            <p:fltVal val="1"/>
                                          </p:val>
                                        </p:tav>
                                      </p:tavLst>
                                    </p:anim>
                                    <p:anim calcmode="lin" valueType="num">
                                      <p:cBhvr>
                                        <p:cTn id="14" dur="1000" fill="hold"/>
                                        <p:tgtEl>
                                          <p:spTgt spid="97283">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900"/>
                            </p:stCondLst>
                            <p:childTnLst>
                              <p:par>
                                <p:cTn id="16" presetID="45" presetClass="entr" presetSubtype="0" fill="hold" grpId="0" nodeType="afterEffect">
                                  <p:stCondLst>
                                    <p:cond delay="0"/>
                                  </p:stCondLst>
                                  <p:iterate type="lt">
                                    <p:tmPct val="10000"/>
                                  </p:iterate>
                                  <p:childTnLst>
                                    <p:set>
                                      <p:cBhvr>
                                        <p:cTn id="17" dur="1" fill="hold">
                                          <p:stCondLst>
                                            <p:cond delay="0"/>
                                          </p:stCondLst>
                                        </p:cTn>
                                        <p:tgtEl>
                                          <p:spTgt spid="97283">
                                            <p:txEl>
                                              <p:pRg st="1" end="1"/>
                                            </p:txEl>
                                          </p:spTgt>
                                        </p:tgtEl>
                                        <p:attrNameLst>
                                          <p:attrName>style.visibility</p:attrName>
                                        </p:attrNameLst>
                                      </p:cBhvr>
                                      <p:to>
                                        <p:strVal val="visible"/>
                                      </p:to>
                                    </p:set>
                                    <p:animEffect transition="in" filter="fade">
                                      <p:cBhvr>
                                        <p:cTn id="18" dur="1000"/>
                                        <p:tgtEl>
                                          <p:spTgt spid="97283">
                                            <p:txEl>
                                              <p:pRg st="1" end="1"/>
                                            </p:txEl>
                                          </p:spTgt>
                                        </p:tgtEl>
                                      </p:cBhvr>
                                    </p:animEffect>
                                    <p:anim calcmode="lin" valueType="num">
                                      <p:cBhvr>
                                        <p:cTn id="19" dur="1000" fill="hold"/>
                                        <p:tgtEl>
                                          <p:spTgt spid="97283">
                                            <p:txEl>
                                              <p:pRg st="1" end="1"/>
                                            </p:txEl>
                                          </p:spTgt>
                                        </p:tgtEl>
                                        <p:attrNameLst>
                                          <p:attrName>ppt_w</p:attrName>
                                        </p:attrNameLst>
                                      </p:cBhvr>
                                      <p:tavLst>
                                        <p:tav tm="0" fmla="#ppt_w*sin(2.5*pi*$)">
                                          <p:val>
                                            <p:fltVal val="0"/>
                                          </p:val>
                                        </p:tav>
                                        <p:tav tm="100000">
                                          <p:val>
                                            <p:fltVal val="1"/>
                                          </p:val>
                                        </p:tav>
                                      </p:tavLst>
                                    </p:anim>
                                    <p:anim calcmode="lin" valueType="num">
                                      <p:cBhvr>
                                        <p:cTn id="20" dur="1000" fill="hold"/>
                                        <p:tgtEl>
                                          <p:spTgt spid="97283">
                                            <p:txEl>
                                              <p:pRg st="1" end="1"/>
                                            </p:txEl>
                                          </p:spTgt>
                                        </p:tgtEl>
                                        <p:attrNameLst>
                                          <p:attrName>ppt_h</p:attrName>
                                        </p:attrNameLst>
                                      </p:cBhvr>
                                      <p:tavLst>
                                        <p:tav tm="0">
                                          <p:val>
                                            <p:strVal val="#ppt_h"/>
                                          </p:val>
                                        </p:tav>
                                        <p:tav tm="100000">
                                          <p:val>
                                            <p:strVal val="#ppt_h"/>
                                          </p:val>
                                        </p:tav>
                                      </p:tavLst>
                                    </p:anim>
                                  </p:childTnLst>
                                </p:cTn>
                              </p:par>
                            </p:childTnLst>
                          </p:cTn>
                        </p:par>
                        <p:par>
                          <p:cTn id="21" fill="hold">
                            <p:stCondLst>
                              <p:cond delay="3500"/>
                            </p:stCondLst>
                            <p:childTnLst>
                              <p:par>
                                <p:cTn id="22" presetID="45" presetClass="entr" presetSubtype="0" fill="hold" grpId="0" nodeType="afterEffect">
                                  <p:stCondLst>
                                    <p:cond delay="0"/>
                                  </p:stCondLst>
                                  <p:iterate type="lt">
                                    <p:tmPct val="10000"/>
                                  </p:iterate>
                                  <p:childTnLst>
                                    <p:set>
                                      <p:cBhvr>
                                        <p:cTn id="23" dur="1" fill="hold">
                                          <p:stCondLst>
                                            <p:cond delay="0"/>
                                          </p:stCondLst>
                                        </p:cTn>
                                        <p:tgtEl>
                                          <p:spTgt spid="97283">
                                            <p:txEl>
                                              <p:pRg st="2" end="2"/>
                                            </p:txEl>
                                          </p:spTgt>
                                        </p:tgtEl>
                                        <p:attrNameLst>
                                          <p:attrName>style.visibility</p:attrName>
                                        </p:attrNameLst>
                                      </p:cBhvr>
                                      <p:to>
                                        <p:strVal val="visible"/>
                                      </p:to>
                                    </p:set>
                                    <p:animEffect transition="in" filter="fade">
                                      <p:cBhvr>
                                        <p:cTn id="24" dur="1000"/>
                                        <p:tgtEl>
                                          <p:spTgt spid="97283">
                                            <p:txEl>
                                              <p:pRg st="2" end="2"/>
                                            </p:txEl>
                                          </p:spTgt>
                                        </p:tgtEl>
                                      </p:cBhvr>
                                    </p:animEffect>
                                    <p:anim calcmode="lin" valueType="num">
                                      <p:cBhvr>
                                        <p:cTn id="25" dur="1000" fill="hold"/>
                                        <p:tgtEl>
                                          <p:spTgt spid="97283">
                                            <p:txEl>
                                              <p:pRg st="2" end="2"/>
                                            </p:txEl>
                                          </p:spTgt>
                                        </p:tgtEl>
                                        <p:attrNameLst>
                                          <p:attrName>ppt_w</p:attrName>
                                        </p:attrNameLst>
                                      </p:cBhvr>
                                      <p:tavLst>
                                        <p:tav tm="0" fmla="#ppt_w*sin(2.5*pi*$)">
                                          <p:val>
                                            <p:fltVal val="0"/>
                                          </p:val>
                                        </p:tav>
                                        <p:tav tm="100000">
                                          <p:val>
                                            <p:fltVal val="1"/>
                                          </p:val>
                                        </p:tav>
                                      </p:tavLst>
                                    </p:anim>
                                    <p:anim calcmode="lin" valueType="num">
                                      <p:cBhvr>
                                        <p:cTn id="26" dur="1000" fill="hold"/>
                                        <p:tgtEl>
                                          <p:spTgt spid="97283">
                                            <p:txEl>
                                              <p:pRg st="2" end="2"/>
                                            </p:txEl>
                                          </p:spTgt>
                                        </p:tgtEl>
                                        <p:attrNameLst>
                                          <p:attrName>ppt_h</p:attrName>
                                        </p:attrNameLst>
                                      </p:cBhvr>
                                      <p:tavLst>
                                        <p:tav tm="0">
                                          <p:val>
                                            <p:strVal val="#ppt_h"/>
                                          </p:val>
                                        </p:tav>
                                        <p:tav tm="100000">
                                          <p:val>
                                            <p:strVal val="#ppt_h"/>
                                          </p:val>
                                        </p:tav>
                                      </p:tavLst>
                                    </p:anim>
                                  </p:childTnLst>
                                </p:cTn>
                              </p:par>
                            </p:childTnLst>
                          </p:cTn>
                        </p:par>
                        <p:par>
                          <p:cTn id="27" fill="hold">
                            <p:stCondLst>
                              <p:cond delay="6400"/>
                            </p:stCondLst>
                            <p:childTnLst>
                              <p:par>
                                <p:cTn id="28" presetID="45" presetClass="entr" presetSubtype="0" fill="hold" grpId="0" nodeType="afterEffect">
                                  <p:stCondLst>
                                    <p:cond delay="0"/>
                                  </p:stCondLst>
                                  <p:iterate type="lt">
                                    <p:tmPct val="10000"/>
                                  </p:iterate>
                                  <p:childTnLst>
                                    <p:set>
                                      <p:cBhvr>
                                        <p:cTn id="29" dur="1" fill="hold">
                                          <p:stCondLst>
                                            <p:cond delay="0"/>
                                          </p:stCondLst>
                                        </p:cTn>
                                        <p:tgtEl>
                                          <p:spTgt spid="97283">
                                            <p:txEl>
                                              <p:pRg st="4" end="4"/>
                                            </p:txEl>
                                          </p:spTgt>
                                        </p:tgtEl>
                                        <p:attrNameLst>
                                          <p:attrName>style.visibility</p:attrName>
                                        </p:attrNameLst>
                                      </p:cBhvr>
                                      <p:to>
                                        <p:strVal val="visible"/>
                                      </p:to>
                                    </p:set>
                                    <p:animEffect transition="in" filter="fade">
                                      <p:cBhvr>
                                        <p:cTn id="30" dur="1000"/>
                                        <p:tgtEl>
                                          <p:spTgt spid="97283">
                                            <p:txEl>
                                              <p:pRg st="4" end="4"/>
                                            </p:txEl>
                                          </p:spTgt>
                                        </p:tgtEl>
                                      </p:cBhvr>
                                    </p:animEffect>
                                    <p:anim calcmode="lin" valueType="num">
                                      <p:cBhvr>
                                        <p:cTn id="31" dur="1000" fill="hold"/>
                                        <p:tgtEl>
                                          <p:spTgt spid="97283">
                                            <p:txEl>
                                              <p:pRg st="4" end="4"/>
                                            </p:txEl>
                                          </p:spTgt>
                                        </p:tgtEl>
                                        <p:attrNameLst>
                                          <p:attrName>ppt_w</p:attrName>
                                        </p:attrNameLst>
                                      </p:cBhvr>
                                      <p:tavLst>
                                        <p:tav tm="0" fmla="#ppt_w*sin(2.5*pi*$)">
                                          <p:val>
                                            <p:fltVal val="0"/>
                                          </p:val>
                                        </p:tav>
                                        <p:tav tm="100000">
                                          <p:val>
                                            <p:fltVal val="1"/>
                                          </p:val>
                                        </p:tav>
                                      </p:tavLst>
                                    </p:anim>
                                    <p:anim calcmode="lin" valueType="num">
                                      <p:cBhvr>
                                        <p:cTn id="32" dur="1000" fill="hold"/>
                                        <p:tgtEl>
                                          <p:spTgt spid="97283">
                                            <p:txEl>
                                              <p:pRg st="4" end="4"/>
                                            </p:txEl>
                                          </p:spTgt>
                                        </p:tgtEl>
                                        <p:attrNameLst>
                                          <p:attrName>ppt_h</p:attrName>
                                        </p:attrNameLst>
                                      </p:cBhvr>
                                      <p:tavLst>
                                        <p:tav tm="0">
                                          <p:val>
                                            <p:strVal val="#ppt_h"/>
                                          </p:val>
                                        </p:tav>
                                        <p:tav tm="100000">
                                          <p:val>
                                            <p:strVal val="#ppt_h"/>
                                          </p:val>
                                        </p:tav>
                                      </p:tavLst>
                                    </p:anim>
                                  </p:childTnLst>
                                </p:cTn>
                              </p:par>
                            </p:childTnLst>
                          </p:cTn>
                        </p:par>
                        <p:par>
                          <p:cTn id="33" fill="hold">
                            <p:stCondLst>
                              <p:cond delay="8000"/>
                            </p:stCondLst>
                            <p:childTnLst>
                              <p:par>
                                <p:cTn id="34" presetID="45" presetClass="entr" presetSubtype="0" fill="hold" grpId="0" nodeType="afterEffect">
                                  <p:stCondLst>
                                    <p:cond delay="0"/>
                                  </p:stCondLst>
                                  <p:iterate type="lt">
                                    <p:tmPct val="10000"/>
                                  </p:iterate>
                                  <p:childTnLst>
                                    <p:set>
                                      <p:cBhvr>
                                        <p:cTn id="35" dur="1" fill="hold">
                                          <p:stCondLst>
                                            <p:cond delay="0"/>
                                          </p:stCondLst>
                                        </p:cTn>
                                        <p:tgtEl>
                                          <p:spTgt spid="97283">
                                            <p:txEl>
                                              <p:pRg st="5" end="5"/>
                                            </p:txEl>
                                          </p:spTgt>
                                        </p:tgtEl>
                                        <p:attrNameLst>
                                          <p:attrName>style.visibility</p:attrName>
                                        </p:attrNameLst>
                                      </p:cBhvr>
                                      <p:to>
                                        <p:strVal val="visible"/>
                                      </p:to>
                                    </p:set>
                                    <p:animEffect transition="in" filter="fade">
                                      <p:cBhvr>
                                        <p:cTn id="36" dur="1000"/>
                                        <p:tgtEl>
                                          <p:spTgt spid="97283">
                                            <p:txEl>
                                              <p:pRg st="5" end="5"/>
                                            </p:txEl>
                                          </p:spTgt>
                                        </p:tgtEl>
                                      </p:cBhvr>
                                    </p:animEffect>
                                    <p:anim calcmode="lin" valueType="num">
                                      <p:cBhvr>
                                        <p:cTn id="37" dur="1000" fill="hold"/>
                                        <p:tgtEl>
                                          <p:spTgt spid="97283">
                                            <p:txEl>
                                              <p:pRg st="5" end="5"/>
                                            </p:txEl>
                                          </p:spTgt>
                                        </p:tgtEl>
                                        <p:attrNameLst>
                                          <p:attrName>ppt_w</p:attrName>
                                        </p:attrNameLst>
                                      </p:cBhvr>
                                      <p:tavLst>
                                        <p:tav tm="0" fmla="#ppt_w*sin(2.5*pi*$)">
                                          <p:val>
                                            <p:fltVal val="0"/>
                                          </p:val>
                                        </p:tav>
                                        <p:tav tm="100000">
                                          <p:val>
                                            <p:fltVal val="1"/>
                                          </p:val>
                                        </p:tav>
                                      </p:tavLst>
                                    </p:anim>
                                    <p:anim calcmode="lin" valueType="num">
                                      <p:cBhvr>
                                        <p:cTn id="38" dur="1000" fill="hold"/>
                                        <p:tgtEl>
                                          <p:spTgt spid="9728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animBg="1"/>
      <p:bldP spid="9728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04800"/>
            <a:ext cx="8229600" cy="715963"/>
          </a:xfrm>
          <a:solidFill>
            <a:srgbClr val="FFFF99"/>
          </a:solidFill>
        </p:spPr>
        <p:txBody>
          <a:bodyPr/>
          <a:lstStyle/>
          <a:p>
            <a:pPr rtl="1" eaLnBrk="1" hangingPunct="1"/>
            <a:r>
              <a:rPr lang="ar-SA" sz="4000" smtClean="0">
                <a:cs typeface="Arial" charset="0"/>
                <a:sym typeface="Wingdings" pitchFamily="2" charset="2"/>
              </a:rPr>
              <a:t>تستا</a:t>
            </a:r>
            <a:r>
              <a:rPr lang="en-US" sz="4000" smtClean="0">
                <a:cs typeface="Arial" charset="0"/>
                <a:sym typeface="Wingdings" pitchFamily="2" charset="2"/>
              </a:rPr>
              <a:t>     </a:t>
            </a:r>
            <a:r>
              <a:rPr lang="ar-SA" sz="4000" smtClean="0">
                <a:cs typeface="Arial" charset="0"/>
                <a:sym typeface="Wingdings" pitchFamily="2" charset="2"/>
              </a:rPr>
              <a:t> </a:t>
            </a:r>
            <a:r>
              <a:rPr lang="en-US" sz="4000" smtClean="0">
                <a:cs typeface="Arial" charset="0"/>
                <a:sym typeface="Wingdings" pitchFamily="2" charset="2"/>
              </a:rPr>
              <a:t> Testa </a:t>
            </a:r>
            <a:endParaRPr lang="en-GB" sz="4000" smtClean="0">
              <a:cs typeface="Arial" charset="0"/>
              <a:sym typeface="Wingdings" pitchFamily="2" charset="2"/>
            </a:endParaRPr>
          </a:p>
        </p:txBody>
      </p:sp>
      <p:sp>
        <p:nvSpPr>
          <p:cNvPr id="12291" name="Rectangle 3"/>
          <p:cNvSpPr>
            <a:spLocks noGrp="1" noChangeArrowheads="1"/>
          </p:cNvSpPr>
          <p:nvPr>
            <p:ph type="body" idx="1"/>
          </p:nvPr>
        </p:nvSpPr>
        <p:spPr/>
        <p:txBody>
          <a:bodyPr/>
          <a:lstStyle/>
          <a:p>
            <a:pPr algn="r" rtl="1" eaLnBrk="1" hangingPunct="1"/>
            <a:endParaRPr lang="ar-SA" smtClean="0">
              <a:cs typeface="Arial" charset="0"/>
            </a:endParaRPr>
          </a:p>
          <a:p>
            <a:pPr algn="r" rtl="1" eaLnBrk="1" hangingPunct="1"/>
            <a:r>
              <a:rPr lang="ar-SA" smtClean="0">
                <a:cs typeface="Arial" charset="0"/>
              </a:rPr>
              <a:t>بسیار نازک است و از دو لایه سلول تشکیل شده است.</a:t>
            </a:r>
          </a:p>
          <a:p>
            <a:pPr algn="r" rtl="1" eaLnBrk="1" hangingPunct="1"/>
            <a:endParaRPr lang="ar-SA" smtClean="0">
              <a:cs typeface="Arial" charset="0"/>
            </a:endParaRPr>
          </a:p>
          <a:p>
            <a:pPr algn="r" rtl="1" eaLnBrk="1" hangingPunct="1">
              <a:buFontTx/>
              <a:buNone/>
            </a:pPr>
            <a:endParaRPr lang="ar-SA" smtClean="0">
              <a:cs typeface="Arial" charset="0"/>
            </a:endParaRPr>
          </a:p>
          <a:p>
            <a:pPr algn="r" rtl="1" eaLnBrk="1" hangingPunct="1"/>
            <a:r>
              <a:rPr lang="en-US" smtClean="0">
                <a:cs typeface="Arial" charset="0"/>
              </a:rPr>
              <a:t>Seed Coat</a:t>
            </a:r>
          </a:p>
          <a:p>
            <a:pPr algn="r" rtl="1" eaLnBrk="1" hangingPunct="1"/>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plus(in)">
                                      <p:cBhvr>
                                        <p:cTn id="7" dur="2000"/>
                                        <p:tgtEl>
                                          <p:spTgt spid="12290"/>
                                        </p:tgtEl>
                                      </p:cBhvr>
                                    </p:animEffect>
                                  </p:childTnLst>
                                </p:cTn>
                              </p:par>
                            </p:childTnLst>
                          </p:cTn>
                        </p:par>
                        <p:par>
                          <p:cTn id="8" fill="hold">
                            <p:stCondLst>
                              <p:cond delay="2000"/>
                            </p:stCondLst>
                            <p:childTnLst>
                              <p:par>
                                <p:cTn id="9" presetID="13" presetClass="entr" presetSubtype="16" fill="hold" nodeType="after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plus(in)">
                                      <p:cBhvr>
                                        <p:cTn id="11" dur="2000"/>
                                        <p:tgtEl>
                                          <p:spTgt spid="12291">
                                            <p:txEl>
                                              <p:pRg st="1" end="1"/>
                                            </p:txEl>
                                          </p:spTgt>
                                        </p:tgtEl>
                                      </p:cBhvr>
                                    </p:animEffect>
                                  </p:childTnLst>
                                </p:cTn>
                              </p:par>
                            </p:childTnLst>
                          </p:cTn>
                        </p:par>
                        <p:par>
                          <p:cTn id="12" fill="hold">
                            <p:stCondLst>
                              <p:cond delay="4000"/>
                            </p:stCondLst>
                            <p:childTnLst>
                              <p:par>
                                <p:cTn id="13" presetID="13" presetClass="entr" presetSubtype="16" fill="hold" nodeType="after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animEffect transition="in" filter="plus(in)">
                                      <p:cBhvr>
                                        <p:cTn id="15" dur="20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eaLnBrk="1" hangingPunct="1"/>
            <a:r>
              <a:rPr lang="fa-IR" smtClean="0">
                <a:cs typeface="Titr" pitchFamily="2" charset="-78"/>
              </a:rPr>
              <a:t>عکس العمل به ازت</a:t>
            </a:r>
            <a:endParaRPr lang="en-GB" smtClean="0">
              <a:cs typeface="Titr" pitchFamily="2" charset="-78"/>
            </a:endParaRPr>
          </a:p>
        </p:txBody>
      </p:sp>
      <p:sp>
        <p:nvSpPr>
          <p:cNvPr id="98307" name="Rectangle 3"/>
          <p:cNvSpPr>
            <a:spLocks noGrp="1" noChangeArrowheads="1"/>
          </p:cNvSpPr>
          <p:nvPr>
            <p:ph type="body" idx="1"/>
          </p:nvPr>
        </p:nvSpPr>
        <p:spPr/>
        <p:txBody>
          <a:bodyPr/>
          <a:lstStyle/>
          <a:p>
            <a:pPr algn="r" rtl="1" eaLnBrk="1" hangingPunct="1">
              <a:buFontTx/>
              <a:buNone/>
            </a:pPr>
            <a:r>
              <a:rPr lang="fa-IR" smtClean="0">
                <a:cs typeface="Arial" charset="0"/>
              </a:rPr>
              <a:t>   </a:t>
            </a:r>
            <a:r>
              <a:rPr lang="en-US" sz="4000" smtClean="0">
                <a:solidFill>
                  <a:srgbClr val="0066FF"/>
                </a:solidFill>
                <a:latin typeface="GungsuhChe" pitchFamily="49" charset="-127"/>
                <a:cs typeface="Arial" charset="0"/>
              </a:rPr>
              <a:t>Nitro negative</a:t>
            </a:r>
            <a:r>
              <a:rPr lang="fa-IR" smtClean="0">
                <a:cs typeface="Arial" charset="0"/>
              </a:rPr>
              <a:t> </a:t>
            </a:r>
          </a:p>
          <a:p>
            <a:pPr algn="r" rtl="1" eaLnBrk="1" hangingPunct="1">
              <a:buFontTx/>
              <a:buNone/>
            </a:pPr>
            <a:r>
              <a:rPr lang="fa-IR" smtClean="0">
                <a:cs typeface="Arial" charset="0"/>
              </a:rPr>
              <a:t>   </a:t>
            </a:r>
            <a:r>
              <a:rPr lang="fa-IR" sz="2400" smtClean="0">
                <a:latin typeface="Tahoma" pitchFamily="34" charset="0"/>
                <a:cs typeface="Tahoma" pitchFamily="34" charset="0"/>
              </a:rPr>
              <a:t>ارزن – برنج – جو</a:t>
            </a:r>
            <a:endParaRPr lang="en-US" sz="2400" smtClean="0">
              <a:latin typeface="Tahoma" pitchFamily="34" charset="0"/>
              <a:cs typeface="Tahoma" pitchFamily="34" charset="0"/>
            </a:endParaRPr>
          </a:p>
          <a:p>
            <a:pPr algn="r" rtl="1" eaLnBrk="1" hangingPunct="1">
              <a:buFontTx/>
              <a:buNone/>
            </a:pPr>
            <a:endParaRPr lang="fa-IR" sz="2400" smtClean="0">
              <a:latin typeface="Tahoma" pitchFamily="34" charset="0"/>
              <a:cs typeface="Tahoma" pitchFamily="34" charset="0"/>
            </a:endParaRPr>
          </a:p>
          <a:p>
            <a:pPr algn="r" rtl="1" eaLnBrk="1" hangingPunct="1">
              <a:buFontTx/>
              <a:buNone/>
            </a:pPr>
            <a:r>
              <a:rPr lang="fa-IR" sz="2400" smtClean="0">
                <a:latin typeface="Tahoma" pitchFamily="34" charset="0"/>
                <a:cs typeface="Tahoma" pitchFamily="34" charset="0"/>
              </a:rPr>
              <a:t>         ورس – دیررسی – پوکی دانه – شاخه فرعی زیاد</a:t>
            </a:r>
            <a:endParaRPr lang="en-US" sz="2400" smtClean="0">
              <a:latin typeface="Tahoma" pitchFamily="34" charset="0"/>
              <a:cs typeface="Tahoma" pitchFamily="34" charset="0"/>
            </a:endParaRPr>
          </a:p>
          <a:p>
            <a:pPr algn="r" rtl="1" eaLnBrk="1" hangingPunct="1">
              <a:buFontTx/>
              <a:buNone/>
            </a:pPr>
            <a:endParaRPr lang="fa-IR" sz="2400" smtClean="0">
              <a:latin typeface="Tahoma" pitchFamily="34" charset="0"/>
              <a:cs typeface="Tahoma" pitchFamily="34" charset="0"/>
            </a:endParaRPr>
          </a:p>
          <a:p>
            <a:pPr algn="r" rtl="1" eaLnBrk="1" hangingPunct="1">
              <a:buFontTx/>
              <a:buNone/>
            </a:pPr>
            <a:endParaRPr lang="fa-IR" sz="2400" smtClean="0">
              <a:latin typeface="Tahoma" pitchFamily="34" charset="0"/>
              <a:cs typeface="Tahoma" pitchFamily="34" charset="0"/>
            </a:endParaRPr>
          </a:p>
          <a:p>
            <a:pPr algn="r" rtl="1" eaLnBrk="1" hangingPunct="1">
              <a:buFontTx/>
              <a:buNone/>
            </a:pPr>
            <a:r>
              <a:rPr lang="en-US" smtClean="0">
                <a:cs typeface="Arial" charset="0"/>
              </a:rPr>
              <a:t> </a:t>
            </a:r>
            <a:r>
              <a:rPr lang="fa-IR" smtClean="0">
                <a:cs typeface="Arial" charset="0"/>
              </a:rPr>
              <a:t> </a:t>
            </a:r>
            <a:r>
              <a:rPr lang="en-US" sz="4000" smtClean="0">
                <a:solidFill>
                  <a:srgbClr val="0066FF"/>
                </a:solidFill>
                <a:latin typeface="GungsuhChe" pitchFamily="49" charset="-127"/>
                <a:cs typeface="Arial" charset="0"/>
              </a:rPr>
              <a:t>Nitro Positive</a:t>
            </a:r>
            <a:r>
              <a:rPr lang="fa-IR" smtClean="0">
                <a:cs typeface="Arial" charset="0"/>
              </a:rPr>
              <a:t> </a:t>
            </a:r>
          </a:p>
          <a:p>
            <a:pPr algn="r" rtl="1" eaLnBrk="1" hangingPunct="1">
              <a:buFontTx/>
              <a:buNone/>
            </a:pPr>
            <a:r>
              <a:rPr lang="fa-IR" smtClean="0">
                <a:cs typeface="Arial" charset="0"/>
              </a:rPr>
              <a:t>  </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additive="base">
                                        <p:cTn id="7" dur="2000" fill="hold"/>
                                        <p:tgtEl>
                                          <p:spTgt spid="98306"/>
                                        </p:tgtEl>
                                        <p:attrNameLst>
                                          <p:attrName>ppt_x</p:attrName>
                                        </p:attrNameLst>
                                      </p:cBhvr>
                                      <p:tavLst>
                                        <p:tav tm="0">
                                          <p:val>
                                            <p:strVal val="#ppt_x"/>
                                          </p:val>
                                        </p:tav>
                                        <p:tav tm="100000">
                                          <p:val>
                                            <p:strVal val="#ppt_x"/>
                                          </p:val>
                                        </p:tav>
                                      </p:tavLst>
                                    </p:anim>
                                    <p:anim calcmode="lin" valueType="num">
                                      <p:cBhvr additive="base">
                                        <p:cTn id="8" dur="2000" fill="hold"/>
                                        <p:tgtEl>
                                          <p:spTgt spid="9830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3" presetClass="entr" presetSubtype="16" fill="hold" grpId="0" nodeType="afterEffect">
                                  <p:stCondLst>
                                    <p:cond delay="0"/>
                                  </p:stCondLst>
                                  <p:iterate type="lt">
                                    <p:tmPct val="0"/>
                                  </p:iterate>
                                  <p:childTnLst>
                                    <p:set>
                                      <p:cBhvr>
                                        <p:cTn id="11" dur="1" fill="hold">
                                          <p:stCondLst>
                                            <p:cond delay="0"/>
                                          </p:stCondLst>
                                        </p:cTn>
                                        <p:tgtEl>
                                          <p:spTgt spid="98307">
                                            <p:txEl>
                                              <p:pRg st="0" end="0"/>
                                            </p:txEl>
                                          </p:spTgt>
                                        </p:tgtEl>
                                        <p:attrNameLst>
                                          <p:attrName>style.visibility</p:attrName>
                                        </p:attrNameLst>
                                      </p:cBhvr>
                                      <p:to>
                                        <p:strVal val="visible"/>
                                      </p:to>
                                    </p:set>
                                    <p:animEffect transition="in" filter="plus(in)">
                                      <p:cBhvr>
                                        <p:cTn id="12" dur="1000"/>
                                        <p:tgtEl>
                                          <p:spTgt spid="98307">
                                            <p:txEl>
                                              <p:pRg st="0" end="0"/>
                                            </p:txEl>
                                          </p:spTgt>
                                        </p:tgtEl>
                                      </p:cBhvr>
                                    </p:animEffect>
                                  </p:childTnLst>
                                </p:cTn>
                              </p:par>
                            </p:childTnLst>
                          </p:cTn>
                        </p:par>
                        <p:par>
                          <p:cTn id="13" fill="hold">
                            <p:stCondLst>
                              <p:cond delay="3000"/>
                            </p:stCondLst>
                            <p:childTnLst>
                              <p:par>
                                <p:cTn id="14" presetID="13" presetClass="entr" presetSubtype="16" fill="hold" grpId="0" nodeType="afterEffect">
                                  <p:stCondLst>
                                    <p:cond delay="0"/>
                                  </p:stCondLst>
                                  <p:iterate type="lt">
                                    <p:tmPct val="0"/>
                                  </p:iterate>
                                  <p:childTnLst>
                                    <p:set>
                                      <p:cBhvr>
                                        <p:cTn id="15" dur="1" fill="hold">
                                          <p:stCondLst>
                                            <p:cond delay="0"/>
                                          </p:stCondLst>
                                        </p:cTn>
                                        <p:tgtEl>
                                          <p:spTgt spid="98307">
                                            <p:txEl>
                                              <p:pRg st="1" end="1"/>
                                            </p:txEl>
                                          </p:spTgt>
                                        </p:tgtEl>
                                        <p:attrNameLst>
                                          <p:attrName>style.visibility</p:attrName>
                                        </p:attrNameLst>
                                      </p:cBhvr>
                                      <p:to>
                                        <p:strVal val="visible"/>
                                      </p:to>
                                    </p:set>
                                    <p:animEffect transition="in" filter="plus(in)">
                                      <p:cBhvr>
                                        <p:cTn id="16" dur="1000"/>
                                        <p:tgtEl>
                                          <p:spTgt spid="98307">
                                            <p:txEl>
                                              <p:pRg st="1" end="1"/>
                                            </p:txEl>
                                          </p:spTgt>
                                        </p:tgtEl>
                                      </p:cBhvr>
                                    </p:animEffect>
                                  </p:childTnLst>
                                </p:cTn>
                              </p:par>
                            </p:childTnLst>
                          </p:cTn>
                        </p:par>
                        <p:par>
                          <p:cTn id="17" fill="hold">
                            <p:stCondLst>
                              <p:cond delay="4000"/>
                            </p:stCondLst>
                            <p:childTnLst>
                              <p:par>
                                <p:cTn id="18" presetID="13" presetClass="entr" presetSubtype="16" fill="hold" grpId="0" nodeType="afterEffect">
                                  <p:stCondLst>
                                    <p:cond delay="0"/>
                                  </p:stCondLst>
                                  <p:iterate type="lt">
                                    <p:tmPct val="0"/>
                                  </p:iterate>
                                  <p:childTnLst>
                                    <p:set>
                                      <p:cBhvr>
                                        <p:cTn id="19" dur="1" fill="hold">
                                          <p:stCondLst>
                                            <p:cond delay="0"/>
                                          </p:stCondLst>
                                        </p:cTn>
                                        <p:tgtEl>
                                          <p:spTgt spid="98307">
                                            <p:txEl>
                                              <p:pRg st="3" end="3"/>
                                            </p:txEl>
                                          </p:spTgt>
                                        </p:tgtEl>
                                        <p:attrNameLst>
                                          <p:attrName>style.visibility</p:attrName>
                                        </p:attrNameLst>
                                      </p:cBhvr>
                                      <p:to>
                                        <p:strVal val="visible"/>
                                      </p:to>
                                    </p:set>
                                    <p:animEffect transition="in" filter="plus(in)">
                                      <p:cBhvr>
                                        <p:cTn id="20" dur="1000"/>
                                        <p:tgtEl>
                                          <p:spTgt spid="98307">
                                            <p:txEl>
                                              <p:pRg st="3" end="3"/>
                                            </p:txEl>
                                          </p:spTgt>
                                        </p:tgtEl>
                                      </p:cBhvr>
                                    </p:animEffect>
                                  </p:childTnLst>
                                </p:cTn>
                              </p:par>
                            </p:childTnLst>
                          </p:cTn>
                        </p:par>
                        <p:par>
                          <p:cTn id="21" fill="hold">
                            <p:stCondLst>
                              <p:cond delay="5000"/>
                            </p:stCondLst>
                            <p:childTnLst>
                              <p:par>
                                <p:cTn id="22" presetID="13" presetClass="entr" presetSubtype="16" fill="hold" grpId="0" nodeType="afterEffect">
                                  <p:stCondLst>
                                    <p:cond delay="0"/>
                                  </p:stCondLst>
                                  <p:iterate type="lt">
                                    <p:tmPct val="0"/>
                                  </p:iterate>
                                  <p:childTnLst>
                                    <p:set>
                                      <p:cBhvr>
                                        <p:cTn id="23" dur="1" fill="hold">
                                          <p:stCondLst>
                                            <p:cond delay="0"/>
                                          </p:stCondLst>
                                        </p:cTn>
                                        <p:tgtEl>
                                          <p:spTgt spid="98307">
                                            <p:txEl>
                                              <p:pRg st="6" end="6"/>
                                            </p:txEl>
                                          </p:spTgt>
                                        </p:tgtEl>
                                        <p:attrNameLst>
                                          <p:attrName>style.visibility</p:attrName>
                                        </p:attrNameLst>
                                      </p:cBhvr>
                                      <p:to>
                                        <p:strVal val="visible"/>
                                      </p:to>
                                    </p:set>
                                    <p:animEffect transition="in" filter="plus(in)">
                                      <p:cBhvr>
                                        <p:cTn id="24" dur="1000"/>
                                        <p:tgtEl>
                                          <p:spTgt spid="98307">
                                            <p:txEl>
                                              <p:pRg st="6" end="6"/>
                                            </p:txEl>
                                          </p:spTgt>
                                        </p:tgtEl>
                                      </p:cBhvr>
                                    </p:animEffect>
                                  </p:childTnLst>
                                </p:cTn>
                              </p:par>
                            </p:childTnLst>
                          </p:cTn>
                        </p:par>
                        <p:par>
                          <p:cTn id="25" fill="hold">
                            <p:stCondLst>
                              <p:cond delay="6000"/>
                            </p:stCondLst>
                            <p:childTnLst>
                              <p:par>
                                <p:cTn id="26" presetID="13" presetClass="entr" presetSubtype="16" fill="hold" grpId="0" nodeType="afterEffect">
                                  <p:stCondLst>
                                    <p:cond delay="0"/>
                                  </p:stCondLst>
                                  <p:iterate type="lt">
                                    <p:tmPct val="0"/>
                                  </p:iterate>
                                  <p:childTnLst>
                                    <p:set>
                                      <p:cBhvr>
                                        <p:cTn id="27" dur="1" fill="hold">
                                          <p:stCondLst>
                                            <p:cond delay="0"/>
                                          </p:stCondLst>
                                        </p:cTn>
                                        <p:tgtEl>
                                          <p:spTgt spid="98307">
                                            <p:txEl>
                                              <p:pRg st="7" end="7"/>
                                            </p:txEl>
                                          </p:spTgt>
                                        </p:tgtEl>
                                        <p:attrNameLst>
                                          <p:attrName>style.visibility</p:attrName>
                                        </p:attrNameLst>
                                      </p:cBhvr>
                                      <p:to>
                                        <p:strVal val="visible"/>
                                      </p:to>
                                    </p:set>
                                    <p:animEffect transition="in" filter="plus(in)">
                                      <p:cBhvr>
                                        <p:cTn id="28" dur="1000"/>
                                        <p:tgtEl>
                                          <p:spTgt spid="983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nimBg="1"/>
      <p:bldP spid="98307"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solidFill>
            <a:srgbClr val="FFFF99"/>
          </a:solidFill>
          <a:ln w="19050">
            <a:solidFill>
              <a:schemeClr val="tx1"/>
            </a:solidFill>
          </a:ln>
        </p:spPr>
        <p:txBody>
          <a:bodyPr/>
          <a:lstStyle/>
          <a:p>
            <a:pPr eaLnBrk="1" hangingPunct="1"/>
            <a:r>
              <a:rPr lang="fa-IR" smtClean="0">
                <a:cs typeface="Titr" pitchFamily="2" charset="-78"/>
              </a:rPr>
              <a:t>رشد مجدد</a:t>
            </a:r>
            <a:endParaRPr lang="en-GB" smtClean="0">
              <a:cs typeface="Titr" pitchFamily="2" charset="-78"/>
            </a:endParaRPr>
          </a:p>
        </p:txBody>
      </p:sp>
      <p:sp>
        <p:nvSpPr>
          <p:cNvPr id="49155" name="Rectangle 3"/>
          <p:cNvSpPr>
            <a:spLocks noGrp="1" noChangeArrowheads="1"/>
          </p:cNvSpPr>
          <p:nvPr>
            <p:ph type="body" idx="1"/>
          </p:nvPr>
        </p:nvSpPr>
        <p:spPr>
          <a:xfrm>
            <a:off x="381000" y="2667000"/>
            <a:ext cx="8229600" cy="4525963"/>
          </a:xfrm>
        </p:spPr>
        <p:txBody>
          <a:bodyPr/>
          <a:lstStyle/>
          <a:p>
            <a:pPr algn="r" rtl="1" eaLnBrk="1" hangingPunct="1">
              <a:buFontTx/>
              <a:buNone/>
            </a:pPr>
            <a:r>
              <a:rPr lang="fa-IR" smtClean="0">
                <a:cs typeface="Arial" charset="0"/>
              </a:rPr>
              <a:t>  </a:t>
            </a:r>
          </a:p>
          <a:p>
            <a:pPr algn="r" rtl="1" eaLnBrk="1" hangingPunct="1">
              <a:buFontTx/>
              <a:buNone/>
            </a:pPr>
            <a:r>
              <a:rPr lang="fa-IR" smtClean="0">
                <a:cs typeface="Arial" charset="0"/>
              </a:rPr>
              <a:t>  برنج </a:t>
            </a:r>
            <a:r>
              <a:rPr lang="fa-IR" sz="3600" smtClean="0">
                <a:solidFill>
                  <a:srgbClr val="0066FF"/>
                </a:solidFill>
                <a:cs typeface="Arial" charset="0"/>
              </a:rPr>
              <a:t>&gt;</a:t>
            </a:r>
            <a:r>
              <a:rPr lang="fa-IR" smtClean="0">
                <a:cs typeface="Arial" charset="0"/>
              </a:rPr>
              <a:t> سورگوم </a:t>
            </a:r>
            <a:r>
              <a:rPr lang="fa-IR" sz="3600" smtClean="0">
                <a:solidFill>
                  <a:srgbClr val="0066FF"/>
                </a:solidFill>
                <a:cs typeface="Arial" charset="0"/>
              </a:rPr>
              <a:t>&gt;</a:t>
            </a:r>
            <a:r>
              <a:rPr lang="fa-IR" smtClean="0">
                <a:cs typeface="Arial" charset="0"/>
              </a:rPr>
              <a:t> ارزن </a:t>
            </a:r>
            <a:r>
              <a:rPr lang="fa-IR" sz="3600" smtClean="0">
                <a:solidFill>
                  <a:srgbClr val="0066FF"/>
                </a:solidFill>
                <a:cs typeface="Arial" charset="0"/>
              </a:rPr>
              <a:t>&gt;</a:t>
            </a:r>
            <a:r>
              <a:rPr lang="fa-IR" smtClean="0">
                <a:cs typeface="Arial" charset="0"/>
              </a:rPr>
              <a:t> یولاف </a:t>
            </a:r>
            <a:r>
              <a:rPr lang="fa-IR" sz="3600" smtClean="0">
                <a:solidFill>
                  <a:srgbClr val="0066FF"/>
                </a:solidFill>
                <a:cs typeface="Arial" charset="0"/>
              </a:rPr>
              <a:t>&gt;</a:t>
            </a:r>
            <a:r>
              <a:rPr lang="fa-IR" smtClean="0">
                <a:cs typeface="Arial" charset="0"/>
              </a:rPr>
              <a:t> جو </a:t>
            </a:r>
            <a:r>
              <a:rPr lang="fa-IR" sz="3600" smtClean="0">
                <a:solidFill>
                  <a:srgbClr val="0066FF"/>
                </a:solidFill>
                <a:cs typeface="Arial" charset="0"/>
              </a:rPr>
              <a:t>&gt;</a:t>
            </a:r>
            <a:r>
              <a:rPr lang="fa-IR" smtClean="0">
                <a:cs typeface="Arial" charset="0"/>
              </a:rPr>
              <a:t> گندم </a:t>
            </a:r>
            <a:r>
              <a:rPr lang="fa-IR" sz="3600" smtClean="0">
                <a:solidFill>
                  <a:srgbClr val="0066FF"/>
                </a:solidFill>
                <a:cs typeface="Arial" charset="0"/>
              </a:rPr>
              <a:t>&gt;</a:t>
            </a:r>
            <a:r>
              <a:rPr lang="fa-IR" smtClean="0">
                <a:cs typeface="Arial" charset="0"/>
              </a:rPr>
              <a:t> ذرت</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9330"/>
                                        </p:tgtEl>
                                        <p:attrNameLst>
                                          <p:attrName>style.visibility</p:attrName>
                                        </p:attrNameLst>
                                      </p:cBhvr>
                                      <p:to>
                                        <p:strVal val="visible"/>
                                      </p:to>
                                    </p:set>
                                    <p:anim calcmode="lin" valueType="num">
                                      <p:cBhvr additive="base">
                                        <p:cTn id="7" dur="2000" fill="hold"/>
                                        <p:tgtEl>
                                          <p:spTgt spid="99330"/>
                                        </p:tgtEl>
                                        <p:attrNameLst>
                                          <p:attrName>ppt_x</p:attrName>
                                        </p:attrNameLst>
                                      </p:cBhvr>
                                      <p:tavLst>
                                        <p:tav tm="0">
                                          <p:val>
                                            <p:strVal val="#ppt_x"/>
                                          </p:val>
                                        </p:tav>
                                        <p:tav tm="100000">
                                          <p:val>
                                            <p:strVal val="#ppt_x"/>
                                          </p:val>
                                        </p:tav>
                                      </p:tavLst>
                                    </p:anim>
                                    <p:anim calcmode="lin" valueType="num">
                                      <p:cBhvr additive="base">
                                        <p:cTn id="8" dur="2000" fill="hold"/>
                                        <p:tgtEl>
                                          <p:spTgt spid="99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eaLnBrk="1" hangingPunct="1"/>
            <a:r>
              <a:rPr lang="en-US" smtClean="0">
                <a:cs typeface="Titr" pitchFamily="2" charset="-78"/>
              </a:rPr>
              <a:t/>
            </a:r>
            <a:br>
              <a:rPr lang="en-US" smtClean="0">
                <a:cs typeface="Titr" pitchFamily="2" charset="-78"/>
              </a:rPr>
            </a:br>
            <a:r>
              <a:rPr lang="fa-IR" smtClean="0">
                <a:cs typeface="Titr" pitchFamily="2" charset="-78"/>
              </a:rPr>
              <a:t>مقاومت به سرما</a:t>
            </a:r>
            <a:br>
              <a:rPr lang="fa-IR" smtClean="0">
                <a:cs typeface="Titr" pitchFamily="2" charset="-78"/>
              </a:rPr>
            </a:br>
            <a:endParaRPr lang="en-GB" sz="4000" smtClean="0">
              <a:cs typeface="Arial" charset="0"/>
            </a:endParaRPr>
          </a:p>
        </p:txBody>
      </p:sp>
      <p:sp>
        <p:nvSpPr>
          <p:cNvPr id="101380" name="Rectangle 4"/>
          <p:cNvSpPr>
            <a:spLocks noGrp="1" noChangeArrowheads="1"/>
          </p:cNvSpPr>
          <p:nvPr>
            <p:ph type="body" idx="1"/>
          </p:nvPr>
        </p:nvSpPr>
        <p:spPr>
          <a:solidFill>
            <a:schemeClr val="bg1"/>
          </a:solidFill>
          <a:ln w="19050">
            <a:solidFill>
              <a:schemeClr val="tx1"/>
            </a:solidFill>
          </a:ln>
        </p:spPr>
        <p:txBody>
          <a:bodyPr/>
          <a:lstStyle/>
          <a:p>
            <a:pPr algn="r" rtl="1" eaLnBrk="1" hangingPunct="1">
              <a:buFontTx/>
              <a:buNone/>
            </a:pPr>
            <a:endParaRPr lang="fa-IR" smtClean="0">
              <a:cs typeface="Arial" charset="0"/>
            </a:endParaRPr>
          </a:p>
          <a:p>
            <a:pPr algn="r" rtl="1" eaLnBrk="1" hangingPunct="1">
              <a:buFontTx/>
              <a:buNone/>
            </a:pPr>
            <a:endParaRPr lang="fa-IR" smtClean="0">
              <a:cs typeface="Arial" charset="0"/>
            </a:endParaRPr>
          </a:p>
          <a:p>
            <a:pPr algn="r" rtl="1" eaLnBrk="1" hangingPunct="1">
              <a:buFontTx/>
              <a:buNone/>
            </a:pPr>
            <a:endParaRPr lang="fa-IR" smtClean="0">
              <a:cs typeface="Arial" charset="0"/>
            </a:endParaRPr>
          </a:p>
          <a:p>
            <a:pPr algn="r" rtl="1" eaLnBrk="1" hangingPunct="1">
              <a:buFontTx/>
              <a:buNone/>
            </a:pPr>
            <a:r>
              <a:rPr lang="fa-IR" smtClean="0">
                <a:cs typeface="Arial" charset="0"/>
              </a:rPr>
              <a:t>       چاودار </a:t>
            </a:r>
            <a:r>
              <a:rPr lang="fa-IR" sz="3600" smtClean="0">
                <a:solidFill>
                  <a:srgbClr val="0066FF"/>
                </a:solidFill>
                <a:cs typeface="Arial" charset="0"/>
              </a:rPr>
              <a:t>&gt;</a:t>
            </a:r>
            <a:r>
              <a:rPr lang="fa-IR" smtClean="0">
                <a:cs typeface="Arial" charset="0"/>
              </a:rPr>
              <a:t> تریتیکاله </a:t>
            </a:r>
            <a:r>
              <a:rPr lang="fa-IR" sz="3600" smtClean="0">
                <a:solidFill>
                  <a:srgbClr val="0066FF"/>
                </a:solidFill>
                <a:cs typeface="Arial" charset="0"/>
              </a:rPr>
              <a:t>&gt;</a:t>
            </a:r>
            <a:r>
              <a:rPr lang="fa-IR" smtClean="0">
                <a:cs typeface="Arial" charset="0"/>
              </a:rPr>
              <a:t> گندم </a:t>
            </a:r>
            <a:r>
              <a:rPr lang="fa-IR" sz="3600" smtClean="0">
                <a:solidFill>
                  <a:srgbClr val="0066FF"/>
                </a:solidFill>
                <a:cs typeface="Arial" charset="0"/>
              </a:rPr>
              <a:t>&gt;</a:t>
            </a:r>
            <a:r>
              <a:rPr lang="fa-IR" smtClean="0">
                <a:cs typeface="Arial" charset="0"/>
              </a:rPr>
              <a:t> جو </a:t>
            </a:r>
            <a:r>
              <a:rPr lang="fa-IR" sz="3600" smtClean="0">
                <a:solidFill>
                  <a:srgbClr val="0066FF"/>
                </a:solidFill>
                <a:cs typeface="Arial" charset="0"/>
              </a:rPr>
              <a:t>&gt;</a:t>
            </a:r>
            <a:r>
              <a:rPr lang="fa-IR" smtClean="0">
                <a:cs typeface="Arial" charset="0"/>
              </a:rPr>
              <a:t> یولاف</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additive="base">
                                        <p:cTn id="7" dur="2000" fill="hold"/>
                                        <p:tgtEl>
                                          <p:spTgt spid="101378"/>
                                        </p:tgtEl>
                                        <p:attrNameLst>
                                          <p:attrName>ppt_x</p:attrName>
                                        </p:attrNameLst>
                                      </p:cBhvr>
                                      <p:tavLst>
                                        <p:tav tm="0">
                                          <p:val>
                                            <p:strVal val="#ppt_x"/>
                                          </p:val>
                                        </p:tav>
                                        <p:tav tm="100000">
                                          <p:val>
                                            <p:strVal val="#ppt_x"/>
                                          </p:val>
                                        </p:tav>
                                      </p:tavLst>
                                    </p:anim>
                                    <p:anim calcmode="lin" valueType="num">
                                      <p:cBhvr additive="base">
                                        <p:cTn id="8" dur="2000" fill="hold"/>
                                        <p:tgtEl>
                                          <p:spTgt spid="10137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2" presetClass="entr" presetSubtype="4" fill="hold" grpId="0" nodeType="afterEffect">
                                  <p:stCondLst>
                                    <p:cond delay="0"/>
                                  </p:stCondLst>
                                  <p:childTnLst>
                                    <p:set>
                                      <p:cBhvr>
                                        <p:cTn id="11" dur="1" fill="hold">
                                          <p:stCondLst>
                                            <p:cond delay="0"/>
                                          </p:stCondLst>
                                        </p:cTn>
                                        <p:tgtEl>
                                          <p:spTgt spid="101380">
                                            <p:bg/>
                                          </p:spTgt>
                                        </p:tgtEl>
                                        <p:attrNameLst>
                                          <p:attrName>style.visibility</p:attrName>
                                        </p:attrNameLst>
                                      </p:cBhvr>
                                      <p:to>
                                        <p:strVal val="visible"/>
                                      </p:to>
                                    </p:set>
                                    <p:animEffect transition="in" filter="slide(fromBottom)">
                                      <p:cBhvr>
                                        <p:cTn id="12" dur="2000"/>
                                        <p:tgtEl>
                                          <p:spTgt spid="101380">
                                            <p:bg/>
                                          </p:spTgt>
                                        </p:tgtEl>
                                      </p:cBhvr>
                                    </p:animEffect>
                                  </p:childTnLst>
                                </p:cTn>
                              </p:par>
                            </p:childTnLst>
                          </p:cTn>
                        </p:par>
                        <p:par>
                          <p:cTn id="13" fill="hold">
                            <p:stCondLst>
                              <p:cond delay="4000"/>
                            </p:stCondLst>
                            <p:childTnLst>
                              <p:par>
                                <p:cTn id="14" presetID="12" presetClass="entr" presetSubtype="4" fill="hold" grpId="0" nodeType="afterEffect">
                                  <p:stCondLst>
                                    <p:cond delay="0"/>
                                  </p:stCondLst>
                                  <p:childTnLst>
                                    <p:set>
                                      <p:cBhvr>
                                        <p:cTn id="15" dur="1" fill="hold">
                                          <p:stCondLst>
                                            <p:cond delay="0"/>
                                          </p:stCondLst>
                                        </p:cTn>
                                        <p:tgtEl>
                                          <p:spTgt spid="101380">
                                            <p:txEl>
                                              <p:pRg st="3" end="3"/>
                                            </p:txEl>
                                          </p:spTgt>
                                        </p:tgtEl>
                                        <p:attrNameLst>
                                          <p:attrName>style.visibility</p:attrName>
                                        </p:attrNameLst>
                                      </p:cBhvr>
                                      <p:to>
                                        <p:strVal val="visible"/>
                                      </p:to>
                                    </p:set>
                                    <p:animEffect transition="in" filter="slide(fromBottom)">
                                      <p:cBhvr>
                                        <p:cTn id="16" dur="2000"/>
                                        <p:tgtEl>
                                          <p:spTgt spid="1013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nimBg="1"/>
      <p:bldP spid="101380" grpId="0" build="p"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81000" y="304800"/>
            <a:ext cx="8229600" cy="1143000"/>
          </a:xfrm>
          <a:solidFill>
            <a:srgbClr val="FFFF99"/>
          </a:solidFill>
          <a:ln w="19050">
            <a:solidFill>
              <a:schemeClr val="tx1"/>
            </a:solidFill>
          </a:ln>
        </p:spPr>
        <p:txBody>
          <a:bodyPr/>
          <a:lstStyle/>
          <a:p>
            <a:pPr eaLnBrk="1" hangingPunct="1"/>
            <a:r>
              <a:rPr lang="fa-IR" smtClean="0">
                <a:cs typeface="Titr" pitchFamily="2" charset="-78"/>
              </a:rPr>
              <a:t>اندازه دانه</a:t>
            </a:r>
            <a:endParaRPr lang="en-GB" smtClean="0">
              <a:cs typeface="Titr" pitchFamily="2" charset="-78"/>
            </a:endParaRPr>
          </a:p>
        </p:txBody>
      </p:sp>
      <p:sp>
        <p:nvSpPr>
          <p:cNvPr id="102403" name="Rectangle 3"/>
          <p:cNvSpPr>
            <a:spLocks noGrp="1" noChangeArrowheads="1"/>
          </p:cNvSpPr>
          <p:nvPr>
            <p:ph type="body" idx="1"/>
          </p:nvPr>
        </p:nvSpPr>
        <p:spPr/>
        <p:txBody>
          <a:bodyPr/>
          <a:lstStyle/>
          <a:p>
            <a:pPr algn="r" rtl="1" eaLnBrk="1" hangingPunct="1">
              <a:buFontTx/>
              <a:buNone/>
            </a:pPr>
            <a:endParaRPr lang="fa-IR" smtClean="0">
              <a:cs typeface="Arial" charset="0"/>
            </a:endParaRPr>
          </a:p>
          <a:p>
            <a:pPr algn="r" rtl="1" eaLnBrk="1" hangingPunct="1">
              <a:buFontTx/>
              <a:buNone/>
            </a:pPr>
            <a:r>
              <a:rPr lang="fa-IR" smtClean="0">
                <a:cs typeface="Arial" charset="0"/>
              </a:rPr>
              <a:t>  </a:t>
            </a:r>
            <a:r>
              <a:rPr lang="fa-IR" sz="4000" smtClean="0">
                <a:solidFill>
                  <a:srgbClr val="0066FF"/>
                </a:solidFill>
                <a:latin typeface="GungsuhChe" pitchFamily="49" charset="-127"/>
                <a:cs typeface="Tahoma" pitchFamily="34" charset="0"/>
              </a:rPr>
              <a:t>دانه ریزها</a:t>
            </a:r>
          </a:p>
          <a:p>
            <a:pPr algn="r" rtl="1" eaLnBrk="1" hangingPunct="1">
              <a:buFontTx/>
              <a:buNone/>
            </a:pPr>
            <a:endParaRPr lang="fa-IR" smtClean="0">
              <a:cs typeface="Arial" charset="0"/>
            </a:endParaRPr>
          </a:p>
          <a:p>
            <a:pPr algn="r" rtl="1" eaLnBrk="1" hangingPunct="1">
              <a:buFontTx/>
              <a:buNone/>
            </a:pPr>
            <a:endParaRPr lang="fa-IR" smtClean="0">
              <a:cs typeface="Arial" charset="0"/>
            </a:endParaRPr>
          </a:p>
          <a:p>
            <a:pPr algn="r" rtl="1" eaLnBrk="1" hangingPunct="1">
              <a:buFontTx/>
              <a:buNone/>
            </a:pPr>
            <a:r>
              <a:rPr lang="fa-IR" smtClean="0">
                <a:cs typeface="Arial" charset="0"/>
              </a:rPr>
              <a:t>  </a:t>
            </a:r>
            <a:r>
              <a:rPr lang="fa-IR" sz="4000" smtClean="0">
                <a:solidFill>
                  <a:srgbClr val="0066FF"/>
                </a:solidFill>
                <a:latin typeface="GungsuhChe" pitchFamily="49" charset="-127"/>
                <a:cs typeface="Tahoma" pitchFamily="34" charset="0"/>
              </a:rPr>
              <a:t>دانه درشت ها</a:t>
            </a:r>
            <a:endParaRPr lang="en-GB" sz="4000" smtClean="0">
              <a:solidFill>
                <a:srgbClr val="0066FF"/>
              </a:solidFill>
              <a:latin typeface="GungsuhChe" pitchFamily="49" charset="-127"/>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additive="base">
                                        <p:cTn id="7" dur="2000" fill="hold"/>
                                        <p:tgtEl>
                                          <p:spTgt spid="102402"/>
                                        </p:tgtEl>
                                        <p:attrNameLst>
                                          <p:attrName>ppt_x</p:attrName>
                                        </p:attrNameLst>
                                      </p:cBhvr>
                                      <p:tavLst>
                                        <p:tav tm="0">
                                          <p:val>
                                            <p:strVal val="#ppt_x"/>
                                          </p:val>
                                        </p:tav>
                                        <p:tav tm="100000">
                                          <p:val>
                                            <p:strVal val="#ppt_x"/>
                                          </p:val>
                                        </p:tav>
                                      </p:tavLst>
                                    </p:anim>
                                    <p:anim calcmode="lin" valueType="num">
                                      <p:cBhvr additive="base">
                                        <p:cTn id="8" dur="2000" fill="hold"/>
                                        <p:tgtEl>
                                          <p:spTgt spid="10240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55" presetClass="entr" presetSubtype="0" fill="hold" nodeType="afterEffect">
                                  <p:stCondLst>
                                    <p:cond delay="0"/>
                                  </p:stCondLst>
                                  <p:childTnLst>
                                    <p:set>
                                      <p:cBhvr>
                                        <p:cTn id="11" dur="1" fill="hold">
                                          <p:stCondLst>
                                            <p:cond delay="0"/>
                                          </p:stCondLst>
                                        </p:cTn>
                                        <p:tgtEl>
                                          <p:spTgt spid="102403">
                                            <p:txEl>
                                              <p:pRg st="1" end="1"/>
                                            </p:txEl>
                                          </p:spTgt>
                                        </p:tgtEl>
                                        <p:attrNameLst>
                                          <p:attrName>style.visibility</p:attrName>
                                        </p:attrNameLst>
                                      </p:cBhvr>
                                      <p:to>
                                        <p:strVal val="visible"/>
                                      </p:to>
                                    </p:set>
                                    <p:anim calcmode="lin" valueType="num">
                                      <p:cBhvr>
                                        <p:cTn id="12" dur="2000" fill="hold"/>
                                        <p:tgtEl>
                                          <p:spTgt spid="102403">
                                            <p:txEl>
                                              <p:pRg st="1" end="1"/>
                                            </p:txEl>
                                          </p:spTgt>
                                        </p:tgtEl>
                                        <p:attrNameLst>
                                          <p:attrName>ppt_w</p:attrName>
                                        </p:attrNameLst>
                                      </p:cBhvr>
                                      <p:tavLst>
                                        <p:tav tm="0">
                                          <p:val>
                                            <p:strVal val="#ppt_w*0.70"/>
                                          </p:val>
                                        </p:tav>
                                        <p:tav tm="100000">
                                          <p:val>
                                            <p:strVal val="#ppt_w"/>
                                          </p:val>
                                        </p:tav>
                                      </p:tavLst>
                                    </p:anim>
                                    <p:anim calcmode="lin" valueType="num">
                                      <p:cBhvr>
                                        <p:cTn id="13" dur="2000" fill="hold"/>
                                        <p:tgtEl>
                                          <p:spTgt spid="102403">
                                            <p:txEl>
                                              <p:pRg st="1" end="1"/>
                                            </p:txEl>
                                          </p:spTgt>
                                        </p:tgtEl>
                                        <p:attrNameLst>
                                          <p:attrName>ppt_h</p:attrName>
                                        </p:attrNameLst>
                                      </p:cBhvr>
                                      <p:tavLst>
                                        <p:tav tm="0">
                                          <p:val>
                                            <p:strVal val="#ppt_h"/>
                                          </p:val>
                                        </p:tav>
                                        <p:tav tm="100000">
                                          <p:val>
                                            <p:strVal val="#ppt_h"/>
                                          </p:val>
                                        </p:tav>
                                      </p:tavLst>
                                    </p:anim>
                                    <p:animEffect transition="in" filter="fade">
                                      <p:cBhvr>
                                        <p:cTn id="14" dur="2000"/>
                                        <p:tgtEl>
                                          <p:spTgt spid="1024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solidFill>
            <a:srgbClr val="FFFF99"/>
          </a:solidFill>
          <a:ln w="19050">
            <a:solidFill>
              <a:schemeClr val="tx1"/>
            </a:solidFill>
          </a:ln>
        </p:spPr>
        <p:txBody>
          <a:bodyPr/>
          <a:lstStyle/>
          <a:p>
            <a:pPr eaLnBrk="1" hangingPunct="1"/>
            <a:r>
              <a:rPr lang="fa-IR" smtClean="0">
                <a:cs typeface="Titr" pitchFamily="2" charset="-78"/>
              </a:rPr>
              <a:t>ساقه</a:t>
            </a:r>
            <a:endParaRPr lang="en-GB" smtClean="0">
              <a:cs typeface="Titr" pitchFamily="2" charset="-78"/>
            </a:endParaRPr>
          </a:p>
        </p:txBody>
      </p:sp>
      <p:sp>
        <p:nvSpPr>
          <p:cNvPr id="103427" name="Rectangle 3"/>
          <p:cNvSpPr>
            <a:spLocks noGrp="1" noChangeArrowheads="1"/>
          </p:cNvSpPr>
          <p:nvPr>
            <p:ph type="body" idx="1"/>
          </p:nvPr>
        </p:nvSpPr>
        <p:spPr/>
        <p:txBody>
          <a:bodyPr/>
          <a:lstStyle/>
          <a:p>
            <a:pPr algn="r" rtl="1" eaLnBrk="1" hangingPunct="1">
              <a:buFontTx/>
              <a:buNone/>
            </a:pPr>
            <a:endParaRPr lang="fa-IR" smtClean="0">
              <a:cs typeface="Arial" charset="0"/>
            </a:endParaRPr>
          </a:p>
          <a:p>
            <a:pPr algn="r" rtl="1" eaLnBrk="1" hangingPunct="1">
              <a:buFontTx/>
              <a:buNone/>
            </a:pPr>
            <a:r>
              <a:rPr lang="fa-IR" smtClean="0">
                <a:cs typeface="Arial" charset="0"/>
              </a:rPr>
              <a:t>  </a:t>
            </a:r>
            <a:r>
              <a:rPr lang="fa-IR" sz="4400" smtClean="0">
                <a:solidFill>
                  <a:srgbClr val="0066FF"/>
                </a:solidFill>
                <a:cs typeface="Titr" pitchFamily="2" charset="-78"/>
              </a:rPr>
              <a:t>توپر </a:t>
            </a:r>
          </a:p>
          <a:p>
            <a:pPr algn="r" rtl="1" eaLnBrk="1" hangingPunct="1">
              <a:buFontTx/>
              <a:buNone/>
            </a:pPr>
            <a:r>
              <a:rPr lang="fa-IR" smtClean="0">
                <a:cs typeface="Arial" charset="0"/>
              </a:rPr>
              <a:t>          </a:t>
            </a:r>
            <a:r>
              <a:rPr lang="fa-IR" smtClean="0">
                <a:latin typeface="Tahoma" pitchFamily="34" charset="0"/>
                <a:cs typeface="Tahoma" pitchFamily="34" charset="0"/>
              </a:rPr>
              <a:t>نیشکر – ذرت – سورگوم</a:t>
            </a:r>
          </a:p>
          <a:p>
            <a:pPr algn="r" rtl="1" eaLnBrk="1" hangingPunct="1">
              <a:buFontTx/>
              <a:buNone/>
            </a:pPr>
            <a:endParaRPr lang="fa-IR" smtClean="0">
              <a:cs typeface="Arial" charset="0"/>
            </a:endParaRPr>
          </a:p>
          <a:p>
            <a:pPr algn="r" rtl="1" eaLnBrk="1" hangingPunct="1">
              <a:buFontTx/>
              <a:buNone/>
            </a:pPr>
            <a:r>
              <a:rPr lang="fa-IR" smtClean="0">
                <a:cs typeface="Arial" charset="0"/>
              </a:rPr>
              <a:t> </a:t>
            </a:r>
            <a:r>
              <a:rPr lang="fa-IR" sz="4400" smtClean="0">
                <a:solidFill>
                  <a:srgbClr val="0066FF"/>
                </a:solidFill>
                <a:cs typeface="Titr" pitchFamily="2" charset="-78"/>
              </a:rPr>
              <a:t>توخالی</a:t>
            </a:r>
          </a:p>
          <a:p>
            <a:pPr algn="r" rtl="1" eaLnBrk="1" hangingPunct="1">
              <a:buFontTx/>
              <a:buNone/>
            </a:pPr>
            <a:r>
              <a:rPr lang="fa-IR" smtClean="0">
                <a:cs typeface="Arial" charset="0"/>
              </a:rPr>
              <a:t>        </a:t>
            </a:r>
            <a:r>
              <a:rPr lang="fa-IR" smtClean="0">
                <a:latin typeface="Tahoma" pitchFamily="34" charset="0"/>
                <a:cs typeface="Tahoma" pitchFamily="34" charset="0"/>
              </a:rPr>
              <a:t>گندم – جو – برنج</a:t>
            </a:r>
            <a:r>
              <a:rPr lang="fa-IR" smtClean="0">
                <a:cs typeface="Arial" charset="0"/>
              </a:rPr>
              <a:t>  </a:t>
            </a:r>
          </a:p>
          <a:p>
            <a:pPr algn="r" rtl="1" eaLnBrk="1" hangingPunct="1">
              <a:buFontTx/>
              <a:buNone/>
            </a:pP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3426"/>
                                        </p:tgtEl>
                                        <p:attrNameLst>
                                          <p:attrName>style.visibility</p:attrName>
                                        </p:attrNameLst>
                                      </p:cBhvr>
                                      <p:to>
                                        <p:strVal val="visible"/>
                                      </p:to>
                                    </p:set>
                                    <p:anim calcmode="lin" valueType="num">
                                      <p:cBhvr additive="base">
                                        <p:cTn id="7" dur="2000" fill="hold"/>
                                        <p:tgtEl>
                                          <p:spTgt spid="103426"/>
                                        </p:tgtEl>
                                        <p:attrNameLst>
                                          <p:attrName>ppt_x</p:attrName>
                                        </p:attrNameLst>
                                      </p:cBhvr>
                                      <p:tavLst>
                                        <p:tav tm="0">
                                          <p:val>
                                            <p:strVal val="#ppt_x"/>
                                          </p:val>
                                        </p:tav>
                                        <p:tav tm="100000">
                                          <p:val>
                                            <p:strVal val="#ppt_x"/>
                                          </p:val>
                                        </p:tav>
                                      </p:tavLst>
                                    </p:anim>
                                    <p:anim calcmode="lin" valueType="num">
                                      <p:cBhvr additive="base">
                                        <p:cTn id="8" dur="2000" fill="hold"/>
                                        <p:tgtEl>
                                          <p:spTgt spid="10342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3" presetClass="entr" presetSubtype="16" fill="hold" grpId="0" nodeType="afterEffect">
                                  <p:stCondLst>
                                    <p:cond delay="0"/>
                                  </p:stCondLst>
                                  <p:childTnLst>
                                    <p:set>
                                      <p:cBhvr>
                                        <p:cTn id="11" dur="1" fill="hold">
                                          <p:stCondLst>
                                            <p:cond delay="0"/>
                                          </p:stCondLst>
                                        </p:cTn>
                                        <p:tgtEl>
                                          <p:spTgt spid="103427">
                                            <p:txEl>
                                              <p:pRg st="1" end="1"/>
                                            </p:txEl>
                                          </p:spTgt>
                                        </p:tgtEl>
                                        <p:attrNameLst>
                                          <p:attrName>style.visibility</p:attrName>
                                        </p:attrNameLst>
                                      </p:cBhvr>
                                      <p:to>
                                        <p:strVal val="visible"/>
                                      </p:to>
                                    </p:set>
                                    <p:animEffect transition="in" filter="plus(in)">
                                      <p:cBhvr>
                                        <p:cTn id="12" dur="1000"/>
                                        <p:tgtEl>
                                          <p:spTgt spid="103427">
                                            <p:txEl>
                                              <p:pRg st="1" end="1"/>
                                            </p:txEl>
                                          </p:spTgt>
                                        </p:tgtEl>
                                      </p:cBhvr>
                                    </p:animEffect>
                                  </p:childTnLst>
                                </p:cTn>
                              </p:par>
                            </p:childTnLst>
                          </p:cTn>
                        </p:par>
                        <p:par>
                          <p:cTn id="13" fill="hold">
                            <p:stCondLst>
                              <p:cond delay="3000"/>
                            </p:stCondLst>
                            <p:childTnLst>
                              <p:par>
                                <p:cTn id="14" presetID="13" presetClass="entr" presetSubtype="16" fill="hold" grpId="0" nodeType="afterEffect">
                                  <p:stCondLst>
                                    <p:cond delay="0"/>
                                  </p:stCondLst>
                                  <p:childTnLst>
                                    <p:set>
                                      <p:cBhvr>
                                        <p:cTn id="15" dur="1" fill="hold">
                                          <p:stCondLst>
                                            <p:cond delay="0"/>
                                          </p:stCondLst>
                                        </p:cTn>
                                        <p:tgtEl>
                                          <p:spTgt spid="103427">
                                            <p:txEl>
                                              <p:pRg st="2" end="2"/>
                                            </p:txEl>
                                          </p:spTgt>
                                        </p:tgtEl>
                                        <p:attrNameLst>
                                          <p:attrName>style.visibility</p:attrName>
                                        </p:attrNameLst>
                                      </p:cBhvr>
                                      <p:to>
                                        <p:strVal val="visible"/>
                                      </p:to>
                                    </p:set>
                                    <p:animEffect transition="in" filter="plus(in)">
                                      <p:cBhvr>
                                        <p:cTn id="16" dur="1000"/>
                                        <p:tgtEl>
                                          <p:spTgt spid="103427">
                                            <p:txEl>
                                              <p:pRg st="2" end="2"/>
                                            </p:txEl>
                                          </p:spTgt>
                                        </p:tgtEl>
                                      </p:cBhvr>
                                    </p:animEffect>
                                  </p:childTnLst>
                                </p:cTn>
                              </p:par>
                            </p:childTnLst>
                          </p:cTn>
                        </p:par>
                        <p:par>
                          <p:cTn id="17" fill="hold">
                            <p:stCondLst>
                              <p:cond delay="4000"/>
                            </p:stCondLst>
                            <p:childTnLst>
                              <p:par>
                                <p:cTn id="18" presetID="13" presetClass="entr" presetSubtype="16" fill="hold" grpId="0" nodeType="afterEffect">
                                  <p:stCondLst>
                                    <p:cond delay="0"/>
                                  </p:stCondLst>
                                  <p:childTnLst>
                                    <p:set>
                                      <p:cBhvr>
                                        <p:cTn id="19" dur="1" fill="hold">
                                          <p:stCondLst>
                                            <p:cond delay="0"/>
                                          </p:stCondLst>
                                        </p:cTn>
                                        <p:tgtEl>
                                          <p:spTgt spid="103427">
                                            <p:txEl>
                                              <p:pRg st="4" end="4"/>
                                            </p:txEl>
                                          </p:spTgt>
                                        </p:tgtEl>
                                        <p:attrNameLst>
                                          <p:attrName>style.visibility</p:attrName>
                                        </p:attrNameLst>
                                      </p:cBhvr>
                                      <p:to>
                                        <p:strVal val="visible"/>
                                      </p:to>
                                    </p:set>
                                    <p:animEffect transition="in" filter="plus(in)">
                                      <p:cBhvr>
                                        <p:cTn id="20" dur="1000"/>
                                        <p:tgtEl>
                                          <p:spTgt spid="103427">
                                            <p:txEl>
                                              <p:pRg st="4" end="4"/>
                                            </p:txEl>
                                          </p:spTgt>
                                        </p:tgtEl>
                                      </p:cBhvr>
                                    </p:animEffect>
                                  </p:childTnLst>
                                </p:cTn>
                              </p:par>
                            </p:childTnLst>
                          </p:cTn>
                        </p:par>
                        <p:par>
                          <p:cTn id="21" fill="hold">
                            <p:stCondLst>
                              <p:cond delay="5000"/>
                            </p:stCondLst>
                            <p:childTnLst>
                              <p:par>
                                <p:cTn id="22" presetID="13" presetClass="entr" presetSubtype="16" fill="hold" grpId="0" nodeType="afterEffect">
                                  <p:stCondLst>
                                    <p:cond delay="0"/>
                                  </p:stCondLst>
                                  <p:childTnLst>
                                    <p:set>
                                      <p:cBhvr>
                                        <p:cTn id="23" dur="1" fill="hold">
                                          <p:stCondLst>
                                            <p:cond delay="0"/>
                                          </p:stCondLst>
                                        </p:cTn>
                                        <p:tgtEl>
                                          <p:spTgt spid="103427">
                                            <p:txEl>
                                              <p:pRg st="5" end="5"/>
                                            </p:txEl>
                                          </p:spTgt>
                                        </p:tgtEl>
                                        <p:attrNameLst>
                                          <p:attrName>style.visibility</p:attrName>
                                        </p:attrNameLst>
                                      </p:cBhvr>
                                      <p:to>
                                        <p:strVal val="visible"/>
                                      </p:to>
                                    </p:set>
                                    <p:animEffect transition="in" filter="plus(in)">
                                      <p:cBhvr>
                                        <p:cTn id="24" dur="1000"/>
                                        <p:tgtEl>
                                          <p:spTgt spid="1034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nimBg="1"/>
      <p:bldP spid="103427"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eaLnBrk="1" hangingPunct="1"/>
            <a:r>
              <a:rPr lang="fa-IR" smtClean="0">
                <a:cs typeface="Titr" pitchFamily="2" charset="-78"/>
              </a:rPr>
              <a:t>نان</a:t>
            </a:r>
            <a:endParaRPr lang="en-GB" smtClean="0">
              <a:cs typeface="Titr" pitchFamily="2" charset="-78"/>
            </a:endParaRPr>
          </a:p>
        </p:txBody>
      </p:sp>
      <p:sp>
        <p:nvSpPr>
          <p:cNvPr id="104451" name="Rectangle 3"/>
          <p:cNvSpPr>
            <a:spLocks noGrp="1" noChangeArrowheads="1"/>
          </p:cNvSpPr>
          <p:nvPr>
            <p:ph type="body" idx="1"/>
          </p:nvPr>
        </p:nvSpPr>
        <p:spPr/>
        <p:txBody>
          <a:bodyPr/>
          <a:lstStyle/>
          <a:p>
            <a:pPr algn="r" rtl="1" eaLnBrk="1" hangingPunct="1">
              <a:buFontTx/>
              <a:buNone/>
            </a:pPr>
            <a:endParaRPr lang="fa-IR" smtClean="0">
              <a:cs typeface="Arial" charset="0"/>
            </a:endParaRPr>
          </a:p>
          <a:p>
            <a:pPr algn="ctr" rtl="1" eaLnBrk="1" hangingPunct="1">
              <a:buFontTx/>
              <a:buNone/>
            </a:pPr>
            <a:r>
              <a:rPr lang="fa-IR" smtClean="0">
                <a:cs typeface="Arial" charset="0"/>
              </a:rPr>
              <a:t> </a:t>
            </a:r>
            <a:r>
              <a:rPr lang="en-US" sz="4000" smtClean="0">
                <a:solidFill>
                  <a:srgbClr val="0066FF"/>
                </a:solidFill>
                <a:latin typeface="GungsuhChe" pitchFamily="49" charset="-127"/>
                <a:cs typeface="Arial" charset="0"/>
              </a:rPr>
              <a:t>Bread Crops</a:t>
            </a:r>
            <a:r>
              <a:rPr lang="fa-IR" smtClean="0">
                <a:cs typeface="Arial" charset="0"/>
              </a:rPr>
              <a:t>  </a:t>
            </a:r>
          </a:p>
          <a:p>
            <a:pPr algn="r" rtl="1" eaLnBrk="1" hangingPunct="1">
              <a:buFontTx/>
              <a:buNone/>
            </a:pPr>
            <a:r>
              <a:rPr lang="fa-IR" smtClean="0">
                <a:cs typeface="Arial" charset="0"/>
              </a:rPr>
              <a:t>             </a:t>
            </a:r>
            <a:r>
              <a:rPr lang="fa-IR" smtClean="0">
                <a:latin typeface="Tahoma" pitchFamily="34" charset="0"/>
                <a:cs typeface="Tahoma" pitchFamily="34" charset="0"/>
              </a:rPr>
              <a:t>گندم – چاودار – جو – ارزن – سورگوم</a:t>
            </a:r>
          </a:p>
          <a:p>
            <a:pPr algn="r" rtl="1" eaLnBrk="1" hangingPunct="1">
              <a:buFontTx/>
              <a:buNone/>
            </a:pPr>
            <a:endParaRPr lang="fa-IR" smtClean="0">
              <a:cs typeface="Arial" charset="0"/>
            </a:endParaRPr>
          </a:p>
          <a:p>
            <a:pPr algn="ctr" rtl="1" eaLnBrk="1" hangingPunct="1">
              <a:buFontTx/>
              <a:buNone/>
            </a:pPr>
            <a:r>
              <a:rPr lang="fa-IR" smtClean="0">
                <a:cs typeface="Arial" charset="0"/>
              </a:rPr>
              <a:t> </a:t>
            </a:r>
            <a:r>
              <a:rPr lang="en-US" sz="4000" smtClean="0">
                <a:solidFill>
                  <a:srgbClr val="0066FF"/>
                </a:solidFill>
                <a:latin typeface="GungsuhChe" pitchFamily="49" charset="-127"/>
                <a:cs typeface="Arial" charset="0"/>
              </a:rPr>
              <a:t>Non Bread Crops</a:t>
            </a:r>
            <a:r>
              <a:rPr lang="fa-IR" smtClean="0">
                <a:cs typeface="Arial" charset="0"/>
              </a:rPr>
              <a:t> </a:t>
            </a:r>
          </a:p>
          <a:p>
            <a:pPr algn="r" rtl="1" eaLnBrk="1" hangingPunct="1">
              <a:buFontTx/>
              <a:buNone/>
            </a:pPr>
            <a:r>
              <a:rPr lang="fa-IR" smtClean="0">
                <a:cs typeface="Arial" charset="0"/>
              </a:rPr>
              <a:t> </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4450"/>
                                        </p:tgtEl>
                                        <p:attrNameLst>
                                          <p:attrName>style.visibility</p:attrName>
                                        </p:attrNameLst>
                                      </p:cBhvr>
                                      <p:to>
                                        <p:strVal val="visible"/>
                                      </p:to>
                                    </p:set>
                                    <p:anim calcmode="lin" valueType="num">
                                      <p:cBhvr additive="base">
                                        <p:cTn id="7" dur="2000" fill="hold"/>
                                        <p:tgtEl>
                                          <p:spTgt spid="104450"/>
                                        </p:tgtEl>
                                        <p:attrNameLst>
                                          <p:attrName>ppt_x</p:attrName>
                                        </p:attrNameLst>
                                      </p:cBhvr>
                                      <p:tavLst>
                                        <p:tav tm="0">
                                          <p:val>
                                            <p:strVal val="#ppt_x"/>
                                          </p:val>
                                        </p:tav>
                                        <p:tav tm="100000">
                                          <p:val>
                                            <p:strVal val="#ppt_x"/>
                                          </p:val>
                                        </p:tav>
                                      </p:tavLst>
                                    </p:anim>
                                    <p:anim calcmode="lin" valueType="num">
                                      <p:cBhvr additive="base">
                                        <p:cTn id="8" dur="2000" fill="hold"/>
                                        <p:tgtEl>
                                          <p:spTgt spid="10445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3" presetClass="entr" presetSubtype="16" fill="hold" grpId="0" nodeType="after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plus(in)">
                                      <p:cBhvr>
                                        <p:cTn id="12" dur="1000"/>
                                        <p:tgtEl>
                                          <p:spTgt spid="104451">
                                            <p:txEl>
                                              <p:pRg st="1" end="1"/>
                                            </p:txEl>
                                          </p:spTgt>
                                        </p:tgtEl>
                                      </p:cBhvr>
                                    </p:animEffect>
                                  </p:childTnLst>
                                </p:cTn>
                              </p:par>
                            </p:childTnLst>
                          </p:cTn>
                        </p:par>
                        <p:par>
                          <p:cTn id="13" fill="hold">
                            <p:stCondLst>
                              <p:cond delay="3000"/>
                            </p:stCondLst>
                            <p:childTnLst>
                              <p:par>
                                <p:cTn id="14" presetID="13" presetClass="entr" presetSubtype="16" fill="hold" grpId="0" nodeType="afterEffect">
                                  <p:stCondLst>
                                    <p:cond delay="0"/>
                                  </p:stCondLst>
                                  <p:childTnLst>
                                    <p:set>
                                      <p:cBhvr>
                                        <p:cTn id="15" dur="1" fill="hold">
                                          <p:stCondLst>
                                            <p:cond delay="0"/>
                                          </p:stCondLst>
                                        </p:cTn>
                                        <p:tgtEl>
                                          <p:spTgt spid="104451">
                                            <p:txEl>
                                              <p:pRg st="2" end="2"/>
                                            </p:txEl>
                                          </p:spTgt>
                                        </p:tgtEl>
                                        <p:attrNameLst>
                                          <p:attrName>style.visibility</p:attrName>
                                        </p:attrNameLst>
                                      </p:cBhvr>
                                      <p:to>
                                        <p:strVal val="visible"/>
                                      </p:to>
                                    </p:set>
                                    <p:animEffect transition="in" filter="plus(in)">
                                      <p:cBhvr>
                                        <p:cTn id="16" dur="1000"/>
                                        <p:tgtEl>
                                          <p:spTgt spid="104451">
                                            <p:txEl>
                                              <p:pRg st="2" end="2"/>
                                            </p:txEl>
                                          </p:spTgt>
                                        </p:tgtEl>
                                      </p:cBhvr>
                                    </p:animEffect>
                                  </p:childTnLst>
                                </p:cTn>
                              </p:par>
                            </p:childTnLst>
                          </p:cTn>
                        </p:par>
                        <p:par>
                          <p:cTn id="17" fill="hold">
                            <p:stCondLst>
                              <p:cond delay="4000"/>
                            </p:stCondLst>
                            <p:childTnLst>
                              <p:par>
                                <p:cTn id="18" presetID="13" presetClass="entr" presetSubtype="16" fill="hold" grpId="0" nodeType="afterEffect">
                                  <p:stCondLst>
                                    <p:cond delay="0"/>
                                  </p:stCondLst>
                                  <p:childTnLst>
                                    <p:set>
                                      <p:cBhvr>
                                        <p:cTn id="19" dur="1" fill="hold">
                                          <p:stCondLst>
                                            <p:cond delay="0"/>
                                          </p:stCondLst>
                                        </p:cTn>
                                        <p:tgtEl>
                                          <p:spTgt spid="104451">
                                            <p:txEl>
                                              <p:pRg st="4" end="4"/>
                                            </p:txEl>
                                          </p:spTgt>
                                        </p:tgtEl>
                                        <p:attrNameLst>
                                          <p:attrName>style.visibility</p:attrName>
                                        </p:attrNameLst>
                                      </p:cBhvr>
                                      <p:to>
                                        <p:strVal val="visible"/>
                                      </p:to>
                                    </p:set>
                                    <p:animEffect transition="in" filter="plus(in)">
                                      <p:cBhvr>
                                        <p:cTn id="20" dur="1000"/>
                                        <p:tgtEl>
                                          <p:spTgt spid="104451">
                                            <p:txEl>
                                              <p:pRg st="4" end="4"/>
                                            </p:txEl>
                                          </p:spTgt>
                                        </p:tgtEl>
                                      </p:cBhvr>
                                    </p:animEffect>
                                  </p:childTnLst>
                                </p:cTn>
                              </p:par>
                            </p:childTnLst>
                          </p:cTn>
                        </p:par>
                        <p:par>
                          <p:cTn id="21" fill="hold">
                            <p:stCondLst>
                              <p:cond delay="5000"/>
                            </p:stCondLst>
                            <p:childTnLst>
                              <p:par>
                                <p:cTn id="22" presetID="13" presetClass="entr" presetSubtype="16" fill="hold" grpId="0" nodeType="afterEffect">
                                  <p:stCondLst>
                                    <p:cond delay="0"/>
                                  </p:stCondLst>
                                  <p:childTnLst>
                                    <p:set>
                                      <p:cBhvr>
                                        <p:cTn id="23" dur="1" fill="hold">
                                          <p:stCondLst>
                                            <p:cond delay="0"/>
                                          </p:stCondLst>
                                        </p:cTn>
                                        <p:tgtEl>
                                          <p:spTgt spid="104451">
                                            <p:txEl>
                                              <p:pRg st="5" end="5"/>
                                            </p:txEl>
                                          </p:spTgt>
                                        </p:tgtEl>
                                        <p:attrNameLst>
                                          <p:attrName>style.visibility</p:attrName>
                                        </p:attrNameLst>
                                      </p:cBhvr>
                                      <p:to>
                                        <p:strVal val="visible"/>
                                      </p:to>
                                    </p:set>
                                    <p:animEffect transition="in" filter="plus(in)">
                                      <p:cBhvr>
                                        <p:cTn id="24" dur="1000"/>
                                        <p:tgtEl>
                                          <p:spTgt spid="1044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nimBg="1"/>
      <p:bldP spid="104451"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eaLnBrk="1" hangingPunct="1"/>
            <a:r>
              <a:rPr lang="fa-IR" smtClean="0">
                <a:cs typeface="Titr" pitchFamily="2" charset="-78"/>
              </a:rPr>
              <a:t>گندم</a:t>
            </a:r>
            <a:endParaRPr lang="en-GB" smtClean="0">
              <a:cs typeface="Titr" pitchFamily="2" charset="-78"/>
            </a:endParaRPr>
          </a:p>
        </p:txBody>
      </p:sp>
      <p:sp>
        <p:nvSpPr>
          <p:cNvPr id="105475" name="Rectangle 3"/>
          <p:cNvSpPr>
            <a:spLocks noGrp="1" noChangeArrowheads="1"/>
          </p:cNvSpPr>
          <p:nvPr>
            <p:ph type="body" idx="1"/>
          </p:nvPr>
        </p:nvSpPr>
        <p:spPr>
          <a:xfrm>
            <a:off x="457200" y="1600200"/>
            <a:ext cx="8382000" cy="4525963"/>
          </a:xfrm>
        </p:spPr>
        <p:txBody>
          <a:bodyPr/>
          <a:lstStyle/>
          <a:p>
            <a:pPr algn="r" rtl="1" eaLnBrk="1" hangingPunct="1"/>
            <a:r>
              <a:rPr lang="fa-IR" smtClean="0">
                <a:latin typeface="Tahoma" pitchFamily="34" charset="0"/>
                <a:cs typeface="Tahoma" pitchFamily="34" charset="0"/>
              </a:rPr>
              <a:t>در محدوده وسیعی از شرایط آب هوایی رشد می کند.</a:t>
            </a:r>
          </a:p>
          <a:p>
            <a:pPr algn="r" rtl="1" eaLnBrk="1" hangingPunct="1"/>
            <a:r>
              <a:rPr lang="fa-IR" smtClean="0">
                <a:latin typeface="Tahoma" pitchFamily="34" charset="0"/>
                <a:cs typeface="Tahoma" pitchFamily="34" charset="0"/>
              </a:rPr>
              <a:t>سازگارترین غلات است.</a:t>
            </a:r>
          </a:p>
          <a:p>
            <a:pPr algn="r" rtl="1" eaLnBrk="1" hangingPunct="1"/>
            <a:r>
              <a:rPr lang="fa-IR" smtClean="0">
                <a:latin typeface="Tahoma" pitchFamily="34" charset="0"/>
                <a:cs typeface="Tahoma" pitchFamily="34" charset="0"/>
              </a:rPr>
              <a:t>سطح زیر کشت و تولید آن از سایر محصولات بیشتر است.</a:t>
            </a:r>
          </a:p>
          <a:p>
            <a:pPr algn="r" rtl="1" eaLnBrk="1" hangingPunct="1"/>
            <a:r>
              <a:rPr lang="fa-IR" smtClean="0">
                <a:latin typeface="Tahoma" pitchFamily="34" charset="0"/>
                <a:cs typeface="Tahoma" pitchFamily="34" charset="0"/>
              </a:rPr>
              <a:t>منبع اصلی کربوهیدرات برای انسان است.</a:t>
            </a:r>
          </a:p>
          <a:p>
            <a:pPr algn="r" rtl="1" eaLnBrk="1" hangingPunct="1"/>
            <a:r>
              <a:rPr lang="fa-IR" smtClean="0">
                <a:latin typeface="Tahoma" pitchFamily="34" charset="0"/>
                <a:cs typeface="Tahoma" pitchFamily="34" charset="0"/>
              </a:rPr>
              <a:t>بالا رفتن سطح رفاه کشور باعث کاهش نسبت کربوهیدرات در غذای آنها می شود.</a:t>
            </a:r>
          </a:p>
          <a:p>
            <a:pPr algn="r" rtl="1" eaLnBrk="1" hangingPunct="1">
              <a:buFontTx/>
              <a:buNone/>
            </a:pP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5474"/>
                                        </p:tgtEl>
                                        <p:attrNameLst>
                                          <p:attrName>style.visibility</p:attrName>
                                        </p:attrNameLst>
                                      </p:cBhvr>
                                      <p:to>
                                        <p:strVal val="visible"/>
                                      </p:to>
                                    </p:set>
                                    <p:anim calcmode="lin" valueType="num">
                                      <p:cBhvr additive="base">
                                        <p:cTn id="7" dur="2000" fill="hold"/>
                                        <p:tgtEl>
                                          <p:spTgt spid="105474"/>
                                        </p:tgtEl>
                                        <p:attrNameLst>
                                          <p:attrName>ppt_x</p:attrName>
                                        </p:attrNameLst>
                                      </p:cBhvr>
                                      <p:tavLst>
                                        <p:tav tm="0">
                                          <p:val>
                                            <p:strVal val="#ppt_x"/>
                                          </p:val>
                                        </p:tav>
                                        <p:tav tm="100000">
                                          <p:val>
                                            <p:strVal val="#ppt_x"/>
                                          </p:val>
                                        </p:tav>
                                      </p:tavLst>
                                    </p:anim>
                                    <p:anim calcmode="lin" valueType="num">
                                      <p:cBhvr additive="base">
                                        <p:cTn id="8" dur="2000" fill="hold"/>
                                        <p:tgtEl>
                                          <p:spTgt spid="10547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3" presetClass="entr" presetSubtype="16" fill="hold" grpId="0" nodeType="afterEffect">
                                  <p:stCondLst>
                                    <p:cond delay="0"/>
                                  </p:stCondLst>
                                  <p:childTnLst>
                                    <p:set>
                                      <p:cBhvr>
                                        <p:cTn id="11" dur="1" fill="hold">
                                          <p:stCondLst>
                                            <p:cond delay="0"/>
                                          </p:stCondLst>
                                        </p:cTn>
                                        <p:tgtEl>
                                          <p:spTgt spid="105475">
                                            <p:txEl>
                                              <p:pRg st="0" end="0"/>
                                            </p:txEl>
                                          </p:spTgt>
                                        </p:tgtEl>
                                        <p:attrNameLst>
                                          <p:attrName>style.visibility</p:attrName>
                                        </p:attrNameLst>
                                      </p:cBhvr>
                                      <p:to>
                                        <p:strVal val="visible"/>
                                      </p:to>
                                    </p:set>
                                    <p:animEffect transition="in" filter="plus(in)">
                                      <p:cBhvr>
                                        <p:cTn id="12" dur="2000"/>
                                        <p:tgtEl>
                                          <p:spTgt spid="105475">
                                            <p:txEl>
                                              <p:pRg st="0" end="0"/>
                                            </p:txEl>
                                          </p:spTgt>
                                        </p:tgtEl>
                                      </p:cBhvr>
                                    </p:animEffect>
                                  </p:childTnLst>
                                </p:cTn>
                              </p:par>
                            </p:childTnLst>
                          </p:cTn>
                        </p:par>
                        <p:par>
                          <p:cTn id="13" fill="hold">
                            <p:stCondLst>
                              <p:cond delay="4000"/>
                            </p:stCondLst>
                            <p:childTnLst>
                              <p:par>
                                <p:cTn id="14" presetID="13" presetClass="entr" presetSubtype="16" fill="hold" grpId="0" nodeType="afterEffect">
                                  <p:stCondLst>
                                    <p:cond delay="0"/>
                                  </p:stCondLst>
                                  <p:childTnLst>
                                    <p:set>
                                      <p:cBhvr>
                                        <p:cTn id="15" dur="1" fill="hold">
                                          <p:stCondLst>
                                            <p:cond delay="0"/>
                                          </p:stCondLst>
                                        </p:cTn>
                                        <p:tgtEl>
                                          <p:spTgt spid="105475">
                                            <p:txEl>
                                              <p:pRg st="1" end="1"/>
                                            </p:txEl>
                                          </p:spTgt>
                                        </p:tgtEl>
                                        <p:attrNameLst>
                                          <p:attrName>style.visibility</p:attrName>
                                        </p:attrNameLst>
                                      </p:cBhvr>
                                      <p:to>
                                        <p:strVal val="visible"/>
                                      </p:to>
                                    </p:set>
                                    <p:animEffect transition="in" filter="plus(in)">
                                      <p:cBhvr>
                                        <p:cTn id="16" dur="2000"/>
                                        <p:tgtEl>
                                          <p:spTgt spid="105475">
                                            <p:txEl>
                                              <p:pRg st="1" end="1"/>
                                            </p:txEl>
                                          </p:spTgt>
                                        </p:tgtEl>
                                      </p:cBhvr>
                                    </p:animEffect>
                                  </p:childTnLst>
                                </p:cTn>
                              </p:par>
                            </p:childTnLst>
                          </p:cTn>
                        </p:par>
                        <p:par>
                          <p:cTn id="17" fill="hold">
                            <p:stCondLst>
                              <p:cond delay="6000"/>
                            </p:stCondLst>
                            <p:childTnLst>
                              <p:par>
                                <p:cTn id="18" presetID="13" presetClass="entr" presetSubtype="16" fill="hold" grpId="0" nodeType="afterEffect">
                                  <p:stCondLst>
                                    <p:cond delay="0"/>
                                  </p:stCondLst>
                                  <p:childTnLst>
                                    <p:set>
                                      <p:cBhvr>
                                        <p:cTn id="19" dur="1" fill="hold">
                                          <p:stCondLst>
                                            <p:cond delay="0"/>
                                          </p:stCondLst>
                                        </p:cTn>
                                        <p:tgtEl>
                                          <p:spTgt spid="105475">
                                            <p:txEl>
                                              <p:pRg st="2" end="2"/>
                                            </p:txEl>
                                          </p:spTgt>
                                        </p:tgtEl>
                                        <p:attrNameLst>
                                          <p:attrName>style.visibility</p:attrName>
                                        </p:attrNameLst>
                                      </p:cBhvr>
                                      <p:to>
                                        <p:strVal val="visible"/>
                                      </p:to>
                                    </p:set>
                                    <p:animEffect transition="in" filter="plus(in)">
                                      <p:cBhvr>
                                        <p:cTn id="20" dur="2000"/>
                                        <p:tgtEl>
                                          <p:spTgt spid="105475">
                                            <p:txEl>
                                              <p:pRg st="2" end="2"/>
                                            </p:txEl>
                                          </p:spTgt>
                                        </p:tgtEl>
                                      </p:cBhvr>
                                    </p:animEffect>
                                  </p:childTnLst>
                                </p:cTn>
                              </p:par>
                            </p:childTnLst>
                          </p:cTn>
                        </p:par>
                        <p:par>
                          <p:cTn id="21" fill="hold">
                            <p:stCondLst>
                              <p:cond delay="8000"/>
                            </p:stCondLst>
                            <p:childTnLst>
                              <p:par>
                                <p:cTn id="22" presetID="13" presetClass="entr" presetSubtype="16" fill="hold" grpId="0" nodeType="afterEffect">
                                  <p:stCondLst>
                                    <p:cond delay="0"/>
                                  </p:stCondLst>
                                  <p:childTnLst>
                                    <p:set>
                                      <p:cBhvr>
                                        <p:cTn id="23" dur="1" fill="hold">
                                          <p:stCondLst>
                                            <p:cond delay="0"/>
                                          </p:stCondLst>
                                        </p:cTn>
                                        <p:tgtEl>
                                          <p:spTgt spid="105475">
                                            <p:txEl>
                                              <p:pRg st="3" end="3"/>
                                            </p:txEl>
                                          </p:spTgt>
                                        </p:tgtEl>
                                        <p:attrNameLst>
                                          <p:attrName>style.visibility</p:attrName>
                                        </p:attrNameLst>
                                      </p:cBhvr>
                                      <p:to>
                                        <p:strVal val="visible"/>
                                      </p:to>
                                    </p:set>
                                    <p:animEffect transition="in" filter="plus(in)">
                                      <p:cBhvr>
                                        <p:cTn id="24" dur="2000"/>
                                        <p:tgtEl>
                                          <p:spTgt spid="105475">
                                            <p:txEl>
                                              <p:pRg st="3" end="3"/>
                                            </p:txEl>
                                          </p:spTgt>
                                        </p:tgtEl>
                                      </p:cBhvr>
                                    </p:animEffect>
                                  </p:childTnLst>
                                </p:cTn>
                              </p:par>
                            </p:childTnLst>
                          </p:cTn>
                        </p:par>
                        <p:par>
                          <p:cTn id="25" fill="hold">
                            <p:stCondLst>
                              <p:cond delay="10000"/>
                            </p:stCondLst>
                            <p:childTnLst>
                              <p:par>
                                <p:cTn id="26" presetID="13" presetClass="entr" presetSubtype="16" fill="hold" grpId="0" nodeType="afterEffect">
                                  <p:stCondLst>
                                    <p:cond delay="0"/>
                                  </p:stCondLst>
                                  <p:childTnLst>
                                    <p:set>
                                      <p:cBhvr>
                                        <p:cTn id="27" dur="1" fill="hold">
                                          <p:stCondLst>
                                            <p:cond delay="0"/>
                                          </p:stCondLst>
                                        </p:cTn>
                                        <p:tgtEl>
                                          <p:spTgt spid="105475">
                                            <p:txEl>
                                              <p:pRg st="4" end="4"/>
                                            </p:txEl>
                                          </p:spTgt>
                                        </p:tgtEl>
                                        <p:attrNameLst>
                                          <p:attrName>style.visibility</p:attrName>
                                        </p:attrNameLst>
                                      </p:cBhvr>
                                      <p:to>
                                        <p:strVal val="visible"/>
                                      </p:to>
                                    </p:set>
                                    <p:animEffect transition="in" filter="plus(in)">
                                      <p:cBhvr>
                                        <p:cTn id="28" dur="2000"/>
                                        <p:tgtEl>
                                          <p:spTgt spid="1054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nimBg="1"/>
      <p:bldP spid="10547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گندم</a:t>
            </a:r>
            <a:endParaRPr lang="en-GB" smtClean="0">
              <a:cs typeface="Titr" pitchFamily="2" charset="-78"/>
            </a:endParaRPr>
          </a:p>
        </p:txBody>
      </p:sp>
      <p:sp>
        <p:nvSpPr>
          <p:cNvPr id="106499" name="Rectangle 3"/>
          <p:cNvSpPr>
            <a:spLocks noGrp="1" noChangeArrowheads="1"/>
          </p:cNvSpPr>
          <p:nvPr>
            <p:ph type="body" idx="1"/>
          </p:nvPr>
        </p:nvSpPr>
        <p:spPr>
          <a:xfrm>
            <a:off x="228600" y="1600200"/>
            <a:ext cx="8763000" cy="4525963"/>
          </a:xfrm>
        </p:spPr>
        <p:txBody>
          <a:bodyPr/>
          <a:lstStyle/>
          <a:p>
            <a:pPr algn="r" rtl="1" eaLnBrk="1" hangingPunct="1">
              <a:lnSpc>
                <a:spcPct val="80000"/>
              </a:lnSpc>
            </a:pPr>
            <a:r>
              <a:rPr lang="fa-IR" sz="2800" smtClean="0">
                <a:cs typeface="Arial" charset="0"/>
              </a:rPr>
              <a:t>نان مهمترین غذای روزانه است.</a:t>
            </a:r>
          </a:p>
          <a:p>
            <a:pPr algn="r" rtl="1" eaLnBrk="1" hangingPunct="1">
              <a:lnSpc>
                <a:spcPct val="80000"/>
              </a:lnSpc>
            </a:pPr>
            <a:r>
              <a:rPr lang="fa-IR" sz="2800" smtClean="0">
                <a:cs typeface="Arial" charset="0"/>
              </a:rPr>
              <a:t>تامین نشاسته از دانه گندم است. ( ریز و صدمه دیده)</a:t>
            </a:r>
          </a:p>
          <a:p>
            <a:pPr algn="r" rtl="1" eaLnBrk="1" hangingPunct="1">
              <a:lnSpc>
                <a:spcPct val="80000"/>
              </a:lnSpc>
            </a:pPr>
            <a:r>
              <a:rPr lang="fa-IR" sz="2800" smtClean="0">
                <a:cs typeface="Arial" charset="0"/>
              </a:rPr>
              <a:t>امکان نگه داری دانه و انتقال آن به مسافتهای دور وجود دارد.</a:t>
            </a:r>
          </a:p>
          <a:p>
            <a:pPr algn="r" rtl="1" eaLnBrk="1" hangingPunct="1">
              <a:lnSpc>
                <a:spcPct val="80000"/>
              </a:lnSpc>
            </a:pPr>
            <a:r>
              <a:rPr lang="fa-IR" sz="2800" smtClean="0">
                <a:cs typeface="Arial" charset="0"/>
              </a:rPr>
              <a:t>در شرایط متفاوت و حتی بلندترین مناطق کشت میشود.(پرو)</a:t>
            </a:r>
          </a:p>
          <a:p>
            <a:pPr algn="r" rtl="1" eaLnBrk="1" hangingPunct="1">
              <a:lnSpc>
                <a:spcPct val="80000"/>
              </a:lnSpc>
            </a:pPr>
            <a:r>
              <a:rPr lang="fa-IR" sz="2800" smtClean="0">
                <a:cs typeface="Arial" charset="0"/>
              </a:rPr>
              <a:t>در جیره دام مصرف میشود.</a:t>
            </a:r>
          </a:p>
          <a:p>
            <a:pPr algn="r" rtl="1" eaLnBrk="1" hangingPunct="1">
              <a:lnSpc>
                <a:spcPct val="80000"/>
              </a:lnSpc>
            </a:pPr>
            <a:r>
              <a:rPr lang="fa-IR" sz="2800" smtClean="0">
                <a:cs typeface="Arial" charset="0"/>
              </a:rPr>
              <a:t>سبوس گندم ارزش غذای دارد </a:t>
            </a:r>
            <a:r>
              <a:rPr lang="fa-IR" sz="2000" b="1" smtClean="0">
                <a:cs typeface="Arial" charset="0"/>
              </a:rPr>
              <a:t>(هیدرات کربن </a:t>
            </a:r>
            <a:r>
              <a:rPr lang="fa-IR" sz="2000" b="1" smtClean="0">
                <a:cs typeface="Titr" pitchFamily="2" charset="-78"/>
              </a:rPr>
              <a:t>40</a:t>
            </a:r>
            <a:r>
              <a:rPr lang="fa-IR" sz="2000" b="1" smtClean="0">
                <a:cs typeface="Arial" charset="0"/>
              </a:rPr>
              <a:t> تا </a:t>
            </a:r>
            <a:r>
              <a:rPr lang="fa-IR" sz="2000" b="1" smtClean="0">
                <a:cs typeface="Titr" pitchFamily="2" charset="-78"/>
              </a:rPr>
              <a:t>45</a:t>
            </a:r>
            <a:r>
              <a:rPr lang="fa-IR" sz="2000" b="1" smtClean="0">
                <a:cs typeface="Arial" charset="0"/>
              </a:rPr>
              <a:t> درصد و پروتئین </a:t>
            </a:r>
            <a:r>
              <a:rPr lang="fa-IR" sz="2000" b="1" smtClean="0">
                <a:cs typeface="Titr" pitchFamily="2" charset="-78"/>
              </a:rPr>
              <a:t>15</a:t>
            </a:r>
            <a:r>
              <a:rPr lang="fa-IR" sz="2000" b="1" smtClean="0">
                <a:cs typeface="Arial" charset="0"/>
              </a:rPr>
              <a:t> درصد).</a:t>
            </a:r>
          </a:p>
          <a:p>
            <a:pPr algn="r" rtl="1" eaLnBrk="1" hangingPunct="1">
              <a:lnSpc>
                <a:spcPct val="80000"/>
              </a:lnSpc>
            </a:pPr>
            <a:r>
              <a:rPr lang="fa-IR" sz="2800" smtClean="0">
                <a:cs typeface="Arial" charset="0"/>
              </a:rPr>
              <a:t>کاه گندم برای دام – کاغذ سازی – مقوا استفاده دارد.</a:t>
            </a:r>
          </a:p>
          <a:p>
            <a:pPr algn="r" rtl="1" eaLnBrk="1" hangingPunct="1">
              <a:lnSpc>
                <a:spcPct val="80000"/>
              </a:lnSpc>
            </a:pPr>
            <a:r>
              <a:rPr lang="fa-IR" sz="2800" smtClean="0">
                <a:cs typeface="Arial" charset="0"/>
              </a:rPr>
              <a:t>کلش آن باعث افزایش ماده آلی خاک می شود.</a:t>
            </a:r>
          </a:p>
          <a:p>
            <a:pPr algn="r" rtl="1" eaLnBrk="1" hangingPunct="1">
              <a:lnSpc>
                <a:spcPct val="80000"/>
              </a:lnSpc>
            </a:pPr>
            <a:r>
              <a:rPr lang="fa-IR" sz="2800" smtClean="0">
                <a:cs typeface="Arial" charset="0"/>
              </a:rPr>
              <a:t>ریشه سطحی آن باعث جلوگیری از فرسایش می شود.</a:t>
            </a:r>
          </a:p>
          <a:p>
            <a:pPr algn="r" rtl="1" eaLnBrk="1" hangingPunct="1">
              <a:lnSpc>
                <a:spcPct val="80000"/>
              </a:lnSpc>
            </a:pPr>
            <a:r>
              <a:rPr lang="fa-IR" sz="2800" smtClean="0">
                <a:cs typeface="Arial" charset="0"/>
              </a:rPr>
              <a:t>یک پیش کشت عالی برای سایر گیاهان است.</a:t>
            </a:r>
          </a:p>
          <a:p>
            <a:pPr algn="r" rtl="1" eaLnBrk="1" hangingPunct="1">
              <a:lnSpc>
                <a:spcPct val="80000"/>
              </a:lnSpc>
            </a:pPr>
            <a:endParaRPr lang="en-GB" sz="2800"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2000" fill="hold"/>
                                        <p:tgtEl>
                                          <p:spTgt spid="106498"/>
                                        </p:tgtEl>
                                        <p:attrNameLst>
                                          <p:attrName>ppt_x</p:attrName>
                                        </p:attrNameLst>
                                      </p:cBhvr>
                                      <p:tavLst>
                                        <p:tav tm="0">
                                          <p:val>
                                            <p:strVal val="#ppt_x"/>
                                          </p:val>
                                        </p:tav>
                                        <p:tav tm="100000">
                                          <p:val>
                                            <p:strVal val="#ppt_x"/>
                                          </p:val>
                                        </p:tav>
                                      </p:tavLst>
                                    </p:anim>
                                    <p:anim calcmode="lin" valueType="num">
                                      <p:cBhvr additive="base">
                                        <p:cTn id="8" dur="2000" fill="hold"/>
                                        <p:tgtEl>
                                          <p:spTgt spid="10649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2" presetClass="entr" presetSubtype="4" fill="hold" grpId="0" nodeType="afterEffect">
                                  <p:stCondLst>
                                    <p:cond delay="0"/>
                                  </p:stCondLst>
                                  <p:childTnLst>
                                    <p:set>
                                      <p:cBhvr>
                                        <p:cTn id="11" dur="1" fill="hold">
                                          <p:stCondLst>
                                            <p:cond delay="0"/>
                                          </p:stCondLst>
                                        </p:cTn>
                                        <p:tgtEl>
                                          <p:spTgt spid="106499">
                                            <p:txEl>
                                              <p:pRg st="0" end="0"/>
                                            </p:txEl>
                                          </p:spTgt>
                                        </p:tgtEl>
                                        <p:attrNameLst>
                                          <p:attrName>style.visibility</p:attrName>
                                        </p:attrNameLst>
                                      </p:cBhvr>
                                      <p:to>
                                        <p:strVal val="visible"/>
                                      </p:to>
                                    </p:set>
                                    <p:animEffect transition="in" filter="slide(fromBottom)">
                                      <p:cBhvr>
                                        <p:cTn id="12" dur="2000"/>
                                        <p:tgtEl>
                                          <p:spTgt spid="106499">
                                            <p:txEl>
                                              <p:pRg st="0" end="0"/>
                                            </p:txEl>
                                          </p:spTgt>
                                        </p:tgtEl>
                                      </p:cBhvr>
                                    </p:animEffect>
                                  </p:childTnLst>
                                </p:cTn>
                              </p:par>
                            </p:childTnLst>
                          </p:cTn>
                        </p:par>
                        <p:par>
                          <p:cTn id="13" fill="hold">
                            <p:stCondLst>
                              <p:cond delay="4000"/>
                            </p:stCondLst>
                            <p:childTnLst>
                              <p:par>
                                <p:cTn id="14" presetID="12" presetClass="entr" presetSubtype="4" fill="hold" grpId="0" nodeType="afterEffect">
                                  <p:stCondLst>
                                    <p:cond delay="0"/>
                                  </p:stCondLst>
                                  <p:childTnLst>
                                    <p:set>
                                      <p:cBhvr>
                                        <p:cTn id="15" dur="1" fill="hold">
                                          <p:stCondLst>
                                            <p:cond delay="0"/>
                                          </p:stCondLst>
                                        </p:cTn>
                                        <p:tgtEl>
                                          <p:spTgt spid="106499">
                                            <p:txEl>
                                              <p:pRg st="1" end="1"/>
                                            </p:txEl>
                                          </p:spTgt>
                                        </p:tgtEl>
                                        <p:attrNameLst>
                                          <p:attrName>style.visibility</p:attrName>
                                        </p:attrNameLst>
                                      </p:cBhvr>
                                      <p:to>
                                        <p:strVal val="visible"/>
                                      </p:to>
                                    </p:set>
                                    <p:animEffect transition="in" filter="slide(fromBottom)">
                                      <p:cBhvr>
                                        <p:cTn id="16" dur="2000"/>
                                        <p:tgtEl>
                                          <p:spTgt spid="106499">
                                            <p:txEl>
                                              <p:pRg st="1" end="1"/>
                                            </p:txEl>
                                          </p:spTgt>
                                        </p:tgtEl>
                                      </p:cBhvr>
                                    </p:animEffect>
                                  </p:childTnLst>
                                </p:cTn>
                              </p:par>
                            </p:childTnLst>
                          </p:cTn>
                        </p:par>
                        <p:par>
                          <p:cTn id="17" fill="hold">
                            <p:stCondLst>
                              <p:cond delay="6000"/>
                            </p:stCondLst>
                            <p:childTnLst>
                              <p:par>
                                <p:cTn id="18" presetID="12" presetClass="entr" presetSubtype="4" fill="hold" grpId="0" nodeType="afterEffect">
                                  <p:stCondLst>
                                    <p:cond delay="0"/>
                                  </p:stCondLst>
                                  <p:childTnLst>
                                    <p:set>
                                      <p:cBhvr>
                                        <p:cTn id="19" dur="1" fill="hold">
                                          <p:stCondLst>
                                            <p:cond delay="0"/>
                                          </p:stCondLst>
                                        </p:cTn>
                                        <p:tgtEl>
                                          <p:spTgt spid="106499">
                                            <p:txEl>
                                              <p:pRg st="2" end="2"/>
                                            </p:txEl>
                                          </p:spTgt>
                                        </p:tgtEl>
                                        <p:attrNameLst>
                                          <p:attrName>style.visibility</p:attrName>
                                        </p:attrNameLst>
                                      </p:cBhvr>
                                      <p:to>
                                        <p:strVal val="visible"/>
                                      </p:to>
                                    </p:set>
                                    <p:animEffect transition="in" filter="slide(fromBottom)">
                                      <p:cBhvr>
                                        <p:cTn id="20" dur="2000"/>
                                        <p:tgtEl>
                                          <p:spTgt spid="106499">
                                            <p:txEl>
                                              <p:pRg st="2" end="2"/>
                                            </p:txEl>
                                          </p:spTgt>
                                        </p:tgtEl>
                                      </p:cBhvr>
                                    </p:animEffect>
                                  </p:childTnLst>
                                </p:cTn>
                              </p:par>
                            </p:childTnLst>
                          </p:cTn>
                        </p:par>
                        <p:par>
                          <p:cTn id="21" fill="hold">
                            <p:stCondLst>
                              <p:cond delay="8000"/>
                            </p:stCondLst>
                            <p:childTnLst>
                              <p:par>
                                <p:cTn id="22" presetID="12" presetClass="entr" presetSubtype="4" fill="hold" grpId="0" nodeType="afterEffect">
                                  <p:stCondLst>
                                    <p:cond delay="0"/>
                                  </p:stCondLst>
                                  <p:childTnLst>
                                    <p:set>
                                      <p:cBhvr>
                                        <p:cTn id="23" dur="1" fill="hold">
                                          <p:stCondLst>
                                            <p:cond delay="0"/>
                                          </p:stCondLst>
                                        </p:cTn>
                                        <p:tgtEl>
                                          <p:spTgt spid="106499">
                                            <p:txEl>
                                              <p:pRg st="3" end="3"/>
                                            </p:txEl>
                                          </p:spTgt>
                                        </p:tgtEl>
                                        <p:attrNameLst>
                                          <p:attrName>style.visibility</p:attrName>
                                        </p:attrNameLst>
                                      </p:cBhvr>
                                      <p:to>
                                        <p:strVal val="visible"/>
                                      </p:to>
                                    </p:set>
                                    <p:animEffect transition="in" filter="slide(fromBottom)">
                                      <p:cBhvr>
                                        <p:cTn id="24" dur="2000"/>
                                        <p:tgtEl>
                                          <p:spTgt spid="106499">
                                            <p:txEl>
                                              <p:pRg st="3" end="3"/>
                                            </p:txEl>
                                          </p:spTgt>
                                        </p:tgtEl>
                                      </p:cBhvr>
                                    </p:animEffect>
                                  </p:childTnLst>
                                </p:cTn>
                              </p:par>
                            </p:childTnLst>
                          </p:cTn>
                        </p:par>
                        <p:par>
                          <p:cTn id="25" fill="hold">
                            <p:stCondLst>
                              <p:cond delay="10000"/>
                            </p:stCondLst>
                            <p:childTnLst>
                              <p:par>
                                <p:cTn id="26" presetID="12" presetClass="entr" presetSubtype="4" fill="hold" grpId="0" nodeType="afterEffect">
                                  <p:stCondLst>
                                    <p:cond delay="0"/>
                                  </p:stCondLst>
                                  <p:childTnLst>
                                    <p:set>
                                      <p:cBhvr>
                                        <p:cTn id="27" dur="1" fill="hold">
                                          <p:stCondLst>
                                            <p:cond delay="0"/>
                                          </p:stCondLst>
                                        </p:cTn>
                                        <p:tgtEl>
                                          <p:spTgt spid="106499">
                                            <p:txEl>
                                              <p:pRg st="4" end="4"/>
                                            </p:txEl>
                                          </p:spTgt>
                                        </p:tgtEl>
                                        <p:attrNameLst>
                                          <p:attrName>style.visibility</p:attrName>
                                        </p:attrNameLst>
                                      </p:cBhvr>
                                      <p:to>
                                        <p:strVal val="visible"/>
                                      </p:to>
                                    </p:set>
                                    <p:animEffect transition="in" filter="slide(fromBottom)">
                                      <p:cBhvr>
                                        <p:cTn id="28" dur="2000"/>
                                        <p:tgtEl>
                                          <p:spTgt spid="106499">
                                            <p:txEl>
                                              <p:pRg st="4" end="4"/>
                                            </p:txEl>
                                          </p:spTgt>
                                        </p:tgtEl>
                                      </p:cBhvr>
                                    </p:animEffect>
                                  </p:childTnLst>
                                </p:cTn>
                              </p:par>
                            </p:childTnLst>
                          </p:cTn>
                        </p:par>
                        <p:par>
                          <p:cTn id="29" fill="hold">
                            <p:stCondLst>
                              <p:cond delay="12000"/>
                            </p:stCondLst>
                            <p:childTnLst>
                              <p:par>
                                <p:cTn id="30" presetID="12" presetClass="entr" presetSubtype="4" fill="hold" grpId="0" nodeType="afterEffect">
                                  <p:stCondLst>
                                    <p:cond delay="0"/>
                                  </p:stCondLst>
                                  <p:childTnLst>
                                    <p:set>
                                      <p:cBhvr>
                                        <p:cTn id="31" dur="1" fill="hold">
                                          <p:stCondLst>
                                            <p:cond delay="0"/>
                                          </p:stCondLst>
                                        </p:cTn>
                                        <p:tgtEl>
                                          <p:spTgt spid="106499">
                                            <p:txEl>
                                              <p:pRg st="5" end="5"/>
                                            </p:txEl>
                                          </p:spTgt>
                                        </p:tgtEl>
                                        <p:attrNameLst>
                                          <p:attrName>style.visibility</p:attrName>
                                        </p:attrNameLst>
                                      </p:cBhvr>
                                      <p:to>
                                        <p:strVal val="visible"/>
                                      </p:to>
                                    </p:set>
                                    <p:animEffect transition="in" filter="slide(fromBottom)">
                                      <p:cBhvr>
                                        <p:cTn id="32" dur="2000"/>
                                        <p:tgtEl>
                                          <p:spTgt spid="106499">
                                            <p:txEl>
                                              <p:pRg st="5" end="5"/>
                                            </p:txEl>
                                          </p:spTgt>
                                        </p:tgtEl>
                                      </p:cBhvr>
                                    </p:animEffect>
                                  </p:childTnLst>
                                </p:cTn>
                              </p:par>
                            </p:childTnLst>
                          </p:cTn>
                        </p:par>
                        <p:par>
                          <p:cTn id="33" fill="hold">
                            <p:stCondLst>
                              <p:cond delay="14000"/>
                            </p:stCondLst>
                            <p:childTnLst>
                              <p:par>
                                <p:cTn id="34" presetID="12" presetClass="entr" presetSubtype="4" fill="hold" grpId="0" nodeType="afterEffect">
                                  <p:stCondLst>
                                    <p:cond delay="0"/>
                                  </p:stCondLst>
                                  <p:childTnLst>
                                    <p:set>
                                      <p:cBhvr>
                                        <p:cTn id="35" dur="1" fill="hold">
                                          <p:stCondLst>
                                            <p:cond delay="0"/>
                                          </p:stCondLst>
                                        </p:cTn>
                                        <p:tgtEl>
                                          <p:spTgt spid="106499">
                                            <p:txEl>
                                              <p:pRg st="6" end="6"/>
                                            </p:txEl>
                                          </p:spTgt>
                                        </p:tgtEl>
                                        <p:attrNameLst>
                                          <p:attrName>style.visibility</p:attrName>
                                        </p:attrNameLst>
                                      </p:cBhvr>
                                      <p:to>
                                        <p:strVal val="visible"/>
                                      </p:to>
                                    </p:set>
                                    <p:animEffect transition="in" filter="slide(fromBottom)">
                                      <p:cBhvr>
                                        <p:cTn id="36" dur="2000"/>
                                        <p:tgtEl>
                                          <p:spTgt spid="106499">
                                            <p:txEl>
                                              <p:pRg st="6" end="6"/>
                                            </p:txEl>
                                          </p:spTgt>
                                        </p:tgtEl>
                                      </p:cBhvr>
                                    </p:animEffect>
                                  </p:childTnLst>
                                </p:cTn>
                              </p:par>
                            </p:childTnLst>
                          </p:cTn>
                        </p:par>
                        <p:par>
                          <p:cTn id="37" fill="hold">
                            <p:stCondLst>
                              <p:cond delay="16000"/>
                            </p:stCondLst>
                            <p:childTnLst>
                              <p:par>
                                <p:cTn id="38" presetID="12" presetClass="entr" presetSubtype="4" fill="hold" grpId="0" nodeType="afterEffect">
                                  <p:stCondLst>
                                    <p:cond delay="0"/>
                                  </p:stCondLst>
                                  <p:childTnLst>
                                    <p:set>
                                      <p:cBhvr>
                                        <p:cTn id="39" dur="1" fill="hold">
                                          <p:stCondLst>
                                            <p:cond delay="0"/>
                                          </p:stCondLst>
                                        </p:cTn>
                                        <p:tgtEl>
                                          <p:spTgt spid="106499">
                                            <p:txEl>
                                              <p:pRg st="7" end="7"/>
                                            </p:txEl>
                                          </p:spTgt>
                                        </p:tgtEl>
                                        <p:attrNameLst>
                                          <p:attrName>style.visibility</p:attrName>
                                        </p:attrNameLst>
                                      </p:cBhvr>
                                      <p:to>
                                        <p:strVal val="visible"/>
                                      </p:to>
                                    </p:set>
                                    <p:animEffect transition="in" filter="slide(fromBottom)">
                                      <p:cBhvr>
                                        <p:cTn id="40" dur="2000"/>
                                        <p:tgtEl>
                                          <p:spTgt spid="106499">
                                            <p:txEl>
                                              <p:pRg st="7" end="7"/>
                                            </p:txEl>
                                          </p:spTgt>
                                        </p:tgtEl>
                                      </p:cBhvr>
                                    </p:animEffect>
                                  </p:childTnLst>
                                </p:cTn>
                              </p:par>
                            </p:childTnLst>
                          </p:cTn>
                        </p:par>
                        <p:par>
                          <p:cTn id="41" fill="hold">
                            <p:stCondLst>
                              <p:cond delay="18000"/>
                            </p:stCondLst>
                            <p:childTnLst>
                              <p:par>
                                <p:cTn id="42" presetID="12" presetClass="entr" presetSubtype="4" fill="hold" grpId="0" nodeType="afterEffect">
                                  <p:stCondLst>
                                    <p:cond delay="0"/>
                                  </p:stCondLst>
                                  <p:childTnLst>
                                    <p:set>
                                      <p:cBhvr>
                                        <p:cTn id="43" dur="1" fill="hold">
                                          <p:stCondLst>
                                            <p:cond delay="0"/>
                                          </p:stCondLst>
                                        </p:cTn>
                                        <p:tgtEl>
                                          <p:spTgt spid="106499">
                                            <p:txEl>
                                              <p:pRg st="8" end="8"/>
                                            </p:txEl>
                                          </p:spTgt>
                                        </p:tgtEl>
                                        <p:attrNameLst>
                                          <p:attrName>style.visibility</p:attrName>
                                        </p:attrNameLst>
                                      </p:cBhvr>
                                      <p:to>
                                        <p:strVal val="visible"/>
                                      </p:to>
                                    </p:set>
                                    <p:animEffect transition="in" filter="slide(fromBottom)">
                                      <p:cBhvr>
                                        <p:cTn id="44" dur="2000"/>
                                        <p:tgtEl>
                                          <p:spTgt spid="106499">
                                            <p:txEl>
                                              <p:pRg st="8" end="8"/>
                                            </p:txEl>
                                          </p:spTgt>
                                        </p:tgtEl>
                                      </p:cBhvr>
                                    </p:animEffect>
                                  </p:childTnLst>
                                </p:cTn>
                              </p:par>
                            </p:childTnLst>
                          </p:cTn>
                        </p:par>
                        <p:par>
                          <p:cTn id="45" fill="hold">
                            <p:stCondLst>
                              <p:cond delay="20000"/>
                            </p:stCondLst>
                            <p:childTnLst>
                              <p:par>
                                <p:cTn id="46" presetID="12" presetClass="entr" presetSubtype="4" fill="hold" grpId="0" nodeType="afterEffect">
                                  <p:stCondLst>
                                    <p:cond delay="0"/>
                                  </p:stCondLst>
                                  <p:childTnLst>
                                    <p:set>
                                      <p:cBhvr>
                                        <p:cTn id="47" dur="1" fill="hold">
                                          <p:stCondLst>
                                            <p:cond delay="0"/>
                                          </p:stCondLst>
                                        </p:cTn>
                                        <p:tgtEl>
                                          <p:spTgt spid="106499">
                                            <p:txEl>
                                              <p:pRg st="9" end="9"/>
                                            </p:txEl>
                                          </p:spTgt>
                                        </p:tgtEl>
                                        <p:attrNameLst>
                                          <p:attrName>style.visibility</p:attrName>
                                        </p:attrNameLst>
                                      </p:cBhvr>
                                      <p:to>
                                        <p:strVal val="visible"/>
                                      </p:to>
                                    </p:set>
                                    <p:animEffect transition="in" filter="slide(fromBottom)">
                                      <p:cBhvr>
                                        <p:cTn id="48" dur="2000"/>
                                        <p:tgtEl>
                                          <p:spTgt spid="1064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nimBg="1"/>
      <p:bldP spid="106499"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solidFill>
            <a:srgbClr val="FFFF99"/>
          </a:solidFill>
          <a:ln w="19050">
            <a:solidFill>
              <a:schemeClr val="tx1"/>
            </a:solidFill>
          </a:ln>
        </p:spPr>
        <p:txBody>
          <a:bodyPr/>
          <a:lstStyle/>
          <a:p>
            <a:pPr eaLnBrk="1" hangingPunct="1"/>
            <a:r>
              <a:rPr lang="en-US" smtClean="0"/>
              <a:t>Triticum aestivum</a:t>
            </a:r>
            <a:endParaRPr lang="en-GB" smtClean="0"/>
          </a:p>
        </p:txBody>
      </p:sp>
      <p:sp>
        <p:nvSpPr>
          <p:cNvPr id="56323" name="Rectangle 5"/>
          <p:cNvSpPr>
            <a:spLocks noGrp="1" noChangeArrowheads="1"/>
          </p:cNvSpPr>
          <p:nvPr>
            <p:ph type="body" sz="half" idx="1"/>
          </p:nvPr>
        </p:nvSpPr>
        <p:spPr>
          <a:xfrm>
            <a:off x="1143000" y="1600200"/>
            <a:ext cx="4419600" cy="4525963"/>
          </a:xfrm>
        </p:spPr>
        <p:txBody>
          <a:bodyPr/>
          <a:lstStyle/>
          <a:p>
            <a:pPr eaLnBrk="1" hangingPunct="1">
              <a:lnSpc>
                <a:spcPct val="90000"/>
              </a:lnSpc>
            </a:pPr>
            <a:r>
              <a:rPr lang="en-US" sz="3200" smtClean="0">
                <a:solidFill>
                  <a:srgbClr val="993300"/>
                </a:solidFill>
                <a:latin typeface="GungsuhChe" pitchFamily="49" charset="-127"/>
                <a:cs typeface="Arial" charset="0"/>
              </a:rPr>
              <a:t>Geramineae</a:t>
            </a:r>
          </a:p>
          <a:p>
            <a:pPr eaLnBrk="1" hangingPunct="1">
              <a:lnSpc>
                <a:spcPct val="90000"/>
              </a:lnSpc>
            </a:pPr>
            <a:endParaRPr lang="en-US" sz="3200" smtClean="0">
              <a:solidFill>
                <a:srgbClr val="993300"/>
              </a:solidFill>
              <a:latin typeface="GungsuhChe" pitchFamily="49" charset="-127"/>
              <a:cs typeface="Arial" charset="0"/>
            </a:endParaRPr>
          </a:p>
          <a:p>
            <a:pPr eaLnBrk="1" hangingPunct="1">
              <a:lnSpc>
                <a:spcPct val="90000"/>
              </a:lnSpc>
            </a:pPr>
            <a:r>
              <a:rPr lang="en-US" sz="3200" smtClean="0">
                <a:solidFill>
                  <a:srgbClr val="993300"/>
                </a:solidFill>
                <a:latin typeface="GungsuhChe" pitchFamily="49" charset="-127"/>
                <a:cs typeface="Arial" charset="0"/>
              </a:rPr>
              <a:t>Monocotyledon</a:t>
            </a:r>
          </a:p>
          <a:p>
            <a:pPr eaLnBrk="1" hangingPunct="1">
              <a:lnSpc>
                <a:spcPct val="90000"/>
              </a:lnSpc>
            </a:pPr>
            <a:endParaRPr lang="en-US" sz="3200" smtClean="0">
              <a:solidFill>
                <a:srgbClr val="993300"/>
              </a:solidFill>
              <a:latin typeface="GungsuhChe" pitchFamily="49" charset="-127"/>
              <a:cs typeface="Arial" charset="0"/>
            </a:endParaRPr>
          </a:p>
          <a:p>
            <a:pPr eaLnBrk="1" hangingPunct="1">
              <a:lnSpc>
                <a:spcPct val="90000"/>
              </a:lnSpc>
            </a:pPr>
            <a:r>
              <a:rPr lang="en-US" sz="3200" smtClean="0">
                <a:solidFill>
                  <a:srgbClr val="993300"/>
                </a:solidFill>
                <a:latin typeface="GungsuhChe" pitchFamily="49" charset="-127"/>
                <a:cs typeface="Arial" charset="0"/>
              </a:rPr>
              <a:t>Triticeae</a:t>
            </a:r>
          </a:p>
          <a:p>
            <a:pPr eaLnBrk="1" hangingPunct="1">
              <a:lnSpc>
                <a:spcPct val="90000"/>
              </a:lnSpc>
            </a:pPr>
            <a:endParaRPr lang="en-US" sz="3200" smtClean="0">
              <a:solidFill>
                <a:srgbClr val="993300"/>
              </a:solidFill>
              <a:latin typeface="GungsuhChe" pitchFamily="49" charset="-127"/>
              <a:cs typeface="Arial" charset="0"/>
            </a:endParaRPr>
          </a:p>
          <a:p>
            <a:pPr eaLnBrk="1" hangingPunct="1">
              <a:lnSpc>
                <a:spcPct val="90000"/>
              </a:lnSpc>
            </a:pPr>
            <a:r>
              <a:rPr lang="en-US" sz="3200" smtClean="0">
                <a:solidFill>
                  <a:srgbClr val="993300"/>
                </a:solidFill>
                <a:latin typeface="GungsuhChe" pitchFamily="49" charset="-127"/>
                <a:cs typeface="Arial" charset="0"/>
              </a:rPr>
              <a:t>Triticinea</a:t>
            </a:r>
          </a:p>
          <a:p>
            <a:pPr eaLnBrk="1" hangingPunct="1">
              <a:lnSpc>
                <a:spcPct val="90000"/>
              </a:lnSpc>
            </a:pPr>
            <a:endParaRPr lang="en-US" sz="3200" smtClean="0">
              <a:solidFill>
                <a:srgbClr val="993300"/>
              </a:solidFill>
              <a:latin typeface="GungsuhChe" pitchFamily="49" charset="-127"/>
              <a:cs typeface="Arial" charset="0"/>
            </a:endParaRPr>
          </a:p>
          <a:p>
            <a:pPr eaLnBrk="1" hangingPunct="1">
              <a:lnSpc>
                <a:spcPct val="90000"/>
              </a:lnSpc>
            </a:pPr>
            <a:r>
              <a:rPr lang="en-US" sz="3200" smtClean="0">
                <a:solidFill>
                  <a:srgbClr val="993300"/>
                </a:solidFill>
                <a:latin typeface="GungsuhChe" pitchFamily="49" charset="-127"/>
                <a:cs typeface="Arial" charset="0"/>
              </a:rPr>
              <a:t>Triticum</a:t>
            </a:r>
            <a:endParaRPr lang="en-GB" sz="3200" smtClean="0">
              <a:solidFill>
                <a:srgbClr val="993300"/>
              </a:solidFill>
              <a:latin typeface="GungsuhChe" pitchFamily="49" charset="-127"/>
              <a:cs typeface="Arial" charset="0"/>
            </a:endParaRPr>
          </a:p>
        </p:txBody>
      </p:sp>
      <p:sp>
        <p:nvSpPr>
          <p:cNvPr id="56324" name="Rectangle 6"/>
          <p:cNvSpPr>
            <a:spLocks noGrp="1" noChangeArrowheads="1"/>
          </p:cNvSpPr>
          <p:nvPr>
            <p:ph type="body" sz="half" idx="2"/>
          </p:nvPr>
        </p:nvSpPr>
        <p:spPr>
          <a:xfrm>
            <a:off x="4114800" y="1600200"/>
            <a:ext cx="4038600" cy="4525963"/>
          </a:xfrm>
        </p:spPr>
        <p:txBody>
          <a:bodyPr/>
          <a:lstStyle/>
          <a:p>
            <a:pPr algn="r" rtl="1" eaLnBrk="1" hangingPunct="1">
              <a:lnSpc>
                <a:spcPct val="90000"/>
              </a:lnSpc>
            </a:pPr>
            <a:r>
              <a:rPr lang="fa-IR" sz="3200" smtClean="0">
                <a:solidFill>
                  <a:srgbClr val="0000FF"/>
                </a:solidFill>
                <a:cs typeface="2  Lotus" pitchFamily="2" charset="-78"/>
              </a:rPr>
              <a:t>خانواده</a:t>
            </a:r>
          </a:p>
          <a:p>
            <a:pPr algn="r" rtl="1" eaLnBrk="1" hangingPunct="1">
              <a:lnSpc>
                <a:spcPct val="90000"/>
              </a:lnSpc>
            </a:pPr>
            <a:endParaRPr lang="fa-IR" sz="3200" smtClean="0">
              <a:solidFill>
                <a:srgbClr val="0000FF"/>
              </a:solidFill>
              <a:cs typeface="2  Lotus" pitchFamily="2" charset="-78"/>
            </a:endParaRPr>
          </a:p>
          <a:p>
            <a:pPr algn="r" rtl="1" eaLnBrk="1" hangingPunct="1">
              <a:lnSpc>
                <a:spcPct val="90000"/>
              </a:lnSpc>
            </a:pPr>
            <a:r>
              <a:rPr lang="fa-IR" sz="3200" smtClean="0">
                <a:solidFill>
                  <a:srgbClr val="0000FF"/>
                </a:solidFill>
                <a:cs typeface="2  Lotus" pitchFamily="2" charset="-78"/>
              </a:rPr>
              <a:t>رده</a:t>
            </a:r>
          </a:p>
          <a:p>
            <a:pPr algn="r" rtl="1" eaLnBrk="1" hangingPunct="1">
              <a:lnSpc>
                <a:spcPct val="90000"/>
              </a:lnSpc>
            </a:pPr>
            <a:endParaRPr lang="fa-IR" sz="3200" smtClean="0">
              <a:solidFill>
                <a:srgbClr val="0000FF"/>
              </a:solidFill>
              <a:cs typeface="2  Lotus" pitchFamily="2" charset="-78"/>
            </a:endParaRPr>
          </a:p>
          <a:p>
            <a:pPr algn="r" rtl="1" eaLnBrk="1" hangingPunct="1">
              <a:lnSpc>
                <a:spcPct val="90000"/>
              </a:lnSpc>
            </a:pPr>
            <a:r>
              <a:rPr lang="fa-IR" sz="3200" smtClean="0">
                <a:solidFill>
                  <a:srgbClr val="0000FF"/>
                </a:solidFill>
                <a:cs typeface="2  Lotus" pitchFamily="2" charset="-78"/>
              </a:rPr>
              <a:t>طایفه</a:t>
            </a:r>
          </a:p>
          <a:p>
            <a:pPr algn="r" rtl="1" eaLnBrk="1" hangingPunct="1">
              <a:lnSpc>
                <a:spcPct val="90000"/>
              </a:lnSpc>
            </a:pPr>
            <a:endParaRPr lang="fa-IR" sz="3200" smtClean="0">
              <a:solidFill>
                <a:srgbClr val="0000FF"/>
              </a:solidFill>
              <a:cs typeface="2  Lotus" pitchFamily="2" charset="-78"/>
            </a:endParaRPr>
          </a:p>
          <a:p>
            <a:pPr algn="r" rtl="1" eaLnBrk="1" hangingPunct="1">
              <a:lnSpc>
                <a:spcPct val="90000"/>
              </a:lnSpc>
            </a:pPr>
            <a:r>
              <a:rPr lang="fa-IR" sz="3200" smtClean="0">
                <a:solidFill>
                  <a:srgbClr val="0000FF"/>
                </a:solidFill>
                <a:cs typeface="2  Lotus" pitchFamily="2" charset="-78"/>
              </a:rPr>
              <a:t>زیر طایفه</a:t>
            </a:r>
          </a:p>
          <a:p>
            <a:pPr algn="r" rtl="1" eaLnBrk="1" hangingPunct="1">
              <a:lnSpc>
                <a:spcPct val="90000"/>
              </a:lnSpc>
            </a:pPr>
            <a:endParaRPr lang="fa-IR" sz="3200" smtClean="0">
              <a:solidFill>
                <a:srgbClr val="0000FF"/>
              </a:solidFill>
              <a:cs typeface="2  Lotus" pitchFamily="2" charset="-78"/>
            </a:endParaRPr>
          </a:p>
          <a:p>
            <a:pPr algn="r" rtl="1" eaLnBrk="1" hangingPunct="1">
              <a:lnSpc>
                <a:spcPct val="90000"/>
              </a:lnSpc>
            </a:pPr>
            <a:r>
              <a:rPr lang="fa-IR" sz="3200" smtClean="0">
                <a:solidFill>
                  <a:srgbClr val="0000FF"/>
                </a:solidFill>
                <a:cs typeface="2  Lotus" pitchFamily="2" charset="-78"/>
              </a:rPr>
              <a:t>جنس</a:t>
            </a:r>
            <a:endParaRPr lang="en-GB" sz="3200" smtClean="0">
              <a:solidFill>
                <a:srgbClr val="0000FF"/>
              </a:solidFill>
              <a:cs typeface="2  Lotus" pitchFamily="2" charset="-78"/>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solidFill>
            <a:srgbClr val="FFFF99"/>
          </a:solidFill>
          <a:ln w="19050">
            <a:solidFill>
              <a:schemeClr val="tx1"/>
            </a:solidFill>
          </a:ln>
        </p:spPr>
        <p:txBody>
          <a:bodyPr/>
          <a:lstStyle/>
          <a:p>
            <a:pPr eaLnBrk="1" hangingPunct="1"/>
            <a:r>
              <a:rPr lang="fa-IR" smtClean="0">
                <a:cs typeface="Titr" pitchFamily="2" charset="-78"/>
              </a:rPr>
              <a:t>گیاهشناسی گندم</a:t>
            </a:r>
            <a:endParaRPr lang="en-GB" smtClean="0">
              <a:cs typeface="Titr" pitchFamily="2" charset="-78"/>
            </a:endParaRPr>
          </a:p>
        </p:txBody>
      </p:sp>
      <p:sp>
        <p:nvSpPr>
          <p:cNvPr id="57347" name="Rectangle 3"/>
          <p:cNvSpPr>
            <a:spLocks noGrp="1" noChangeArrowheads="1"/>
          </p:cNvSpPr>
          <p:nvPr>
            <p:ph type="body" idx="1"/>
          </p:nvPr>
        </p:nvSpPr>
        <p:spPr>
          <a:xfrm>
            <a:off x="457200" y="1646238"/>
            <a:ext cx="8229600" cy="4525962"/>
          </a:xfrm>
        </p:spPr>
        <p:txBody>
          <a:bodyPr/>
          <a:lstStyle/>
          <a:p>
            <a:pPr algn="r" rtl="1" eaLnBrk="1" hangingPunct="1">
              <a:lnSpc>
                <a:spcPct val="90000"/>
              </a:lnSpc>
            </a:pPr>
            <a:r>
              <a:rPr lang="fa-IR" sz="2800" smtClean="0">
                <a:latin typeface="Tahoma" pitchFamily="34" charset="0"/>
                <a:cs typeface="Tahoma" pitchFamily="34" charset="0"/>
              </a:rPr>
              <a:t>ریشه گندم سطحی تر از جو است.</a:t>
            </a:r>
          </a:p>
          <a:p>
            <a:pPr algn="r" rtl="1" eaLnBrk="1" hangingPunct="1">
              <a:lnSpc>
                <a:spcPct val="90000"/>
              </a:lnSpc>
            </a:pPr>
            <a:r>
              <a:rPr lang="fa-IR" sz="2800" smtClean="0">
                <a:latin typeface="Tahoma" pitchFamily="34" charset="0"/>
                <a:cs typeface="Tahoma" pitchFamily="34" charset="0"/>
              </a:rPr>
              <a:t>پنجه دهی آن بیشتر از ذرت است.</a:t>
            </a:r>
          </a:p>
          <a:p>
            <a:pPr algn="r" rtl="1" eaLnBrk="1" hangingPunct="1">
              <a:lnSpc>
                <a:spcPct val="90000"/>
              </a:lnSpc>
              <a:buFontTx/>
              <a:buNone/>
            </a:pPr>
            <a:endParaRPr lang="fa-IR" sz="2800" smtClean="0">
              <a:latin typeface="Tahoma" pitchFamily="34" charset="0"/>
              <a:cs typeface="Tahoma" pitchFamily="34" charset="0"/>
            </a:endParaRPr>
          </a:p>
          <a:p>
            <a:pPr algn="r" rtl="1" eaLnBrk="1" hangingPunct="1">
              <a:lnSpc>
                <a:spcPct val="90000"/>
              </a:lnSpc>
              <a:buFontTx/>
              <a:buNone/>
            </a:pPr>
            <a:r>
              <a:rPr lang="fa-IR" sz="2800" smtClean="0">
                <a:cs typeface="Arial" charset="0"/>
              </a:rPr>
              <a:t>           </a:t>
            </a:r>
            <a:r>
              <a:rPr lang="fa-IR" sz="2800" smtClean="0">
                <a:cs typeface="2  Lotus" pitchFamily="2" charset="-78"/>
              </a:rPr>
              <a:t>تراکم زیاد با پنجه رابطه عکس دارد.</a:t>
            </a:r>
          </a:p>
          <a:p>
            <a:pPr algn="r" rtl="1" eaLnBrk="1" hangingPunct="1">
              <a:lnSpc>
                <a:spcPct val="90000"/>
              </a:lnSpc>
              <a:buFontTx/>
              <a:buNone/>
            </a:pPr>
            <a:r>
              <a:rPr lang="fa-IR" sz="2800" smtClean="0">
                <a:cs typeface="2  Lotus" pitchFamily="2" charset="-78"/>
              </a:rPr>
              <a:t>           مواد غدایی و رطوبت پنجه را زیاد می کند.</a:t>
            </a:r>
          </a:p>
          <a:p>
            <a:pPr algn="r" rtl="1" eaLnBrk="1" hangingPunct="1">
              <a:lnSpc>
                <a:spcPct val="90000"/>
              </a:lnSpc>
              <a:buFontTx/>
              <a:buNone/>
            </a:pPr>
            <a:r>
              <a:rPr lang="fa-IR" sz="2800" smtClean="0">
                <a:cs typeface="2  Lotus" pitchFamily="2" charset="-78"/>
              </a:rPr>
              <a:t>           گندم های پاییزه پنجه بیشتری می دهند.(تاریخ کاشت)</a:t>
            </a:r>
          </a:p>
          <a:p>
            <a:pPr algn="r" rtl="1" eaLnBrk="1" hangingPunct="1">
              <a:lnSpc>
                <a:spcPct val="90000"/>
              </a:lnSpc>
              <a:buFontTx/>
              <a:buNone/>
            </a:pPr>
            <a:r>
              <a:rPr lang="fa-IR" sz="2800" smtClean="0">
                <a:cs typeface="2  Lotus" pitchFamily="2" charset="-78"/>
              </a:rPr>
              <a:t>           عمق کاشت بیشتر = پنجه بیشتر</a:t>
            </a:r>
          </a:p>
          <a:p>
            <a:pPr algn="r" rtl="1" eaLnBrk="1" hangingPunct="1">
              <a:lnSpc>
                <a:spcPct val="90000"/>
              </a:lnSpc>
              <a:buFontTx/>
              <a:buNone/>
            </a:pPr>
            <a:endParaRPr lang="fa-IR" sz="2800" smtClean="0">
              <a:cs typeface="2  Lotus" pitchFamily="2" charset="-78"/>
            </a:endParaRPr>
          </a:p>
          <a:p>
            <a:pPr algn="ctr" rtl="1" eaLnBrk="1" hangingPunct="1">
              <a:lnSpc>
                <a:spcPct val="90000"/>
              </a:lnSpc>
              <a:buFontTx/>
              <a:buNone/>
            </a:pPr>
            <a:r>
              <a:rPr lang="fa-IR" sz="2800" b="1" smtClean="0">
                <a:cs typeface="Arial" charset="0"/>
              </a:rPr>
              <a:t>امروزه ؟</a:t>
            </a:r>
            <a:r>
              <a:rPr lang="fa-IR" sz="2800" smtClean="0">
                <a:cs typeface="Arial" charset="0"/>
              </a:rPr>
              <a:t>           </a:t>
            </a:r>
            <a:endParaRPr lang="en-GB" sz="2800"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9570"/>
                                        </p:tgtEl>
                                        <p:attrNameLst>
                                          <p:attrName>style.visibility</p:attrName>
                                        </p:attrNameLst>
                                      </p:cBhvr>
                                      <p:to>
                                        <p:strVal val="visible"/>
                                      </p:to>
                                    </p:set>
                                    <p:anim calcmode="lin" valueType="num">
                                      <p:cBhvr additive="base">
                                        <p:cTn id="7" dur="2000" fill="hold"/>
                                        <p:tgtEl>
                                          <p:spTgt spid="109570"/>
                                        </p:tgtEl>
                                        <p:attrNameLst>
                                          <p:attrName>ppt_x</p:attrName>
                                        </p:attrNameLst>
                                      </p:cBhvr>
                                      <p:tavLst>
                                        <p:tav tm="0">
                                          <p:val>
                                            <p:strVal val="#ppt_x"/>
                                          </p:val>
                                        </p:tav>
                                        <p:tav tm="100000">
                                          <p:val>
                                            <p:strVal val="#ppt_x"/>
                                          </p:val>
                                        </p:tav>
                                      </p:tavLst>
                                    </p:anim>
                                    <p:anim calcmode="lin" valueType="num">
                                      <p:cBhvr additive="base">
                                        <p:cTn id="8" dur="2000" fill="hold"/>
                                        <p:tgtEl>
                                          <p:spTgt spid="1095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04800"/>
            <a:ext cx="8229600" cy="1143000"/>
          </a:xfrm>
          <a:solidFill>
            <a:srgbClr val="FFFF99"/>
          </a:solidFill>
          <a:ln>
            <a:solidFill>
              <a:schemeClr val="tx1"/>
            </a:solidFill>
          </a:ln>
        </p:spPr>
        <p:txBody>
          <a:bodyPr/>
          <a:lstStyle/>
          <a:p>
            <a:pPr rtl="1" eaLnBrk="1" hangingPunct="1"/>
            <a:r>
              <a:rPr lang="ar-SA" b="1" smtClean="0">
                <a:cs typeface="2  Lotus" pitchFamily="2" charset="-78"/>
              </a:rPr>
              <a:t>لایه آلئورون</a:t>
            </a:r>
            <a:endParaRPr lang="en-GB" b="1" smtClean="0">
              <a:cs typeface="2  Lotus" pitchFamily="2" charset="-78"/>
            </a:endParaRPr>
          </a:p>
        </p:txBody>
      </p:sp>
      <p:sp>
        <p:nvSpPr>
          <p:cNvPr id="13315" name="Rectangle 3"/>
          <p:cNvSpPr>
            <a:spLocks noGrp="1" noChangeArrowheads="1"/>
          </p:cNvSpPr>
          <p:nvPr>
            <p:ph type="body" idx="1"/>
          </p:nvPr>
        </p:nvSpPr>
        <p:spPr/>
        <p:txBody>
          <a:bodyPr/>
          <a:lstStyle/>
          <a:p>
            <a:pPr algn="r" rtl="1" eaLnBrk="1" hangingPunct="1"/>
            <a:endParaRPr lang="ar-SA" smtClean="0">
              <a:cs typeface="Arial" charset="0"/>
            </a:endParaRPr>
          </a:p>
          <a:p>
            <a:pPr algn="r" rtl="1" eaLnBrk="1" hangingPunct="1"/>
            <a:r>
              <a:rPr lang="ar-SA" smtClean="0">
                <a:cs typeface="Arial" charset="0"/>
              </a:rPr>
              <a:t>از یک لایه سلول ساخته شده است.</a:t>
            </a:r>
          </a:p>
          <a:p>
            <a:pPr algn="r" rtl="1" eaLnBrk="1" hangingPunct="1"/>
            <a:r>
              <a:rPr lang="ar-SA" smtClean="0">
                <a:cs typeface="Arial" charset="0"/>
              </a:rPr>
              <a:t>سلولها بزرگ و دارای دیواره ضخیم هستند.</a:t>
            </a:r>
          </a:p>
          <a:p>
            <a:pPr algn="r" rtl="1" eaLnBrk="1" hangingPunct="1"/>
            <a:r>
              <a:rPr lang="ar-SA" smtClean="0">
                <a:cs typeface="Arial" charset="0"/>
              </a:rPr>
              <a:t>غنی از پروتئین و آنزیم (آمیلاز و پروتئازو.....).</a:t>
            </a:r>
          </a:p>
          <a:p>
            <a:pPr algn="r" rtl="1" eaLnBrk="1" hangingPunct="1"/>
            <a:r>
              <a:rPr lang="ar-SA" smtClean="0">
                <a:cs typeface="Arial" charset="0"/>
              </a:rPr>
              <a:t>گلوبولین دارد و فاقد گلوتن است.</a:t>
            </a:r>
          </a:p>
          <a:p>
            <a:pPr algn="r" rtl="1" eaLnBrk="1" hangingPunct="1"/>
            <a:r>
              <a:rPr lang="ar-SA" smtClean="0">
                <a:cs typeface="Arial" charset="0"/>
              </a:rPr>
              <a:t>فضای بین سلولی ندارد.</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2000" fill="hold"/>
                                        <p:tgtEl>
                                          <p:spTgt spid="13314"/>
                                        </p:tgtEl>
                                        <p:attrNameLst>
                                          <p:attrName>ppt_x</p:attrName>
                                        </p:attrNameLst>
                                      </p:cBhvr>
                                      <p:tavLst>
                                        <p:tav tm="0">
                                          <p:val>
                                            <p:strVal val="#ppt_x"/>
                                          </p:val>
                                        </p:tav>
                                        <p:tav tm="100000">
                                          <p:val>
                                            <p:strVal val="#ppt_x"/>
                                          </p:val>
                                        </p:tav>
                                      </p:tavLst>
                                    </p:anim>
                                    <p:anim calcmode="lin" valueType="num">
                                      <p:cBhvr additive="base">
                                        <p:cTn id="8" dur="2000" fill="hold"/>
                                        <p:tgtEl>
                                          <p:spTgt spid="1331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3" presetClass="entr" presetSubtype="16" fill="hold" nodeType="after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plus(in)">
                                      <p:cBhvr>
                                        <p:cTn id="12" dur="2000"/>
                                        <p:tgtEl>
                                          <p:spTgt spid="13315">
                                            <p:txEl>
                                              <p:pRg st="1" end="1"/>
                                            </p:txEl>
                                          </p:spTgt>
                                        </p:tgtEl>
                                      </p:cBhvr>
                                    </p:animEffect>
                                  </p:childTnLst>
                                </p:cTn>
                              </p:par>
                            </p:childTnLst>
                          </p:cTn>
                        </p:par>
                        <p:par>
                          <p:cTn id="13" fill="hold">
                            <p:stCondLst>
                              <p:cond delay="4000"/>
                            </p:stCondLst>
                            <p:childTnLst>
                              <p:par>
                                <p:cTn id="14" presetID="13" presetClass="entr" presetSubtype="16" fill="hold" nodeType="afterEffect">
                                  <p:stCondLst>
                                    <p:cond delay="0"/>
                                  </p:stCondLst>
                                  <p:childTnLst>
                                    <p:set>
                                      <p:cBhvr>
                                        <p:cTn id="15" dur="1" fill="hold">
                                          <p:stCondLst>
                                            <p:cond delay="0"/>
                                          </p:stCondLst>
                                        </p:cTn>
                                        <p:tgtEl>
                                          <p:spTgt spid="13315">
                                            <p:txEl>
                                              <p:pRg st="2" end="2"/>
                                            </p:txEl>
                                          </p:spTgt>
                                        </p:tgtEl>
                                        <p:attrNameLst>
                                          <p:attrName>style.visibility</p:attrName>
                                        </p:attrNameLst>
                                      </p:cBhvr>
                                      <p:to>
                                        <p:strVal val="visible"/>
                                      </p:to>
                                    </p:set>
                                    <p:animEffect transition="in" filter="plus(in)">
                                      <p:cBhvr>
                                        <p:cTn id="16" dur="2000"/>
                                        <p:tgtEl>
                                          <p:spTgt spid="13315">
                                            <p:txEl>
                                              <p:pRg st="2" end="2"/>
                                            </p:txEl>
                                          </p:spTgt>
                                        </p:tgtEl>
                                      </p:cBhvr>
                                    </p:animEffect>
                                  </p:childTnLst>
                                </p:cTn>
                              </p:par>
                            </p:childTnLst>
                          </p:cTn>
                        </p:par>
                        <p:par>
                          <p:cTn id="17" fill="hold">
                            <p:stCondLst>
                              <p:cond delay="6000"/>
                            </p:stCondLst>
                            <p:childTnLst>
                              <p:par>
                                <p:cTn id="18" presetID="13" presetClass="entr" presetSubtype="16" fill="hold" nodeType="afterEffect">
                                  <p:stCondLst>
                                    <p:cond delay="0"/>
                                  </p:stCondLst>
                                  <p:childTnLst>
                                    <p:set>
                                      <p:cBhvr>
                                        <p:cTn id="19" dur="1" fill="hold">
                                          <p:stCondLst>
                                            <p:cond delay="0"/>
                                          </p:stCondLst>
                                        </p:cTn>
                                        <p:tgtEl>
                                          <p:spTgt spid="13315">
                                            <p:txEl>
                                              <p:pRg st="3" end="3"/>
                                            </p:txEl>
                                          </p:spTgt>
                                        </p:tgtEl>
                                        <p:attrNameLst>
                                          <p:attrName>style.visibility</p:attrName>
                                        </p:attrNameLst>
                                      </p:cBhvr>
                                      <p:to>
                                        <p:strVal val="visible"/>
                                      </p:to>
                                    </p:set>
                                    <p:animEffect transition="in" filter="plus(in)">
                                      <p:cBhvr>
                                        <p:cTn id="20" dur="2000"/>
                                        <p:tgtEl>
                                          <p:spTgt spid="13315">
                                            <p:txEl>
                                              <p:pRg st="3" end="3"/>
                                            </p:txEl>
                                          </p:spTgt>
                                        </p:tgtEl>
                                      </p:cBhvr>
                                    </p:animEffect>
                                  </p:childTnLst>
                                </p:cTn>
                              </p:par>
                            </p:childTnLst>
                          </p:cTn>
                        </p:par>
                        <p:par>
                          <p:cTn id="21" fill="hold">
                            <p:stCondLst>
                              <p:cond delay="8000"/>
                            </p:stCondLst>
                            <p:childTnLst>
                              <p:par>
                                <p:cTn id="22" presetID="13" presetClass="entr" presetSubtype="16" fill="hold" nodeType="afterEffect">
                                  <p:stCondLst>
                                    <p:cond delay="0"/>
                                  </p:stCondLst>
                                  <p:childTnLst>
                                    <p:set>
                                      <p:cBhvr>
                                        <p:cTn id="23" dur="1" fill="hold">
                                          <p:stCondLst>
                                            <p:cond delay="0"/>
                                          </p:stCondLst>
                                        </p:cTn>
                                        <p:tgtEl>
                                          <p:spTgt spid="13315">
                                            <p:txEl>
                                              <p:pRg st="4" end="4"/>
                                            </p:txEl>
                                          </p:spTgt>
                                        </p:tgtEl>
                                        <p:attrNameLst>
                                          <p:attrName>style.visibility</p:attrName>
                                        </p:attrNameLst>
                                      </p:cBhvr>
                                      <p:to>
                                        <p:strVal val="visible"/>
                                      </p:to>
                                    </p:set>
                                    <p:animEffect transition="in" filter="plus(in)">
                                      <p:cBhvr>
                                        <p:cTn id="24" dur="2000"/>
                                        <p:tgtEl>
                                          <p:spTgt spid="13315">
                                            <p:txEl>
                                              <p:pRg st="4" end="4"/>
                                            </p:txEl>
                                          </p:spTgt>
                                        </p:tgtEl>
                                      </p:cBhvr>
                                    </p:animEffect>
                                  </p:childTnLst>
                                </p:cTn>
                              </p:par>
                            </p:childTnLst>
                          </p:cTn>
                        </p:par>
                        <p:par>
                          <p:cTn id="25" fill="hold">
                            <p:stCondLst>
                              <p:cond delay="10000"/>
                            </p:stCondLst>
                            <p:childTnLst>
                              <p:par>
                                <p:cTn id="26" presetID="13" presetClass="entr" presetSubtype="16" fill="hold" nodeType="afterEffect">
                                  <p:stCondLst>
                                    <p:cond delay="0"/>
                                  </p:stCondLst>
                                  <p:childTnLst>
                                    <p:set>
                                      <p:cBhvr>
                                        <p:cTn id="27" dur="1" fill="hold">
                                          <p:stCondLst>
                                            <p:cond delay="0"/>
                                          </p:stCondLst>
                                        </p:cTn>
                                        <p:tgtEl>
                                          <p:spTgt spid="13315">
                                            <p:txEl>
                                              <p:pRg st="5" end="5"/>
                                            </p:txEl>
                                          </p:spTgt>
                                        </p:tgtEl>
                                        <p:attrNameLst>
                                          <p:attrName>style.visibility</p:attrName>
                                        </p:attrNameLst>
                                      </p:cBhvr>
                                      <p:to>
                                        <p:strVal val="visible"/>
                                      </p:to>
                                    </p:set>
                                    <p:animEffect transition="in" filter="plus(in)">
                                      <p:cBhvr>
                                        <p:cTn id="28" dur="20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fa-IR" smtClean="0">
                <a:cs typeface="Titr" pitchFamily="2" charset="-78"/>
              </a:rPr>
              <a:t>گل آذین</a:t>
            </a:r>
            <a:endParaRPr lang="en-GB" smtClean="0">
              <a:cs typeface="Titr" pitchFamily="2" charset="-78"/>
            </a:endParaRPr>
          </a:p>
        </p:txBody>
      </p:sp>
      <p:sp>
        <p:nvSpPr>
          <p:cNvPr id="58371" name="Rectangle 3"/>
          <p:cNvSpPr>
            <a:spLocks noGrp="1" noChangeArrowheads="1"/>
          </p:cNvSpPr>
          <p:nvPr>
            <p:ph type="body" idx="1"/>
          </p:nvPr>
        </p:nvSpPr>
        <p:spPr>
          <a:xfrm>
            <a:off x="457200" y="1646238"/>
            <a:ext cx="8229600" cy="4525962"/>
          </a:xfrm>
        </p:spPr>
        <p:txBody>
          <a:bodyPr/>
          <a:lstStyle/>
          <a:p>
            <a:pPr algn="ctr" rtl="1" eaLnBrk="1" hangingPunct="1">
              <a:lnSpc>
                <a:spcPct val="80000"/>
              </a:lnSpc>
              <a:buFontTx/>
              <a:buNone/>
            </a:pPr>
            <a:r>
              <a:rPr lang="fa-IR" sz="2800" smtClean="0">
                <a:cs typeface="Arial" charset="0"/>
              </a:rPr>
              <a:t> گل اذین گندم سنبله است</a:t>
            </a:r>
          </a:p>
          <a:p>
            <a:pPr algn="r" rtl="1" eaLnBrk="1" hangingPunct="1">
              <a:lnSpc>
                <a:spcPct val="80000"/>
              </a:lnSpc>
              <a:buFontTx/>
              <a:buNone/>
            </a:pPr>
            <a:endParaRPr lang="fa-IR" sz="2800" smtClean="0">
              <a:cs typeface="Arial" charset="0"/>
            </a:endParaRPr>
          </a:p>
          <a:p>
            <a:pPr algn="r" rtl="1" eaLnBrk="1" hangingPunct="1">
              <a:lnSpc>
                <a:spcPct val="80000"/>
              </a:lnSpc>
              <a:buFont typeface="Wingdings" pitchFamily="2" charset="2"/>
              <a:buChar char="¶"/>
            </a:pPr>
            <a:r>
              <a:rPr lang="fa-IR" sz="2800" smtClean="0">
                <a:cs typeface="Arial" charset="0"/>
                <a:sym typeface="Wingdings" pitchFamily="2" charset="2"/>
              </a:rPr>
              <a:t> </a:t>
            </a:r>
            <a:r>
              <a:rPr lang="fa-IR" sz="2800" smtClean="0">
                <a:solidFill>
                  <a:srgbClr val="0000FF"/>
                </a:solidFill>
                <a:cs typeface="Arial" charset="0"/>
                <a:sym typeface="Wingdings" pitchFamily="2" charset="2"/>
              </a:rPr>
              <a:t>سنبله سست</a:t>
            </a:r>
            <a:r>
              <a:rPr lang="fa-IR" sz="2800" smtClean="0">
                <a:cs typeface="Arial" charset="0"/>
                <a:sym typeface="Wingdings" pitchFamily="2" charset="2"/>
              </a:rPr>
              <a:t> </a:t>
            </a:r>
          </a:p>
          <a:p>
            <a:pPr algn="ctr" rtl="1" eaLnBrk="1" hangingPunct="1">
              <a:lnSpc>
                <a:spcPct val="80000"/>
              </a:lnSpc>
              <a:buFont typeface="Wingdings" pitchFamily="2" charset="2"/>
              <a:buNone/>
            </a:pPr>
            <a:r>
              <a:rPr lang="fa-IR" sz="2800" smtClean="0">
                <a:cs typeface="Arial" charset="0"/>
                <a:sym typeface="Wingdings" pitchFamily="2" charset="2"/>
              </a:rPr>
              <a:t>   </a:t>
            </a:r>
            <a:r>
              <a:rPr lang="fa-IR" sz="2000" smtClean="0">
                <a:cs typeface="2  Lotus" pitchFamily="2" charset="-78"/>
                <a:sym typeface="Wingdings" pitchFamily="2" charset="2"/>
              </a:rPr>
              <a:t>در گندم های تک دانه ای – عملکرد کم – اصلاح نبات</a:t>
            </a:r>
          </a:p>
          <a:p>
            <a:pPr algn="r" rtl="1" eaLnBrk="1" hangingPunct="1">
              <a:lnSpc>
                <a:spcPct val="80000"/>
              </a:lnSpc>
              <a:buFont typeface="Wingdings" pitchFamily="2" charset="2"/>
              <a:buChar char="¶"/>
            </a:pPr>
            <a:r>
              <a:rPr lang="fa-IR" sz="2800" smtClean="0">
                <a:cs typeface="Arial" charset="0"/>
                <a:sym typeface="Wingdings" pitchFamily="2" charset="2"/>
              </a:rPr>
              <a:t> </a:t>
            </a:r>
            <a:r>
              <a:rPr lang="fa-IR" sz="2800" smtClean="0">
                <a:solidFill>
                  <a:srgbClr val="0000FF"/>
                </a:solidFill>
                <a:cs typeface="Arial" charset="0"/>
                <a:sym typeface="Wingdings" pitchFamily="2" charset="2"/>
              </a:rPr>
              <a:t>سنبله متراکم</a:t>
            </a:r>
          </a:p>
          <a:p>
            <a:pPr algn="r" rtl="1" eaLnBrk="1" hangingPunct="1">
              <a:lnSpc>
                <a:spcPct val="80000"/>
              </a:lnSpc>
              <a:buFont typeface="Wingdings" pitchFamily="2" charset="2"/>
              <a:buNone/>
            </a:pPr>
            <a:r>
              <a:rPr lang="fa-IR" sz="2800" smtClean="0">
                <a:cs typeface="Arial" charset="0"/>
                <a:sym typeface="Wingdings" pitchFamily="2" charset="2"/>
              </a:rPr>
              <a:t>        </a:t>
            </a:r>
          </a:p>
          <a:p>
            <a:pPr algn="r" rtl="1" eaLnBrk="1" hangingPunct="1">
              <a:lnSpc>
                <a:spcPct val="80000"/>
              </a:lnSpc>
              <a:buFont typeface="Wingdings" pitchFamily="2" charset="2"/>
              <a:buChar char="¶"/>
            </a:pPr>
            <a:r>
              <a:rPr lang="fa-IR" sz="2800" smtClean="0">
                <a:cs typeface="Arial" charset="0"/>
                <a:sym typeface="Wingdings" pitchFamily="2" charset="2"/>
              </a:rPr>
              <a:t> </a:t>
            </a:r>
            <a:r>
              <a:rPr lang="fa-IR" sz="2800" smtClean="0">
                <a:solidFill>
                  <a:srgbClr val="0000FF"/>
                </a:solidFill>
                <a:cs typeface="Arial" charset="0"/>
                <a:sym typeface="Wingdings" pitchFamily="2" charset="2"/>
              </a:rPr>
              <a:t>سنبله فشرده</a:t>
            </a:r>
          </a:p>
          <a:p>
            <a:pPr algn="r" rtl="1" eaLnBrk="1" hangingPunct="1">
              <a:lnSpc>
                <a:spcPct val="80000"/>
              </a:lnSpc>
              <a:buFont typeface="Wingdings" pitchFamily="2" charset="2"/>
              <a:buChar char="¶"/>
            </a:pPr>
            <a:endParaRPr lang="fa-IR" sz="2800" smtClean="0">
              <a:solidFill>
                <a:srgbClr val="0000FF"/>
              </a:solidFill>
              <a:cs typeface="Arial" charset="0"/>
              <a:sym typeface="Wingdings" pitchFamily="2" charset="2"/>
            </a:endParaRPr>
          </a:p>
          <a:p>
            <a:pPr algn="ctr" rtl="1" eaLnBrk="1" hangingPunct="1">
              <a:lnSpc>
                <a:spcPct val="80000"/>
              </a:lnSpc>
              <a:buFont typeface="Wingdings" pitchFamily="2" charset="2"/>
              <a:buNone/>
            </a:pPr>
            <a:r>
              <a:rPr lang="en-US" sz="2800" smtClean="0">
                <a:solidFill>
                  <a:srgbClr val="0000FF"/>
                </a:solidFill>
                <a:cs typeface="Arial" charset="0"/>
                <a:sym typeface="Wingdings" pitchFamily="2" charset="2"/>
              </a:rPr>
              <a:t>                        </a:t>
            </a:r>
            <a:r>
              <a:rPr lang="fa-IR" sz="2800" smtClean="0">
                <a:solidFill>
                  <a:srgbClr val="0000FF"/>
                </a:solidFill>
                <a:cs typeface="Arial" charset="0"/>
                <a:sym typeface="Wingdings" pitchFamily="2" charset="2"/>
              </a:rPr>
              <a:t> (عوامل بیماری زا و سموم)</a:t>
            </a:r>
          </a:p>
          <a:p>
            <a:pPr algn="r" rtl="1" eaLnBrk="1" hangingPunct="1">
              <a:lnSpc>
                <a:spcPct val="80000"/>
              </a:lnSpc>
              <a:buFont typeface="Wingdings" pitchFamily="2" charset="2"/>
              <a:buNone/>
            </a:pPr>
            <a:r>
              <a:rPr lang="fa-IR" sz="2800" smtClean="0">
                <a:cs typeface="Arial" charset="0"/>
                <a:sym typeface="Wingdings" pitchFamily="2" charset="2"/>
              </a:rPr>
              <a:t> </a:t>
            </a:r>
            <a:endParaRPr lang="en-US" sz="2800" smtClean="0">
              <a:cs typeface="Arial" charset="0"/>
              <a:sym typeface="Wingdings" pitchFamily="2" charset="2"/>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eaLnBrk="1" hangingPunct="1"/>
            <a:r>
              <a:rPr lang="fa-IR" smtClean="0">
                <a:cs typeface="Titr" pitchFamily="2" charset="-78"/>
              </a:rPr>
              <a:t>دانه</a:t>
            </a:r>
            <a:endParaRPr lang="en-GB" smtClean="0">
              <a:cs typeface="Titr" pitchFamily="2" charset="-78"/>
            </a:endParaRPr>
          </a:p>
        </p:txBody>
      </p:sp>
      <p:sp>
        <p:nvSpPr>
          <p:cNvPr id="111619" name="Rectangle 3"/>
          <p:cNvSpPr>
            <a:spLocks noGrp="1" noChangeArrowheads="1"/>
          </p:cNvSpPr>
          <p:nvPr>
            <p:ph type="body" idx="1"/>
          </p:nvPr>
        </p:nvSpPr>
        <p:spPr/>
        <p:txBody>
          <a:bodyPr/>
          <a:lstStyle/>
          <a:p>
            <a:pPr algn="r" rtl="1" eaLnBrk="1" hangingPunct="1">
              <a:buFontTx/>
              <a:buNone/>
            </a:pPr>
            <a:r>
              <a:rPr lang="fa-IR" smtClean="0">
                <a:cs typeface="Arial" charset="0"/>
              </a:rPr>
              <a:t> دانه غلات کاریوپز است.</a:t>
            </a:r>
          </a:p>
          <a:p>
            <a:pPr algn="r" rtl="1" eaLnBrk="1" hangingPunct="1">
              <a:buFontTx/>
              <a:buNone/>
            </a:pPr>
            <a:r>
              <a:rPr lang="fa-IR" smtClean="0">
                <a:cs typeface="Arial" charset="0"/>
              </a:rPr>
              <a:t>  </a:t>
            </a:r>
          </a:p>
          <a:p>
            <a:pPr algn="r" rtl="1" eaLnBrk="1" hangingPunct="1">
              <a:buFontTx/>
              <a:buNone/>
            </a:pPr>
            <a:r>
              <a:rPr lang="fa-IR" smtClean="0">
                <a:cs typeface="Arial" charset="0"/>
              </a:rPr>
              <a:t>دارای شیار است. در بالا کرک دار است </a:t>
            </a:r>
            <a:r>
              <a:rPr lang="en-US" smtClean="0">
                <a:cs typeface="Arial" charset="0"/>
              </a:rPr>
              <a:t>(Brush)</a:t>
            </a:r>
            <a:endParaRPr lang="fa-IR" smtClean="0">
              <a:cs typeface="Arial" charset="0"/>
            </a:endParaRPr>
          </a:p>
          <a:p>
            <a:pPr algn="r" rtl="1" eaLnBrk="1" hangingPunct="1">
              <a:buFontTx/>
              <a:buNone/>
            </a:pPr>
            <a:endParaRPr lang="fa-IR" smtClean="0">
              <a:cs typeface="Arial" charset="0"/>
            </a:endParaRPr>
          </a:p>
          <a:p>
            <a:pPr algn="r" rtl="1" eaLnBrk="1" hangingPunct="1">
              <a:buFontTx/>
              <a:buNone/>
            </a:pPr>
            <a:r>
              <a:rPr lang="en-US" smtClean="0">
                <a:cs typeface="Arial" charset="0"/>
              </a:rPr>
              <a:t>Crease side</a:t>
            </a:r>
          </a:p>
          <a:p>
            <a:pPr algn="r" rtl="1" eaLnBrk="1" hangingPunct="1">
              <a:buFontTx/>
              <a:buNone/>
            </a:pPr>
            <a:endParaRPr lang="en-US" smtClean="0">
              <a:cs typeface="Arial" charset="0"/>
            </a:endParaRPr>
          </a:p>
          <a:p>
            <a:pPr algn="r" rtl="1" eaLnBrk="1" hangingPunct="1">
              <a:buFontTx/>
              <a:buNone/>
            </a:pPr>
            <a:r>
              <a:rPr lang="en-US" smtClean="0">
                <a:cs typeface="Arial" charset="0"/>
              </a:rPr>
              <a:t>Dorsal side</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1618"/>
                                        </p:tgtEl>
                                        <p:attrNameLst>
                                          <p:attrName>style.visibility</p:attrName>
                                        </p:attrNameLst>
                                      </p:cBhvr>
                                      <p:to>
                                        <p:strVal val="visible"/>
                                      </p:to>
                                    </p:set>
                                    <p:anim calcmode="lin" valueType="num">
                                      <p:cBhvr additive="base">
                                        <p:cTn id="7" dur="2000" fill="hold"/>
                                        <p:tgtEl>
                                          <p:spTgt spid="111618"/>
                                        </p:tgtEl>
                                        <p:attrNameLst>
                                          <p:attrName>ppt_x</p:attrName>
                                        </p:attrNameLst>
                                      </p:cBhvr>
                                      <p:tavLst>
                                        <p:tav tm="0">
                                          <p:val>
                                            <p:strVal val="#ppt_x"/>
                                          </p:val>
                                        </p:tav>
                                        <p:tav tm="100000">
                                          <p:val>
                                            <p:strVal val="#ppt_x"/>
                                          </p:val>
                                        </p:tav>
                                      </p:tavLst>
                                    </p:anim>
                                    <p:anim calcmode="lin" valueType="num">
                                      <p:cBhvr additive="base">
                                        <p:cTn id="8" dur="2000" fill="hold"/>
                                        <p:tgtEl>
                                          <p:spTgt spid="11161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2" presetClass="entr" presetSubtype="4" fill="hold" grpId="0" nodeType="afterEffect">
                                  <p:stCondLst>
                                    <p:cond delay="0"/>
                                  </p:stCondLst>
                                  <p:childTnLst>
                                    <p:set>
                                      <p:cBhvr>
                                        <p:cTn id="11" dur="1" fill="hold">
                                          <p:stCondLst>
                                            <p:cond delay="0"/>
                                          </p:stCondLst>
                                        </p:cTn>
                                        <p:tgtEl>
                                          <p:spTgt spid="111619">
                                            <p:txEl>
                                              <p:pRg st="0" end="0"/>
                                            </p:txEl>
                                          </p:spTgt>
                                        </p:tgtEl>
                                        <p:attrNameLst>
                                          <p:attrName>style.visibility</p:attrName>
                                        </p:attrNameLst>
                                      </p:cBhvr>
                                      <p:to>
                                        <p:strVal val="visible"/>
                                      </p:to>
                                    </p:set>
                                    <p:animEffect transition="in" filter="slide(fromBottom)">
                                      <p:cBhvr>
                                        <p:cTn id="12" dur="1000"/>
                                        <p:tgtEl>
                                          <p:spTgt spid="111619">
                                            <p:txEl>
                                              <p:pRg st="0" end="0"/>
                                            </p:txEl>
                                          </p:spTgt>
                                        </p:tgtEl>
                                      </p:cBhvr>
                                    </p:animEffect>
                                  </p:childTnLst>
                                </p:cTn>
                              </p:par>
                            </p:childTnLst>
                          </p:cTn>
                        </p:par>
                        <p:par>
                          <p:cTn id="13" fill="hold">
                            <p:stCondLst>
                              <p:cond delay="3000"/>
                            </p:stCondLst>
                            <p:childTnLst>
                              <p:par>
                                <p:cTn id="14" presetID="12" presetClass="entr" presetSubtype="4" fill="hold" grpId="0" nodeType="afterEffect">
                                  <p:stCondLst>
                                    <p:cond delay="0"/>
                                  </p:stCondLst>
                                  <p:childTnLst>
                                    <p:set>
                                      <p:cBhvr>
                                        <p:cTn id="15" dur="1" fill="hold">
                                          <p:stCondLst>
                                            <p:cond delay="0"/>
                                          </p:stCondLst>
                                        </p:cTn>
                                        <p:tgtEl>
                                          <p:spTgt spid="111619">
                                            <p:txEl>
                                              <p:pRg st="1" end="1"/>
                                            </p:txEl>
                                          </p:spTgt>
                                        </p:tgtEl>
                                        <p:attrNameLst>
                                          <p:attrName>style.visibility</p:attrName>
                                        </p:attrNameLst>
                                      </p:cBhvr>
                                      <p:to>
                                        <p:strVal val="visible"/>
                                      </p:to>
                                    </p:set>
                                    <p:animEffect transition="in" filter="slide(fromBottom)">
                                      <p:cBhvr>
                                        <p:cTn id="16" dur="1000"/>
                                        <p:tgtEl>
                                          <p:spTgt spid="111619">
                                            <p:txEl>
                                              <p:pRg st="1" end="1"/>
                                            </p:txEl>
                                          </p:spTgt>
                                        </p:tgtEl>
                                      </p:cBhvr>
                                    </p:animEffect>
                                  </p:childTnLst>
                                </p:cTn>
                              </p:par>
                            </p:childTnLst>
                          </p:cTn>
                        </p:par>
                        <p:par>
                          <p:cTn id="17" fill="hold">
                            <p:stCondLst>
                              <p:cond delay="4000"/>
                            </p:stCondLst>
                            <p:childTnLst>
                              <p:par>
                                <p:cTn id="18" presetID="12" presetClass="entr" presetSubtype="4" fill="hold" grpId="0" nodeType="afterEffect">
                                  <p:stCondLst>
                                    <p:cond delay="0"/>
                                  </p:stCondLst>
                                  <p:childTnLst>
                                    <p:set>
                                      <p:cBhvr>
                                        <p:cTn id="19" dur="1" fill="hold">
                                          <p:stCondLst>
                                            <p:cond delay="0"/>
                                          </p:stCondLst>
                                        </p:cTn>
                                        <p:tgtEl>
                                          <p:spTgt spid="111619">
                                            <p:txEl>
                                              <p:pRg st="2" end="2"/>
                                            </p:txEl>
                                          </p:spTgt>
                                        </p:tgtEl>
                                        <p:attrNameLst>
                                          <p:attrName>style.visibility</p:attrName>
                                        </p:attrNameLst>
                                      </p:cBhvr>
                                      <p:to>
                                        <p:strVal val="visible"/>
                                      </p:to>
                                    </p:set>
                                    <p:animEffect transition="in" filter="slide(fromBottom)">
                                      <p:cBhvr>
                                        <p:cTn id="20" dur="1000"/>
                                        <p:tgtEl>
                                          <p:spTgt spid="111619">
                                            <p:txEl>
                                              <p:pRg st="2" end="2"/>
                                            </p:txEl>
                                          </p:spTgt>
                                        </p:tgtEl>
                                      </p:cBhvr>
                                    </p:animEffect>
                                  </p:childTnLst>
                                </p:cTn>
                              </p:par>
                            </p:childTnLst>
                          </p:cTn>
                        </p:par>
                        <p:par>
                          <p:cTn id="21" fill="hold">
                            <p:stCondLst>
                              <p:cond delay="5000"/>
                            </p:stCondLst>
                            <p:childTnLst>
                              <p:par>
                                <p:cTn id="22" presetID="12" presetClass="entr" presetSubtype="4" fill="hold" grpId="0" nodeType="afterEffect">
                                  <p:stCondLst>
                                    <p:cond delay="0"/>
                                  </p:stCondLst>
                                  <p:childTnLst>
                                    <p:set>
                                      <p:cBhvr>
                                        <p:cTn id="23" dur="1" fill="hold">
                                          <p:stCondLst>
                                            <p:cond delay="0"/>
                                          </p:stCondLst>
                                        </p:cTn>
                                        <p:tgtEl>
                                          <p:spTgt spid="111619">
                                            <p:txEl>
                                              <p:pRg st="4" end="4"/>
                                            </p:txEl>
                                          </p:spTgt>
                                        </p:tgtEl>
                                        <p:attrNameLst>
                                          <p:attrName>style.visibility</p:attrName>
                                        </p:attrNameLst>
                                      </p:cBhvr>
                                      <p:to>
                                        <p:strVal val="visible"/>
                                      </p:to>
                                    </p:set>
                                    <p:animEffect transition="in" filter="slide(fromBottom)">
                                      <p:cBhvr>
                                        <p:cTn id="24" dur="1000"/>
                                        <p:tgtEl>
                                          <p:spTgt spid="111619">
                                            <p:txEl>
                                              <p:pRg st="4" end="4"/>
                                            </p:txEl>
                                          </p:spTgt>
                                        </p:tgtEl>
                                      </p:cBhvr>
                                    </p:animEffect>
                                  </p:childTnLst>
                                </p:cTn>
                              </p:par>
                            </p:childTnLst>
                          </p:cTn>
                        </p:par>
                        <p:par>
                          <p:cTn id="25" fill="hold">
                            <p:stCondLst>
                              <p:cond delay="6000"/>
                            </p:stCondLst>
                            <p:childTnLst>
                              <p:par>
                                <p:cTn id="26" presetID="12" presetClass="entr" presetSubtype="4" fill="hold" grpId="0" nodeType="afterEffect">
                                  <p:stCondLst>
                                    <p:cond delay="0"/>
                                  </p:stCondLst>
                                  <p:childTnLst>
                                    <p:set>
                                      <p:cBhvr>
                                        <p:cTn id="27" dur="1" fill="hold">
                                          <p:stCondLst>
                                            <p:cond delay="0"/>
                                          </p:stCondLst>
                                        </p:cTn>
                                        <p:tgtEl>
                                          <p:spTgt spid="111619">
                                            <p:txEl>
                                              <p:pRg st="6" end="6"/>
                                            </p:txEl>
                                          </p:spTgt>
                                        </p:tgtEl>
                                        <p:attrNameLst>
                                          <p:attrName>style.visibility</p:attrName>
                                        </p:attrNameLst>
                                      </p:cBhvr>
                                      <p:to>
                                        <p:strVal val="visible"/>
                                      </p:to>
                                    </p:set>
                                    <p:animEffect transition="in" filter="slide(fromBottom)">
                                      <p:cBhvr>
                                        <p:cTn id="28" dur="1000"/>
                                        <p:tgtEl>
                                          <p:spTgt spid="1116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nimBg="1"/>
      <p:bldP spid="111619"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solidFill>
            <a:srgbClr val="FFFF99"/>
          </a:solidFill>
          <a:ln w="19050">
            <a:solidFill>
              <a:schemeClr val="tx1"/>
            </a:solidFill>
          </a:ln>
        </p:spPr>
        <p:txBody>
          <a:bodyPr/>
          <a:lstStyle/>
          <a:p>
            <a:pPr eaLnBrk="1" hangingPunct="1"/>
            <a:r>
              <a:rPr lang="fa-IR" smtClean="0">
                <a:cs typeface="Titr" pitchFamily="2" charset="-78"/>
              </a:rPr>
              <a:t>طبقه بندی بر اساس تاریخ کاشت</a:t>
            </a:r>
            <a:endParaRPr lang="en-GB" smtClean="0">
              <a:cs typeface="Titr" pitchFamily="2" charset="-78"/>
            </a:endParaRPr>
          </a:p>
        </p:txBody>
      </p:sp>
      <p:sp>
        <p:nvSpPr>
          <p:cNvPr id="121859" name="Rectangle 3"/>
          <p:cNvSpPr>
            <a:spLocks noGrp="1" noChangeArrowheads="1"/>
          </p:cNvSpPr>
          <p:nvPr>
            <p:ph type="body" idx="1"/>
          </p:nvPr>
        </p:nvSpPr>
        <p:spPr>
          <a:xfrm>
            <a:off x="457200" y="1752600"/>
            <a:ext cx="8229600" cy="4525963"/>
          </a:xfrm>
        </p:spPr>
        <p:txBody>
          <a:bodyPr/>
          <a:lstStyle/>
          <a:p>
            <a:pPr algn="r" rtl="1" eaLnBrk="1" hangingPunct="1">
              <a:buFontTx/>
              <a:buNone/>
            </a:pPr>
            <a:r>
              <a:rPr lang="fa-IR" smtClean="0">
                <a:cs typeface="Arial" charset="0"/>
                <a:sym typeface="Wingdings" pitchFamily="2" charset="2"/>
              </a:rPr>
              <a:t>  </a:t>
            </a:r>
            <a:r>
              <a:rPr lang="en-US" smtClean="0">
                <a:solidFill>
                  <a:srgbClr val="0066FF"/>
                </a:solidFill>
                <a:cs typeface="Arial" charset="0"/>
                <a:sym typeface="Wingdings" pitchFamily="2" charset="2"/>
              </a:rPr>
              <a:t></a:t>
            </a:r>
            <a:r>
              <a:rPr lang="fa-IR" smtClean="0">
                <a:cs typeface="Arial" charset="0"/>
                <a:sym typeface="Wingdings" pitchFamily="2" charset="2"/>
              </a:rPr>
              <a:t>  </a:t>
            </a:r>
            <a:r>
              <a:rPr lang="fa-IR" sz="4000" smtClean="0">
                <a:cs typeface="2  Lotus" pitchFamily="2" charset="-78"/>
                <a:sym typeface="Wingdings" pitchFamily="2" charset="2"/>
              </a:rPr>
              <a:t>پائیزه یا زمستانه</a:t>
            </a:r>
          </a:p>
          <a:p>
            <a:pPr algn="ctr" rtl="1" eaLnBrk="1" hangingPunct="1">
              <a:buFontTx/>
              <a:buNone/>
            </a:pPr>
            <a:r>
              <a:rPr lang="fa-IR" sz="4000" smtClean="0">
                <a:cs typeface="2  Lotus" pitchFamily="2" charset="-78"/>
                <a:sym typeface="Wingdings" pitchFamily="2" charset="2"/>
              </a:rPr>
              <a:t> </a:t>
            </a:r>
            <a:r>
              <a:rPr lang="fa-IR" sz="2000" b="1" smtClean="0">
                <a:cs typeface="2  Lotus" pitchFamily="2" charset="-78"/>
              </a:rPr>
              <a:t>برای ساقه دهی نیاز به سرما دارند- بین 36 تا 48 ساعت در دمای حدود 8 تا 12 درجه زیر صفر</a:t>
            </a:r>
            <a:endParaRPr lang="fa-IR" sz="4000" smtClean="0">
              <a:cs typeface="2  Lotus" pitchFamily="2" charset="-78"/>
              <a:sym typeface="Wingdings" pitchFamily="2" charset="2"/>
            </a:endParaRPr>
          </a:p>
          <a:p>
            <a:pPr algn="r" rtl="1" eaLnBrk="1" hangingPunct="1">
              <a:buFontTx/>
              <a:buNone/>
            </a:pPr>
            <a:r>
              <a:rPr lang="fa-IR" smtClean="0">
                <a:cs typeface="Arial" charset="0"/>
                <a:sym typeface="Wingdings" pitchFamily="2" charset="2"/>
              </a:rPr>
              <a:t> </a:t>
            </a:r>
            <a:r>
              <a:rPr lang="en-US" smtClean="0">
                <a:solidFill>
                  <a:srgbClr val="0066FF"/>
                </a:solidFill>
                <a:cs typeface="Arial" charset="0"/>
                <a:sym typeface="Wingdings" pitchFamily="2" charset="2"/>
              </a:rPr>
              <a:t></a:t>
            </a:r>
            <a:r>
              <a:rPr lang="fa-IR" smtClean="0">
                <a:cs typeface="Arial" charset="0"/>
                <a:sym typeface="Wingdings" pitchFamily="2" charset="2"/>
              </a:rPr>
              <a:t> </a:t>
            </a:r>
            <a:r>
              <a:rPr lang="fa-IR" sz="4000" smtClean="0">
                <a:cs typeface="2  Lotus" pitchFamily="2" charset="-78"/>
                <a:sym typeface="Wingdings" pitchFamily="2" charset="2"/>
              </a:rPr>
              <a:t>بهاره</a:t>
            </a:r>
          </a:p>
          <a:p>
            <a:pPr algn="r" rtl="1" eaLnBrk="1" hangingPunct="1">
              <a:buFontTx/>
              <a:buNone/>
            </a:pPr>
            <a:endParaRPr lang="fa-IR" smtClean="0">
              <a:cs typeface="Arial" charset="0"/>
              <a:sym typeface="Wingdings" pitchFamily="2" charset="2"/>
            </a:endParaRPr>
          </a:p>
          <a:p>
            <a:pPr algn="r" rtl="1" eaLnBrk="1" hangingPunct="1">
              <a:buFontTx/>
              <a:buNone/>
            </a:pPr>
            <a:r>
              <a:rPr lang="fa-IR" smtClean="0">
                <a:cs typeface="Arial" charset="0"/>
                <a:sym typeface="Wingdings" pitchFamily="2" charset="2"/>
              </a:rPr>
              <a:t> </a:t>
            </a:r>
            <a:r>
              <a:rPr lang="en-US" smtClean="0">
                <a:solidFill>
                  <a:srgbClr val="0066FF"/>
                </a:solidFill>
                <a:cs typeface="Arial" charset="0"/>
                <a:sym typeface="Wingdings" pitchFamily="2" charset="2"/>
              </a:rPr>
              <a:t></a:t>
            </a:r>
            <a:r>
              <a:rPr lang="fa-IR" smtClean="0">
                <a:cs typeface="Arial" charset="0"/>
                <a:sym typeface="Wingdings" pitchFamily="2" charset="2"/>
              </a:rPr>
              <a:t> </a:t>
            </a:r>
            <a:r>
              <a:rPr lang="fa-IR" sz="4000" smtClean="0">
                <a:cs typeface="2  Lotus" pitchFamily="2" charset="-78"/>
                <a:sym typeface="Wingdings" pitchFamily="2" charset="2"/>
              </a:rPr>
              <a:t>دو فصله یا بهاره - پاییزه</a:t>
            </a:r>
            <a:endParaRPr lang="en-GB" sz="4000" smtClean="0">
              <a:cs typeface="2  Lotus" pitchFamily="2" charset="-7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1858"/>
                                        </p:tgtEl>
                                        <p:attrNameLst>
                                          <p:attrName>style.visibility</p:attrName>
                                        </p:attrNameLst>
                                      </p:cBhvr>
                                      <p:to>
                                        <p:strVal val="visible"/>
                                      </p:to>
                                    </p:set>
                                    <p:anim calcmode="lin" valueType="num">
                                      <p:cBhvr additive="base">
                                        <p:cTn id="7" dur="2000" fill="hold"/>
                                        <p:tgtEl>
                                          <p:spTgt spid="121858"/>
                                        </p:tgtEl>
                                        <p:attrNameLst>
                                          <p:attrName>ppt_x</p:attrName>
                                        </p:attrNameLst>
                                      </p:cBhvr>
                                      <p:tavLst>
                                        <p:tav tm="0">
                                          <p:val>
                                            <p:strVal val="#ppt_x"/>
                                          </p:val>
                                        </p:tav>
                                        <p:tav tm="100000">
                                          <p:val>
                                            <p:strVal val="#ppt_x"/>
                                          </p:val>
                                        </p:tav>
                                      </p:tavLst>
                                    </p:anim>
                                    <p:anim calcmode="lin" valueType="num">
                                      <p:cBhvr additive="base">
                                        <p:cTn id="8" dur="2000" fill="hold"/>
                                        <p:tgtEl>
                                          <p:spTgt spid="12185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2" presetClass="entr" presetSubtype="4" fill="hold" grpId="0" nodeType="afterEffect">
                                  <p:stCondLst>
                                    <p:cond delay="0"/>
                                  </p:stCondLst>
                                  <p:childTnLst>
                                    <p:set>
                                      <p:cBhvr>
                                        <p:cTn id="11" dur="1" fill="hold">
                                          <p:stCondLst>
                                            <p:cond delay="0"/>
                                          </p:stCondLst>
                                        </p:cTn>
                                        <p:tgtEl>
                                          <p:spTgt spid="121859">
                                            <p:txEl>
                                              <p:pRg st="0" end="0"/>
                                            </p:txEl>
                                          </p:spTgt>
                                        </p:tgtEl>
                                        <p:attrNameLst>
                                          <p:attrName>style.visibility</p:attrName>
                                        </p:attrNameLst>
                                      </p:cBhvr>
                                      <p:to>
                                        <p:strVal val="visible"/>
                                      </p:to>
                                    </p:set>
                                    <p:animEffect transition="in" filter="slide(fromBottom)">
                                      <p:cBhvr>
                                        <p:cTn id="12" dur="2000"/>
                                        <p:tgtEl>
                                          <p:spTgt spid="121859">
                                            <p:txEl>
                                              <p:pRg st="0" end="0"/>
                                            </p:txEl>
                                          </p:spTgt>
                                        </p:tgtEl>
                                      </p:cBhvr>
                                    </p:animEffect>
                                  </p:childTnLst>
                                </p:cTn>
                              </p:par>
                            </p:childTnLst>
                          </p:cTn>
                        </p:par>
                        <p:par>
                          <p:cTn id="13" fill="hold">
                            <p:stCondLst>
                              <p:cond delay="4000"/>
                            </p:stCondLst>
                            <p:childTnLst>
                              <p:par>
                                <p:cTn id="14" presetID="12" presetClass="entr" presetSubtype="4" fill="hold" grpId="0" nodeType="afterEffect">
                                  <p:stCondLst>
                                    <p:cond delay="0"/>
                                  </p:stCondLst>
                                  <p:childTnLst>
                                    <p:set>
                                      <p:cBhvr>
                                        <p:cTn id="15" dur="1" fill="hold">
                                          <p:stCondLst>
                                            <p:cond delay="0"/>
                                          </p:stCondLst>
                                        </p:cTn>
                                        <p:tgtEl>
                                          <p:spTgt spid="121859">
                                            <p:txEl>
                                              <p:pRg st="1" end="1"/>
                                            </p:txEl>
                                          </p:spTgt>
                                        </p:tgtEl>
                                        <p:attrNameLst>
                                          <p:attrName>style.visibility</p:attrName>
                                        </p:attrNameLst>
                                      </p:cBhvr>
                                      <p:to>
                                        <p:strVal val="visible"/>
                                      </p:to>
                                    </p:set>
                                    <p:animEffect transition="in" filter="slide(fromBottom)">
                                      <p:cBhvr>
                                        <p:cTn id="16" dur="2000"/>
                                        <p:tgtEl>
                                          <p:spTgt spid="121859">
                                            <p:txEl>
                                              <p:pRg st="1" end="1"/>
                                            </p:txEl>
                                          </p:spTgt>
                                        </p:tgtEl>
                                      </p:cBhvr>
                                    </p:animEffect>
                                  </p:childTnLst>
                                </p:cTn>
                              </p:par>
                            </p:childTnLst>
                          </p:cTn>
                        </p:par>
                        <p:par>
                          <p:cTn id="17" fill="hold">
                            <p:stCondLst>
                              <p:cond delay="6000"/>
                            </p:stCondLst>
                            <p:childTnLst>
                              <p:par>
                                <p:cTn id="18" presetID="12" presetClass="entr" presetSubtype="4" fill="hold" grpId="0" nodeType="afterEffect">
                                  <p:stCondLst>
                                    <p:cond delay="0"/>
                                  </p:stCondLst>
                                  <p:childTnLst>
                                    <p:set>
                                      <p:cBhvr>
                                        <p:cTn id="19" dur="1" fill="hold">
                                          <p:stCondLst>
                                            <p:cond delay="0"/>
                                          </p:stCondLst>
                                        </p:cTn>
                                        <p:tgtEl>
                                          <p:spTgt spid="121859">
                                            <p:txEl>
                                              <p:pRg st="2" end="2"/>
                                            </p:txEl>
                                          </p:spTgt>
                                        </p:tgtEl>
                                        <p:attrNameLst>
                                          <p:attrName>style.visibility</p:attrName>
                                        </p:attrNameLst>
                                      </p:cBhvr>
                                      <p:to>
                                        <p:strVal val="visible"/>
                                      </p:to>
                                    </p:set>
                                    <p:animEffect transition="in" filter="slide(fromBottom)">
                                      <p:cBhvr>
                                        <p:cTn id="20" dur="2000"/>
                                        <p:tgtEl>
                                          <p:spTgt spid="121859">
                                            <p:txEl>
                                              <p:pRg st="2" end="2"/>
                                            </p:txEl>
                                          </p:spTgt>
                                        </p:tgtEl>
                                      </p:cBhvr>
                                    </p:animEffect>
                                  </p:childTnLst>
                                </p:cTn>
                              </p:par>
                            </p:childTnLst>
                          </p:cTn>
                        </p:par>
                        <p:par>
                          <p:cTn id="21" fill="hold">
                            <p:stCondLst>
                              <p:cond delay="8000"/>
                            </p:stCondLst>
                            <p:childTnLst>
                              <p:par>
                                <p:cTn id="22" presetID="12" presetClass="entr" presetSubtype="4" fill="hold" grpId="0" nodeType="afterEffect">
                                  <p:stCondLst>
                                    <p:cond delay="0"/>
                                  </p:stCondLst>
                                  <p:childTnLst>
                                    <p:set>
                                      <p:cBhvr>
                                        <p:cTn id="23" dur="1" fill="hold">
                                          <p:stCondLst>
                                            <p:cond delay="0"/>
                                          </p:stCondLst>
                                        </p:cTn>
                                        <p:tgtEl>
                                          <p:spTgt spid="121859">
                                            <p:txEl>
                                              <p:pRg st="4" end="4"/>
                                            </p:txEl>
                                          </p:spTgt>
                                        </p:tgtEl>
                                        <p:attrNameLst>
                                          <p:attrName>style.visibility</p:attrName>
                                        </p:attrNameLst>
                                      </p:cBhvr>
                                      <p:to>
                                        <p:strVal val="visible"/>
                                      </p:to>
                                    </p:set>
                                    <p:animEffect transition="in" filter="slide(fromBottom)">
                                      <p:cBhvr>
                                        <p:cTn id="24" dur="2000"/>
                                        <p:tgtEl>
                                          <p:spTgt spid="1218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animBg="1"/>
      <p:bldP spid="121859"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solidFill>
            <a:srgbClr val="FFFF99"/>
          </a:solidFill>
          <a:ln w="19050">
            <a:solidFill>
              <a:schemeClr val="tx1"/>
            </a:solidFill>
          </a:ln>
        </p:spPr>
        <p:txBody>
          <a:bodyPr/>
          <a:lstStyle/>
          <a:p>
            <a:pPr rtl="1" eaLnBrk="1" hangingPunct="1"/>
            <a:r>
              <a:rPr lang="fa-IR" sz="4000" smtClean="0">
                <a:cs typeface="Titr" pitchFamily="2" charset="-78"/>
                <a:sym typeface="Wingdings" pitchFamily="2" charset="2"/>
              </a:rPr>
              <a:t>تفاوت گندم بهاره و پائیزه از نظر ظاهری</a:t>
            </a:r>
            <a:endParaRPr lang="en-GB" sz="4000" smtClean="0">
              <a:cs typeface="Titr" pitchFamily="2" charset="-78"/>
              <a:sym typeface="Wingdings" pitchFamily="2" charset="2"/>
            </a:endParaRPr>
          </a:p>
        </p:txBody>
      </p:sp>
      <p:sp>
        <p:nvSpPr>
          <p:cNvPr id="122883" name="Rectangle 3"/>
          <p:cNvSpPr>
            <a:spLocks noGrp="1" noChangeArrowheads="1"/>
          </p:cNvSpPr>
          <p:nvPr>
            <p:ph type="body" idx="1"/>
          </p:nvPr>
        </p:nvSpPr>
        <p:spPr>
          <a:xfrm>
            <a:off x="457200" y="1722438"/>
            <a:ext cx="8229600" cy="4525962"/>
          </a:xfrm>
        </p:spPr>
        <p:txBody>
          <a:bodyPr/>
          <a:lstStyle/>
          <a:p>
            <a:pPr algn="r" rtl="1" eaLnBrk="1" hangingPunct="1">
              <a:buFontTx/>
              <a:buNone/>
            </a:pPr>
            <a:r>
              <a:rPr lang="fa-IR" smtClean="0">
                <a:cs typeface="Arial" charset="0"/>
              </a:rPr>
              <a:t>  </a:t>
            </a:r>
            <a:r>
              <a:rPr lang="en-US" smtClean="0">
                <a:cs typeface="Arial" charset="0"/>
                <a:sym typeface="Wingdings" pitchFamily="2" charset="2"/>
              </a:rPr>
              <a:t></a:t>
            </a:r>
            <a:r>
              <a:rPr lang="fa-IR" smtClean="0">
                <a:cs typeface="Arial" charset="0"/>
                <a:sym typeface="Wingdings" pitchFamily="2" charset="2"/>
              </a:rPr>
              <a:t> </a:t>
            </a:r>
            <a:r>
              <a:rPr lang="fa-IR" smtClean="0">
                <a:latin typeface="Tahoma" pitchFamily="34" charset="0"/>
                <a:cs typeface="Tahoma" pitchFamily="34" charset="0"/>
                <a:sym typeface="Wingdings" pitchFamily="2" charset="2"/>
              </a:rPr>
              <a:t>در پنجه زنی بهاره سرپا است.</a:t>
            </a:r>
          </a:p>
          <a:p>
            <a:pPr algn="r" rtl="1" eaLnBrk="1" hangingPunct="1">
              <a:buFontTx/>
              <a:buNone/>
            </a:pPr>
            <a:r>
              <a:rPr lang="fa-IR" smtClean="0">
                <a:cs typeface="Arial" charset="0"/>
              </a:rPr>
              <a:t>  </a:t>
            </a:r>
            <a:r>
              <a:rPr lang="en-US" smtClean="0">
                <a:cs typeface="Arial" charset="0"/>
                <a:sym typeface="Wingdings" pitchFamily="2" charset="2"/>
              </a:rPr>
              <a:t></a:t>
            </a:r>
            <a:r>
              <a:rPr lang="fa-IR" smtClean="0">
                <a:cs typeface="Arial" charset="0"/>
                <a:sym typeface="Wingdings" pitchFamily="2" charset="2"/>
              </a:rPr>
              <a:t> </a:t>
            </a:r>
            <a:r>
              <a:rPr lang="fa-IR" smtClean="0">
                <a:latin typeface="Tahoma" pitchFamily="34" charset="0"/>
                <a:cs typeface="Tahoma" pitchFamily="34" charset="0"/>
                <a:sym typeface="Wingdings" pitchFamily="2" charset="2"/>
              </a:rPr>
              <a:t>عمق ریشه بهاره عمیق تر است.</a:t>
            </a:r>
          </a:p>
          <a:p>
            <a:pPr algn="r" rtl="1" eaLnBrk="1" hangingPunct="1">
              <a:buFontTx/>
              <a:buNone/>
            </a:pPr>
            <a:r>
              <a:rPr lang="fa-IR" smtClean="0">
                <a:cs typeface="Arial" charset="0"/>
                <a:sym typeface="Wingdings" pitchFamily="2" charset="2"/>
              </a:rPr>
              <a:t>  </a:t>
            </a:r>
            <a:r>
              <a:rPr lang="en-US" smtClean="0">
                <a:cs typeface="Arial" charset="0"/>
                <a:sym typeface="Wingdings" pitchFamily="2" charset="2"/>
              </a:rPr>
              <a:t></a:t>
            </a:r>
            <a:r>
              <a:rPr lang="fa-IR" smtClean="0">
                <a:cs typeface="Arial" charset="0"/>
                <a:sym typeface="Wingdings" pitchFamily="2" charset="2"/>
              </a:rPr>
              <a:t> </a:t>
            </a:r>
            <a:r>
              <a:rPr lang="fa-IR" smtClean="0">
                <a:latin typeface="Tahoma" pitchFamily="34" charset="0"/>
                <a:cs typeface="Tahoma" pitchFamily="34" charset="0"/>
                <a:sym typeface="Wingdings" pitchFamily="2" charset="2"/>
              </a:rPr>
              <a:t>پنجه بهاره ها کم تر است.</a:t>
            </a:r>
          </a:p>
          <a:p>
            <a:pPr algn="ctr" rtl="1" eaLnBrk="1" hangingPunct="1">
              <a:buFontTx/>
              <a:buNone/>
            </a:pPr>
            <a:r>
              <a:rPr lang="fa-IR" smtClean="0">
                <a:cs typeface="Arial" charset="0"/>
                <a:sym typeface="Wingdings" pitchFamily="2" charset="2"/>
              </a:rPr>
              <a:t>        </a:t>
            </a:r>
            <a:r>
              <a:rPr lang="fa-IR" sz="2400" b="1" smtClean="0">
                <a:cs typeface="2  Lotus" pitchFamily="2" charset="-78"/>
                <a:sym typeface="Wingdings" pitchFamily="2" charset="2"/>
              </a:rPr>
              <a:t>(دمای 10 تا 12 )</a:t>
            </a:r>
          </a:p>
          <a:p>
            <a:pPr algn="ctr" rtl="1" eaLnBrk="1" hangingPunct="1">
              <a:buFontTx/>
              <a:buNone/>
            </a:pPr>
            <a:r>
              <a:rPr lang="fa-IR" sz="2400" b="1" smtClean="0">
                <a:cs typeface="2  Lotus" pitchFamily="2" charset="-78"/>
                <a:sym typeface="Wingdings" pitchFamily="2" charset="2"/>
              </a:rPr>
              <a:t>        ( هوای گرم و آفتابی سرعت رشد پنجه را زیاد می کند)</a:t>
            </a:r>
            <a:r>
              <a:rPr lang="fa-IR" smtClean="0">
                <a:cs typeface="Arial" charset="0"/>
                <a:sym typeface="Wingdings" pitchFamily="2" charset="2"/>
              </a:rPr>
              <a:t>  </a:t>
            </a:r>
          </a:p>
          <a:p>
            <a:pPr algn="r" rtl="1" eaLnBrk="1" hangingPunct="1">
              <a:buFontTx/>
              <a:buNone/>
            </a:pPr>
            <a:r>
              <a:rPr lang="fa-IR" smtClean="0">
                <a:cs typeface="Arial" charset="0"/>
                <a:sym typeface="Wingdings" pitchFamily="2" charset="2"/>
              </a:rPr>
              <a:t> </a:t>
            </a:r>
            <a:r>
              <a:rPr lang="en-US" smtClean="0">
                <a:cs typeface="Arial" charset="0"/>
                <a:sym typeface="Wingdings" pitchFamily="2" charset="2"/>
              </a:rPr>
              <a:t></a:t>
            </a:r>
            <a:r>
              <a:rPr lang="fa-IR" smtClean="0">
                <a:cs typeface="Arial" charset="0"/>
                <a:sym typeface="Wingdings" pitchFamily="2" charset="2"/>
              </a:rPr>
              <a:t> </a:t>
            </a:r>
            <a:r>
              <a:rPr lang="fa-IR" smtClean="0">
                <a:latin typeface="Tahoma" pitchFamily="34" charset="0"/>
                <a:cs typeface="Tahoma" pitchFamily="34" charset="0"/>
                <a:sym typeface="Wingdings" pitchFamily="2" charset="2"/>
              </a:rPr>
              <a:t>دو طرف شیار وسط دانه در پائیزه گرد است.</a:t>
            </a:r>
            <a:endParaRPr lang="en-GB" smtClean="0">
              <a:latin typeface="Tahoma" pitchFamily="34" charset="0"/>
              <a:cs typeface="Tahoma"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2882"/>
                                        </p:tgtEl>
                                        <p:attrNameLst>
                                          <p:attrName>style.visibility</p:attrName>
                                        </p:attrNameLst>
                                      </p:cBhvr>
                                      <p:to>
                                        <p:strVal val="visible"/>
                                      </p:to>
                                    </p:set>
                                    <p:anim calcmode="lin" valueType="num">
                                      <p:cBhvr additive="base">
                                        <p:cTn id="7" dur="2000" fill="hold"/>
                                        <p:tgtEl>
                                          <p:spTgt spid="122882"/>
                                        </p:tgtEl>
                                        <p:attrNameLst>
                                          <p:attrName>ppt_x</p:attrName>
                                        </p:attrNameLst>
                                      </p:cBhvr>
                                      <p:tavLst>
                                        <p:tav tm="0">
                                          <p:val>
                                            <p:strVal val="#ppt_x"/>
                                          </p:val>
                                        </p:tav>
                                        <p:tav tm="100000">
                                          <p:val>
                                            <p:strVal val="#ppt_x"/>
                                          </p:val>
                                        </p:tav>
                                      </p:tavLst>
                                    </p:anim>
                                    <p:anim calcmode="lin" valueType="num">
                                      <p:cBhvr additive="base">
                                        <p:cTn id="8" dur="2000" fill="hold"/>
                                        <p:tgtEl>
                                          <p:spTgt spid="12288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2" presetClass="entr" presetSubtype="4" fill="hold" grpId="0" nodeType="afterEffect">
                                  <p:stCondLst>
                                    <p:cond delay="0"/>
                                  </p:stCondLst>
                                  <p:childTnLst>
                                    <p:set>
                                      <p:cBhvr>
                                        <p:cTn id="11" dur="1" fill="hold">
                                          <p:stCondLst>
                                            <p:cond delay="0"/>
                                          </p:stCondLst>
                                        </p:cTn>
                                        <p:tgtEl>
                                          <p:spTgt spid="122883">
                                            <p:txEl>
                                              <p:pRg st="0" end="0"/>
                                            </p:txEl>
                                          </p:spTgt>
                                        </p:tgtEl>
                                        <p:attrNameLst>
                                          <p:attrName>style.visibility</p:attrName>
                                        </p:attrNameLst>
                                      </p:cBhvr>
                                      <p:to>
                                        <p:strVal val="visible"/>
                                      </p:to>
                                    </p:set>
                                    <p:animEffect transition="in" filter="slide(fromBottom)">
                                      <p:cBhvr>
                                        <p:cTn id="12" dur="2000"/>
                                        <p:tgtEl>
                                          <p:spTgt spid="122883">
                                            <p:txEl>
                                              <p:pRg st="0" end="0"/>
                                            </p:txEl>
                                          </p:spTgt>
                                        </p:tgtEl>
                                      </p:cBhvr>
                                    </p:animEffect>
                                  </p:childTnLst>
                                </p:cTn>
                              </p:par>
                            </p:childTnLst>
                          </p:cTn>
                        </p:par>
                        <p:par>
                          <p:cTn id="13" fill="hold">
                            <p:stCondLst>
                              <p:cond delay="4000"/>
                            </p:stCondLst>
                            <p:childTnLst>
                              <p:par>
                                <p:cTn id="14" presetID="12" presetClass="entr" presetSubtype="4" fill="hold" grpId="0" nodeType="afterEffect">
                                  <p:stCondLst>
                                    <p:cond delay="0"/>
                                  </p:stCondLst>
                                  <p:childTnLst>
                                    <p:set>
                                      <p:cBhvr>
                                        <p:cTn id="15" dur="1" fill="hold">
                                          <p:stCondLst>
                                            <p:cond delay="0"/>
                                          </p:stCondLst>
                                        </p:cTn>
                                        <p:tgtEl>
                                          <p:spTgt spid="122883">
                                            <p:txEl>
                                              <p:pRg st="1" end="1"/>
                                            </p:txEl>
                                          </p:spTgt>
                                        </p:tgtEl>
                                        <p:attrNameLst>
                                          <p:attrName>style.visibility</p:attrName>
                                        </p:attrNameLst>
                                      </p:cBhvr>
                                      <p:to>
                                        <p:strVal val="visible"/>
                                      </p:to>
                                    </p:set>
                                    <p:animEffect transition="in" filter="slide(fromBottom)">
                                      <p:cBhvr>
                                        <p:cTn id="16" dur="2000"/>
                                        <p:tgtEl>
                                          <p:spTgt spid="122883">
                                            <p:txEl>
                                              <p:pRg st="1" end="1"/>
                                            </p:txEl>
                                          </p:spTgt>
                                        </p:tgtEl>
                                      </p:cBhvr>
                                    </p:animEffect>
                                  </p:childTnLst>
                                </p:cTn>
                              </p:par>
                            </p:childTnLst>
                          </p:cTn>
                        </p:par>
                        <p:par>
                          <p:cTn id="17" fill="hold">
                            <p:stCondLst>
                              <p:cond delay="6000"/>
                            </p:stCondLst>
                            <p:childTnLst>
                              <p:par>
                                <p:cTn id="18" presetID="12" presetClass="entr" presetSubtype="4" fill="hold" grpId="0" nodeType="afterEffect">
                                  <p:stCondLst>
                                    <p:cond delay="0"/>
                                  </p:stCondLst>
                                  <p:childTnLst>
                                    <p:set>
                                      <p:cBhvr>
                                        <p:cTn id="19" dur="1" fill="hold">
                                          <p:stCondLst>
                                            <p:cond delay="0"/>
                                          </p:stCondLst>
                                        </p:cTn>
                                        <p:tgtEl>
                                          <p:spTgt spid="122883">
                                            <p:txEl>
                                              <p:pRg st="2" end="2"/>
                                            </p:txEl>
                                          </p:spTgt>
                                        </p:tgtEl>
                                        <p:attrNameLst>
                                          <p:attrName>style.visibility</p:attrName>
                                        </p:attrNameLst>
                                      </p:cBhvr>
                                      <p:to>
                                        <p:strVal val="visible"/>
                                      </p:to>
                                    </p:set>
                                    <p:animEffect transition="in" filter="slide(fromBottom)">
                                      <p:cBhvr>
                                        <p:cTn id="20" dur="2000"/>
                                        <p:tgtEl>
                                          <p:spTgt spid="122883">
                                            <p:txEl>
                                              <p:pRg st="2" end="2"/>
                                            </p:txEl>
                                          </p:spTgt>
                                        </p:tgtEl>
                                      </p:cBhvr>
                                    </p:animEffect>
                                  </p:childTnLst>
                                </p:cTn>
                              </p:par>
                            </p:childTnLst>
                          </p:cTn>
                        </p:par>
                        <p:par>
                          <p:cTn id="21" fill="hold">
                            <p:stCondLst>
                              <p:cond delay="8000"/>
                            </p:stCondLst>
                            <p:childTnLst>
                              <p:par>
                                <p:cTn id="22" presetID="12" presetClass="entr" presetSubtype="4" fill="hold" grpId="0" nodeType="afterEffect">
                                  <p:stCondLst>
                                    <p:cond delay="0"/>
                                  </p:stCondLst>
                                  <p:childTnLst>
                                    <p:set>
                                      <p:cBhvr>
                                        <p:cTn id="23" dur="1" fill="hold">
                                          <p:stCondLst>
                                            <p:cond delay="0"/>
                                          </p:stCondLst>
                                        </p:cTn>
                                        <p:tgtEl>
                                          <p:spTgt spid="122883">
                                            <p:txEl>
                                              <p:pRg st="3" end="3"/>
                                            </p:txEl>
                                          </p:spTgt>
                                        </p:tgtEl>
                                        <p:attrNameLst>
                                          <p:attrName>style.visibility</p:attrName>
                                        </p:attrNameLst>
                                      </p:cBhvr>
                                      <p:to>
                                        <p:strVal val="visible"/>
                                      </p:to>
                                    </p:set>
                                    <p:animEffect transition="in" filter="slide(fromBottom)">
                                      <p:cBhvr>
                                        <p:cTn id="24" dur="2000"/>
                                        <p:tgtEl>
                                          <p:spTgt spid="122883">
                                            <p:txEl>
                                              <p:pRg st="3" end="3"/>
                                            </p:txEl>
                                          </p:spTgt>
                                        </p:tgtEl>
                                      </p:cBhvr>
                                    </p:animEffect>
                                  </p:childTnLst>
                                </p:cTn>
                              </p:par>
                            </p:childTnLst>
                          </p:cTn>
                        </p:par>
                        <p:par>
                          <p:cTn id="25" fill="hold">
                            <p:stCondLst>
                              <p:cond delay="10000"/>
                            </p:stCondLst>
                            <p:childTnLst>
                              <p:par>
                                <p:cTn id="26" presetID="12" presetClass="entr" presetSubtype="4" fill="hold" grpId="0" nodeType="afterEffect">
                                  <p:stCondLst>
                                    <p:cond delay="0"/>
                                  </p:stCondLst>
                                  <p:childTnLst>
                                    <p:set>
                                      <p:cBhvr>
                                        <p:cTn id="27" dur="1" fill="hold">
                                          <p:stCondLst>
                                            <p:cond delay="0"/>
                                          </p:stCondLst>
                                        </p:cTn>
                                        <p:tgtEl>
                                          <p:spTgt spid="122883">
                                            <p:txEl>
                                              <p:pRg st="4" end="4"/>
                                            </p:txEl>
                                          </p:spTgt>
                                        </p:tgtEl>
                                        <p:attrNameLst>
                                          <p:attrName>style.visibility</p:attrName>
                                        </p:attrNameLst>
                                      </p:cBhvr>
                                      <p:to>
                                        <p:strVal val="visible"/>
                                      </p:to>
                                    </p:set>
                                    <p:animEffect transition="in" filter="slide(fromBottom)">
                                      <p:cBhvr>
                                        <p:cTn id="28" dur="2000"/>
                                        <p:tgtEl>
                                          <p:spTgt spid="122883">
                                            <p:txEl>
                                              <p:pRg st="4" end="4"/>
                                            </p:txEl>
                                          </p:spTgt>
                                        </p:tgtEl>
                                      </p:cBhvr>
                                    </p:animEffect>
                                  </p:childTnLst>
                                </p:cTn>
                              </p:par>
                            </p:childTnLst>
                          </p:cTn>
                        </p:par>
                        <p:par>
                          <p:cTn id="29" fill="hold">
                            <p:stCondLst>
                              <p:cond delay="12000"/>
                            </p:stCondLst>
                            <p:childTnLst>
                              <p:par>
                                <p:cTn id="30" presetID="12" presetClass="entr" presetSubtype="4" fill="hold" grpId="0" nodeType="afterEffect">
                                  <p:stCondLst>
                                    <p:cond delay="0"/>
                                  </p:stCondLst>
                                  <p:childTnLst>
                                    <p:set>
                                      <p:cBhvr>
                                        <p:cTn id="31" dur="1" fill="hold">
                                          <p:stCondLst>
                                            <p:cond delay="0"/>
                                          </p:stCondLst>
                                        </p:cTn>
                                        <p:tgtEl>
                                          <p:spTgt spid="122883">
                                            <p:txEl>
                                              <p:pRg st="5" end="5"/>
                                            </p:txEl>
                                          </p:spTgt>
                                        </p:tgtEl>
                                        <p:attrNameLst>
                                          <p:attrName>style.visibility</p:attrName>
                                        </p:attrNameLst>
                                      </p:cBhvr>
                                      <p:to>
                                        <p:strVal val="visible"/>
                                      </p:to>
                                    </p:set>
                                    <p:animEffect transition="in" filter="slide(fromBottom)">
                                      <p:cBhvr>
                                        <p:cTn id="32" dur="2000"/>
                                        <p:tgtEl>
                                          <p:spTgt spid="1228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nimBg="1"/>
      <p:bldP spid="12288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solidFill>
            <a:srgbClr val="FFFF99"/>
          </a:solidFill>
          <a:ln w="19050">
            <a:solidFill>
              <a:schemeClr val="tx1"/>
            </a:solidFill>
          </a:ln>
        </p:spPr>
        <p:txBody>
          <a:bodyPr/>
          <a:lstStyle/>
          <a:p>
            <a:pPr rtl="1" eaLnBrk="1" hangingPunct="1"/>
            <a:r>
              <a:rPr lang="fa-IR" smtClean="0">
                <a:cs typeface="Titr" pitchFamily="2" charset="-78"/>
              </a:rPr>
              <a:t>نکاتی در مورد گندم</a:t>
            </a:r>
            <a:endParaRPr lang="en-GB" smtClean="0">
              <a:cs typeface="Titr" pitchFamily="2" charset="-78"/>
            </a:endParaRPr>
          </a:p>
        </p:txBody>
      </p:sp>
      <p:sp>
        <p:nvSpPr>
          <p:cNvPr id="62467" name="Rectangle 3"/>
          <p:cNvSpPr>
            <a:spLocks noGrp="1" noChangeArrowheads="1"/>
          </p:cNvSpPr>
          <p:nvPr>
            <p:ph type="body" idx="1"/>
          </p:nvPr>
        </p:nvSpPr>
        <p:spPr>
          <a:xfrm>
            <a:off x="228600" y="1600200"/>
            <a:ext cx="8686800" cy="4525963"/>
          </a:xfrm>
        </p:spPr>
        <p:txBody>
          <a:bodyPr/>
          <a:lstStyle/>
          <a:p>
            <a:pPr algn="r" rtl="1" eaLnBrk="1" hangingPunct="1"/>
            <a:r>
              <a:rPr lang="fa-IR" sz="2800" smtClean="0">
                <a:latin typeface="Tahoma" pitchFamily="34" charset="0"/>
                <a:cs typeface="Tahoma" pitchFamily="34" charset="0"/>
              </a:rPr>
              <a:t>در ساقه رفتن و از گل دهی به بعد آب زیاد می خواهد.</a:t>
            </a:r>
          </a:p>
          <a:p>
            <a:pPr algn="r" rtl="1" eaLnBrk="1" hangingPunct="1"/>
            <a:r>
              <a:rPr lang="fa-IR" sz="2800" smtClean="0">
                <a:latin typeface="Tahoma" pitchFamily="34" charset="0"/>
                <a:cs typeface="Tahoma" pitchFamily="34" charset="0"/>
              </a:rPr>
              <a:t>در </a:t>
            </a:r>
            <a:r>
              <a:rPr lang="fa-IR" sz="2000" smtClean="0">
                <a:latin typeface="Tahoma" pitchFamily="34" charset="0"/>
                <a:cs typeface="Titr" pitchFamily="2" charset="-78"/>
              </a:rPr>
              <a:t>4</a:t>
            </a:r>
            <a:r>
              <a:rPr lang="fa-IR" sz="2800" smtClean="0">
                <a:latin typeface="Tahoma" pitchFamily="34" charset="0"/>
                <a:cs typeface="Tahoma" pitchFamily="34" charset="0"/>
              </a:rPr>
              <a:t> تا </a:t>
            </a:r>
            <a:r>
              <a:rPr lang="fa-IR" sz="2000" smtClean="0">
                <a:latin typeface="Tahoma" pitchFamily="34" charset="0"/>
                <a:cs typeface="Titr" pitchFamily="2" charset="-78"/>
              </a:rPr>
              <a:t>6</a:t>
            </a:r>
            <a:r>
              <a:rPr lang="fa-IR" sz="2800" smtClean="0">
                <a:latin typeface="Tahoma" pitchFamily="34" charset="0"/>
                <a:cs typeface="Tahoma" pitchFamily="34" charset="0"/>
              </a:rPr>
              <a:t> برگی مقاومت به سرمای زیادتری دارد.</a:t>
            </a:r>
          </a:p>
          <a:p>
            <a:pPr algn="r" rtl="1" eaLnBrk="1" hangingPunct="1"/>
            <a:r>
              <a:rPr lang="fa-IR" sz="2800" smtClean="0">
                <a:latin typeface="Tahoma" pitchFamily="34" charset="0"/>
                <a:cs typeface="Tahoma" pitchFamily="34" charset="0"/>
              </a:rPr>
              <a:t>در گلدهی و کمی قبل از آن به سرما حساسیت زیادی دارد.</a:t>
            </a:r>
          </a:p>
          <a:p>
            <a:pPr algn="r" rtl="1" eaLnBrk="1" hangingPunct="1">
              <a:buFontTx/>
              <a:buNone/>
            </a:pPr>
            <a:endParaRPr lang="fa-IR" sz="2800" smtClean="0">
              <a:latin typeface="Tahoma" pitchFamily="34" charset="0"/>
              <a:cs typeface="Tahoma" pitchFamily="34" charset="0"/>
            </a:endParaRPr>
          </a:p>
          <a:p>
            <a:pPr algn="r" rtl="1" eaLnBrk="1" hangingPunct="1">
              <a:buFontTx/>
              <a:buNone/>
            </a:pPr>
            <a:r>
              <a:rPr lang="fa-IR" sz="2800" smtClean="0">
                <a:latin typeface="Tahoma" pitchFamily="34" charset="0"/>
                <a:cs typeface="Tahoma" pitchFamily="34" charset="0"/>
              </a:rPr>
              <a:t> به طور کامل یا انتهای سنبله سفید می شود.</a:t>
            </a:r>
          </a:p>
          <a:p>
            <a:pPr algn="r" rtl="1" eaLnBrk="1" hangingPunct="1">
              <a:buFontTx/>
              <a:buNone/>
            </a:pPr>
            <a:r>
              <a:rPr lang="fa-IR" sz="2800" smtClean="0">
                <a:latin typeface="Tahoma" pitchFamily="34" charset="0"/>
                <a:cs typeface="Tahoma" pitchFamily="34" charset="0"/>
              </a:rPr>
              <a:t>                  </a:t>
            </a:r>
          </a:p>
          <a:p>
            <a:pPr algn="r" rtl="1" eaLnBrk="1" hangingPunct="1">
              <a:buFontTx/>
              <a:buNone/>
            </a:pPr>
            <a:r>
              <a:rPr lang="fa-IR" sz="2800" smtClean="0">
                <a:latin typeface="Tahoma" pitchFamily="34" charset="0"/>
                <a:cs typeface="Tahoma" pitchFamily="34" charset="0"/>
              </a:rPr>
              <a:t>                   ورس گندم</a:t>
            </a:r>
            <a:endParaRPr lang="en-GB" sz="2800" smtClean="0">
              <a:latin typeface="Tahoma" pitchFamily="34" charset="0"/>
              <a:cs typeface="Tahoma" pitchFamily="34" charset="0"/>
            </a:endParaRPr>
          </a:p>
        </p:txBody>
      </p:sp>
      <p:sp>
        <p:nvSpPr>
          <p:cNvPr id="62468" name="Freeform 6"/>
          <p:cNvSpPr>
            <a:spLocks/>
          </p:cNvSpPr>
          <p:nvPr/>
        </p:nvSpPr>
        <p:spPr bwMode="auto">
          <a:xfrm>
            <a:off x="762000" y="3200400"/>
            <a:ext cx="1193800" cy="1143000"/>
          </a:xfrm>
          <a:custGeom>
            <a:avLst/>
            <a:gdLst>
              <a:gd name="T0" fmla="*/ 560 w 752"/>
              <a:gd name="T1" fmla="*/ 0 h 720"/>
              <a:gd name="T2" fmla="*/ 32 w 752"/>
              <a:gd name="T3" fmla="*/ 384 h 720"/>
              <a:gd name="T4" fmla="*/ 752 w 752"/>
              <a:gd name="T5" fmla="*/ 720 h 720"/>
              <a:gd name="T6" fmla="*/ 0 60000 65536"/>
              <a:gd name="T7" fmla="*/ 0 60000 65536"/>
              <a:gd name="T8" fmla="*/ 0 60000 65536"/>
              <a:gd name="T9" fmla="*/ 0 w 752"/>
              <a:gd name="T10" fmla="*/ 0 h 720"/>
              <a:gd name="T11" fmla="*/ 752 w 752"/>
              <a:gd name="T12" fmla="*/ 720 h 720"/>
            </a:gdLst>
            <a:ahLst/>
            <a:cxnLst>
              <a:cxn ang="T6">
                <a:pos x="T0" y="T1"/>
              </a:cxn>
              <a:cxn ang="T7">
                <a:pos x="T2" y="T3"/>
              </a:cxn>
              <a:cxn ang="T8">
                <a:pos x="T4" y="T5"/>
              </a:cxn>
            </a:cxnLst>
            <a:rect l="T9" t="T10" r="T11" b="T12"/>
            <a:pathLst>
              <a:path w="752" h="720">
                <a:moveTo>
                  <a:pt x="560" y="0"/>
                </a:moveTo>
                <a:cubicBezTo>
                  <a:pt x="280" y="132"/>
                  <a:pt x="0" y="264"/>
                  <a:pt x="32" y="384"/>
                </a:cubicBezTo>
                <a:cubicBezTo>
                  <a:pt x="64" y="504"/>
                  <a:pt x="632" y="664"/>
                  <a:pt x="752" y="720"/>
                </a:cubicBezTo>
              </a:path>
            </a:pathLst>
          </a:custGeom>
          <a:noFill/>
          <a:ln w="50800">
            <a:solidFill>
              <a:srgbClr val="993300"/>
            </a:solidFill>
            <a:round/>
            <a:headEnd/>
            <a:tailEnd type="stealth" w="med" len="med"/>
          </a:ln>
        </p:spPr>
        <p:txBody>
          <a:bodyPr/>
          <a:lstStyle/>
          <a:p>
            <a:endParaRPr lang="fa-IR"/>
          </a:p>
        </p:txBody>
      </p:sp>
      <p:sp>
        <p:nvSpPr>
          <p:cNvPr id="62469" name="Freeform 7"/>
          <p:cNvSpPr>
            <a:spLocks/>
          </p:cNvSpPr>
          <p:nvPr/>
        </p:nvSpPr>
        <p:spPr bwMode="auto">
          <a:xfrm>
            <a:off x="914400" y="3200400"/>
            <a:ext cx="3733800" cy="1981200"/>
          </a:xfrm>
          <a:custGeom>
            <a:avLst/>
            <a:gdLst>
              <a:gd name="T0" fmla="*/ 560 w 752"/>
              <a:gd name="T1" fmla="*/ 0 h 720"/>
              <a:gd name="T2" fmla="*/ 32 w 752"/>
              <a:gd name="T3" fmla="*/ 384 h 720"/>
              <a:gd name="T4" fmla="*/ 752 w 752"/>
              <a:gd name="T5" fmla="*/ 720 h 720"/>
              <a:gd name="T6" fmla="*/ 0 60000 65536"/>
              <a:gd name="T7" fmla="*/ 0 60000 65536"/>
              <a:gd name="T8" fmla="*/ 0 60000 65536"/>
              <a:gd name="T9" fmla="*/ 0 w 752"/>
              <a:gd name="T10" fmla="*/ 0 h 720"/>
              <a:gd name="T11" fmla="*/ 752 w 752"/>
              <a:gd name="T12" fmla="*/ 720 h 720"/>
            </a:gdLst>
            <a:ahLst/>
            <a:cxnLst>
              <a:cxn ang="T6">
                <a:pos x="T0" y="T1"/>
              </a:cxn>
              <a:cxn ang="T7">
                <a:pos x="T2" y="T3"/>
              </a:cxn>
              <a:cxn ang="T8">
                <a:pos x="T4" y="T5"/>
              </a:cxn>
            </a:cxnLst>
            <a:rect l="T9" t="T10" r="T11" b="T12"/>
            <a:pathLst>
              <a:path w="752" h="720">
                <a:moveTo>
                  <a:pt x="560" y="0"/>
                </a:moveTo>
                <a:cubicBezTo>
                  <a:pt x="280" y="132"/>
                  <a:pt x="0" y="264"/>
                  <a:pt x="32" y="384"/>
                </a:cubicBezTo>
                <a:cubicBezTo>
                  <a:pt x="64" y="504"/>
                  <a:pt x="632" y="664"/>
                  <a:pt x="752" y="720"/>
                </a:cubicBezTo>
              </a:path>
            </a:pathLst>
          </a:custGeom>
          <a:noFill/>
          <a:ln w="50800">
            <a:solidFill>
              <a:srgbClr val="0066FF"/>
            </a:solidFill>
            <a:round/>
            <a:headEnd/>
            <a:tailEnd type="stealth" w="med" len="med"/>
          </a:ln>
        </p:spPr>
        <p:txBody>
          <a:bodyP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circle(in)">
                                      <p:cBhvr>
                                        <p:cTn id="7" dur="20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solidFill>
            <a:srgbClr val="FFFF99"/>
          </a:solidFill>
          <a:ln w="19050">
            <a:solidFill>
              <a:schemeClr val="tx1"/>
            </a:solidFill>
          </a:ln>
        </p:spPr>
        <p:txBody>
          <a:bodyPr/>
          <a:lstStyle/>
          <a:p>
            <a:pPr rtl="1" eaLnBrk="1" hangingPunct="1"/>
            <a:r>
              <a:rPr lang="fa-IR" smtClean="0">
                <a:cs typeface="Titr" pitchFamily="2" charset="-78"/>
              </a:rPr>
              <a:t>نکاتی در مورد گندم</a:t>
            </a:r>
            <a:endParaRPr lang="en-GB" smtClean="0">
              <a:cs typeface="Titr" pitchFamily="2" charset="-78"/>
            </a:endParaRPr>
          </a:p>
        </p:txBody>
      </p:sp>
      <p:sp>
        <p:nvSpPr>
          <p:cNvPr id="125955" name="Rectangle 3"/>
          <p:cNvSpPr>
            <a:spLocks noGrp="1" noChangeArrowheads="1"/>
          </p:cNvSpPr>
          <p:nvPr>
            <p:ph type="body" idx="1"/>
          </p:nvPr>
        </p:nvSpPr>
        <p:spPr>
          <a:xfrm>
            <a:off x="381000" y="1600200"/>
            <a:ext cx="8763000" cy="4525963"/>
          </a:xfrm>
        </p:spPr>
        <p:txBody>
          <a:bodyPr/>
          <a:lstStyle/>
          <a:p>
            <a:pPr algn="r" rtl="1" eaLnBrk="1" hangingPunct="1">
              <a:lnSpc>
                <a:spcPct val="90000"/>
              </a:lnSpc>
            </a:pPr>
            <a:r>
              <a:rPr lang="fa-IR" sz="2800" smtClean="0">
                <a:cs typeface="Arial" charset="0"/>
              </a:rPr>
              <a:t>واریته های دیررس نسبت به زودرس ها به سرما مقاوم ترند</a:t>
            </a:r>
          </a:p>
          <a:p>
            <a:pPr algn="r" rtl="1" eaLnBrk="1" hangingPunct="1">
              <a:lnSpc>
                <a:spcPct val="90000"/>
              </a:lnSpc>
            </a:pPr>
            <a:r>
              <a:rPr lang="fa-IR" sz="2800" smtClean="0">
                <a:cs typeface="Arial" charset="0"/>
              </a:rPr>
              <a:t>گندم های پائیزه نسبت به بهاره ها به سرما مقاوم ترند</a:t>
            </a:r>
          </a:p>
          <a:p>
            <a:pPr algn="r" rtl="1" eaLnBrk="1" hangingPunct="1">
              <a:lnSpc>
                <a:spcPct val="90000"/>
              </a:lnSpc>
            </a:pPr>
            <a:r>
              <a:rPr lang="fa-IR" sz="2800" smtClean="0">
                <a:cs typeface="Arial" charset="0"/>
              </a:rPr>
              <a:t>خسارت زنگ و آفات دیگر حساسیت به سرما را زیاد می کند. </a:t>
            </a:r>
          </a:p>
          <a:p>
            <a:pPr algn="r" rtl="1" eaLnBrk="1" hangingPunct="1">
              <a:lnSpc>
                <a:spcPct val="90000"/>
              </a:lnSpc>
            </a:pPr>
            <a:r>
              <a:rPr lang="fa-IR" sz="2800" smtClean="0">
                <a:cs typeface="Arial" charset="0"/>
              </a:rPr>
              <a:t>هر چه ذخیره قند گیاه بیشتر باشد مقاومت به سرما بیشتر است.</a:t>
            </a:r>
          </a:p>
          <a:p>
            <a:pPr algn="r" rtl="1" eaLnBrk="1" hangingPunct="1">
              <a:lnSpc>
                <a:spcPct val="90000"/>
              </a:lnSpc>
            </a:pPr>
            <a:r>
              <a:rPr lang="fa-IR" sz="2800" smtClean="0">
                <a:cs typeface="Arial" charset="0"/>
              </a:rPr>
              <a:t>هرچه پروتئین گیاه بیشتر باشد مقاومت به سرما کم می شود.</a:t>
            </a:r>
          </a:p>
          <a:p>
            <a:pPr algn="r" rtl="1" eaLnBrk="1" hangingPunct="1">
              <a:lnSpc>
                <a:spcPct val="90000"/>
              </a:lnSpc>
            </a:pPr>
            <a:r>
              <a:rPr lang="fa-IR" sz="2800" smtClean="0">
                <a:cs typeface="Arial" charset="0"/>
              </a:rPr>
              <a:t>در ارقام مقاوم فعالیت انزیم کاتالاز بیشتر است.</a:t>
            </a:r>
          </a:p>
          <a:p>
            <a:pPr algn="r" rtl="1" eaLnBrk="1" hangingPunct="1">
              <a:lnSpc>
                <a:spcPct val="90000"/>
              </a:lnSpc>
            </a:pPr>
            <a:r>
              <a:rPr lang="fa-IR" sz="2800" smtClean="0">
                <a:cs typeface="Arial" charset="0"/>
              </a:rPr>
              <a:t>کود ازته حساسیت به سرما را زیاد می کند.</a:t>
            </a:r>
          </a:p>
          <a:p>
            <a:pPr algn="r" rtl="1" eaLnBrk="1" hangingPunct="1">
              <a:lnSpc>
                <a:spcPct val="90000"/>
              </a:lnSpc>
            </a:pPr>
            <a:r>
              <a:rPr lang="fa-IR" sz="2800" smtClean="0">
                <a:cs typeface="Arial" charset="0"/>
              </a:rPr>
              <a:t>کود فسفر و به خصوص پتاسه مقاومت را زیاد می کند.</a:t>
            </a:r>
          </a:p>
          <a:p>
            <a:pPr algn="r" rtl="1" eaLnBrk="1" hangingPunct="1">
              <a:lnSpc>
                <a:spcPct val="90000"/>
              </a:lnSpc>
            </a:pPr>
            <a:r>
              <a:rPr lang="fa-IR" sz="2800" smtClean="0">
                <a:cs typeface="Arial" charset="0"/>
              </a:rPr>
              <a:t>نسبت کاه به دانه در گندم از یک به یک تا سه به یک متغیر است.</a:t>
            </a:r>
            <a:endParaRPr lang="en-GB" sz="2800"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5954"/>
                                        </p:tgtEl>
                                        <p:attrNameLst>
                                          <p:attrName>style.visibility</p:attrName>
                                        </p:attrNameLst>
                                      </p:cBhvr>
                                      <p:to>
                                        <p:strVal val="visible"/>
                                      </p:to>
                                    </p:set>
                                    <p:animEffect transition="in" filter="fade">
                                      <p:cBhvr>
                                        <p:cTn id="7" dur="2000"/>
                                        <p:tgtEl>
                                          <p:spTgt spid="125954"/>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125955">
                                            <p:txEl>
                                              <p:pRg st="0" end="0"/>
                                            </p:txEl>
                                          </p:spTgt>
                                        </p:tgtEl>
                                        <p:attrNameLst>
                                          <p:attrName>style.visibility</p:attrName>
                                        </p:attrNameLst>
                                      </p:cBhvr>
                                      <p:to>
                                        <p:strVal val="visible"/>
                                      </p:to>
                                    </p:set>
                                    <p:animEffect transition="in" filter="wedge">
                                      <p:cBhvr>
                                        <p:cTn id="11" dur="1000"/>
                                        <p:tgtEl>
                                          <p:spTgt spid="125955">
                                            <p:txEl>
                                              <p:pRg st="0" end="0"/>
                                            </p:txEl>
                                          </p:spTgt>
                                        </p:tgtEl>
                                      </p:cBhvr>
                                    </p:animEffect>
                                  </p:childTnLst>
                                </p:cTn>
                              </p:par>
                            </p:childTnLst>
                          </p:cTn>
                        </p:par>
                        <p:par>
                          <p:cTn id="12" fill="hold">
                            <p:stCondLst>
                              <p:cond delay="3000"/>
                            </p:stCondLst>
                            <p:childTnLst>
                              <p:par>
                                <p:cTn id="13" presetID="20" presetClass="entr" presetSubtype="0" fill="hold" grpId="0" nodeType="afterEffect">
                                  <p:stCondLst>
                                    <p:cond delay="0"/>
                                  </p:stCondLst>
                                  <p:childTnLst>
                                    <p:set>
                                      <p:cBhvr>
                                        <p:cTn id="14" dur="1" fill="hold">
                                          <p:stCondLst>
                                            <p:cond delay="0"/>
                                          </p:stCondLst>
                                        </p:cTn>
                                        <p:tgtEl>
                                          <p:spTgt spid="125955">
                                            <p:txEl>
                                              <p:pRg st="1" end="1"/>
                                            </p:txEl>
                                          </p:spTgt>
                                        </p:tgtEl>
                                        <p:attrNameLst>
                                          <p:attrName>style.visibility</p:attrName>
                                        </p:attrNameLst>
                                      </p:cBhvr>
                                      <p:to>
                                        <p:strVal val="visible"/>
                                      </p:to>
                                    </p:set>
                                    <p:animEffect transition="in" filter="wedge">
                                      <p:cBhvr>
                                        <p:cTn id="15" dur="1000"/>
                                        <p:tgtEl>
                                          <p:spTgt spid="125955">
                                            <p:txEl>
                                              <p:pRg st="1" end="1"/>
                                            </p:txEl>
                                          </p:spTgt>
                                        </p:tgtEl>
                                      </p:cBhvr>
                                    </p:animEffect>
                                  </p:childTnLst>
                                </p:cTn>
                              </p:par>
                            </p:childTnLst>
                          </p:cTn>
                        </p:par>
                        <p:par>
                          <p:cTn id="16" fill="hold">
                            <p:stCondLst>
                              <p:cond delay="4000"/>
                            </p:stCondLst>
                            <p:childTnLst>
                              <p:par>
                                <p:cTn id="17" presetID="20" presetClass="entr" presetSubtype="0" fill="hold" grpId="0" nodeType="afterEffect">
                                  <p:stCondLst>
                                    <p:cond delay="0"/>
                                  </p:stCondLst>
                                  <p:childTnLst>
                                    <p:set>
                                      <p:cBhvr>
                                        <p:cTn id="18" dur="1" fill="hold">
                                          <p:stCondLst>
                                            <p:cond delay="0"/>
                                          </p:stCondLst>
                                        </p:cTn>
                                        <p:tgtEl>
                                          <p:spTgt spid="125955">
                                            <p:txEl>
                                              <p:pRg st="2" end="2"/>
                                            </p:txEl>
                                          </p:spTgt>
                                        </p:tgtEl>
                                        <p:attrNameLst>
                                          <p:attrName>style.visibility</p:attrName>
                                        </p:attrNameLst>
                                      </p:cBhvr>
                                      <p:to>
                                        <p:strVal val="visible"/>
                                      </p:to>
                                    </p:set>
                                    <p:animEffect transition="in" filter="wedge">
                                      <p:cBhvr>
                                        <p:cTn id="19" dur="1000"/>
                                        <p:tgtEl>
                                          <p:spTgt spid="125955">
                                            <p:txEl>
                                              <p:pRg st="2" end="2"/>
                                            </p:txEl>
                                          </p:spTgt>
                                        </p:tgtEl>
                                      </p:cBhvr>
                                    </p:animEffect>
                                  </p:childTnLst>
                                </p:cTn>
                              </p:par>
                            </p:childTnLst>
                          </p:cTn>
                        </p:par>
                        <p:par>
                          <p:cTn id="20" fill="hold">
                            <p:stCondLst>
                              <p:cond delay="5000"/>
                            </p:stCondLst>
                            <p:childTnLst>
                              <p:par>
                                <p:cTn id="21" presetID="20" presetClass="entr" presetSubtype="0" fill="hold" grpId="0" nodeType="afterEffect">
                                  <p:stCondLst>
                                    <p:cond delay="0"/>
                                  </p:stCondLst>
                                  <p:childTnLst>
                                    <p:set>
                                      <p:cBhvr>
                                        <p:cTn id="22" dur="1" fill="hold">
                                          <p:stCondLst>
                                            <p:cond delay="0"/>
                                          </p:stCondLst>
                                        </p:cTn>
                                        <p:tgtEl>
                                          <p:spTgt spid="125955">
                                            <p:txEl>
                                              <p:pRg st="3" end="3"/>
                                            </p:txEl>
                                          </p:spTgt>
                                        </p:tgtEl>
                                        <p:attrNameLst>
                                          <p:attrName>style.visibility</p:attrName>
                                        </p:attrNameLst>
                                      </p:cBhvr>
                                      <p:to>
                                        <p:strVal val="visible"/>
                                      </p:to>
                                    </p:set>
                                    <p:animEffect transition="in" filter="wedge">
                                      <p:cBhvr>
                                        <p:cTn id="23" dur="1000"/>
                                        <p:tgtEl>
                                          <p:spTgt spid="125955">
                                            <p:txEl>
                                              <p:pRg st="3" end="3"/>
                                            </p:txEl>
                                          </p:spTgt>
                                        </p:tgtEl>
                                      </p:cBhvr>
                                    </p:animEffect>
                                  </p:childTnLst>
                                </p:cTn>
                              </p:par>
                            </p:childTnLst>
                          </p:cTn>
                        </p:par>
                        <p:par>
                          <p:cTn id="24" fill="hold">
                            <p:stCondLst>
                              <p:cond delay="6000"/>
                            </p:stCondLst>
                            <p:childTnLst>
                              <p:par>
                                <p:cTn id="25" presetID="20" presetClass="entr" presetSubtype="0" fill="hold" grpId="0" nodeType="afterEffect">
                                  <p:stCondLst>
                                    <p:cond delay="0"/>
                                  </p:stCondLst>
                                  <p:childTnLst>
                                    <p:set>
                                      <p:cBhvr>
                                        <p:cTn id="26" dur="1" fill="hold">
                                          <p:stCondLst>
                                            <p:cond delay="0"/>
                                          </p:stCondLst>
                                        </p:cTn>
                                        <p:tgtEl>
                                          <p:spTgt spid="125955">
                                            <p:txEl>
                                              <p:pRg st="4" end="4"/>
                                            </p:txEl>
                                          </p:spTgt>
                                        </p:tgtEl>
                                        <p:attrNameLst>
                                          <p:attrName>style.visibility</p:attrName>
                                        </p:attrNameLst>
                                      </p:cBhvr>
                                      <p:to>
                                        <p:strVal val="visible"/>
                                      </p:to>
                                    </p:set>
                                    <p:animEffect transition="in" filter="wedge">
                                      <p:cBhvr>
                                        <p:cTn id="27" dur="1000"/>
                                        <p:tgtEl>
                                          <p:spTgt spid="125955">
                                            <p:txEl>
                                              <p:pRg st="4" end="4"/>
                                            </p:txEl>
                                          </p:spTgt>
                                        </p:tgtEl>
                                      </p:cBhvr>
                                    </p:animEffect>
                                  </p:childTnLst>
                                </p:cTn>
                              </p:par>
                            </p:childTnLst>
                          </p:cTn>
                        </p:par>
                        <p:par>
                          <p:cTn id="28" fill="hold">
                            <p:stCondLst>
                              <p:cond delay="7000"/>
                            </p:stCondLst>
                            <p:childTnLst>
                              <p:par>
                                <p:cTn id="29" presetID="20" presetClass="entr" presetSubtype="0" fill="hold" grpId="0" nodeType="afterEffect">
                                  <p:stCondLst>
                                    <p:cond delay="0"/>
                                  </p:stCondLst>
                                  <p:childTnLst>
                                    <p:set>
                                      <p:cBhvr>
                                        <p:cTn id="30" dur="1" fill="hold">
                                          <p:stCondLst>
                                            <p:cond delay="0"/>
                                          </p:stCondLst>
                                        </p:cTn>
                                        <p:tgtEl>
                                          <p:spTgt spid="125955">
                                            <p:txEl>
                                              <p:pRg st="5" end="5"/>
                                            </p:txEl>
                                          </p:spTgt>
                                        </p:tgtEl>
                                        <p:attrNameLst>
                                          <p:attrName>style.visibility</p:attrName>
                                        </p:attrNameLst>
                                      </p:cBhvr>
                                      <p:to>
                                        <p:strVal val="visible"/>
                                      </p:to>
                                    </p:set>
                                    <p:animEffect transition="in" filter="wedge">
                                      <p:cBhvr>
                                        <p:cTn id="31" dur="1000"/>
                                        <p:tgtEl>
                                          <p:spTgt spid="125955">
                                            <p:txEl>
                                              <p:pRg st="5" end="5"/>
                                            </p:txEl>
                                          </p:spTgt>
                                        </p:tgtEl>
                                      </p:cBhvr>
                                    </p:animEffect>
                                  </p:childTnLst>
                                </p:cTn>
                              </p:par>
                            </p:childTnLst>
                          </p:cTn>
                        </p:par>
                        <p:par>
                          <p:cTn id="32" fill="hold">
                            <p:stCondLst>
                              <p:cond delay="8000"/>
                            </p:stCondLst>
                            <p:childTnLst>
                              <p:par>
                                <p:cTn id="33" presetID="20" presetClass="entr" presetSubtype="0" fill="hold" grpId="0" nodeType="afterEffect">
                                  <p:stCondLst>
                                    <p:cond delay="0"/>
                                  </p:stCondLst>
                                  <p:childTnLst>
                                    <p:set>
                                      <p:cBhvr>
                                        <p:cTn id="34" dur="1" fill="hold">
                                          <p:stCondLst>
                                            <p:cond delay="0"/>
                                          </p:stCondLst>
                                        </p:cTn>
                                        <p:tgtEl>
                                          <p:spTgt spid="125955">
                                            <p:txEl>
                                              <p:pRg st="6" end="6"/>
                                            </p:txEl>
                                          </p:spTgt>
                                        </p:tgtEl>
                                        <p:attrNameLst>
                                          <p:attrName>style.visibility</p:attrName>
                                        </p:attrNameLst>
                                      </p:cBhvr>
                                      <p:to>
                                        <p:strVal val="visible"/>
                                      </p:to>
                                    </p:set>
                                    <p:animEffect transition="in" filter="wedge">
                                      <p:cBhvr>
                                        <p:cTn id="35" dur="1000"/>
                                        <p:tgtEl>
                                          <p:spTgt spid="125955">
                                            <p:txEl>
                                              <p:pRg st="6" end="6"/>
                                            </p:txEl>
                                          </p:spTgt>
                                        </p:tgtEl>
                                      </p:cBhvr>
                                    </p:animEffect>
                                  </p:childTnLst>
                                </p:cTn>
                              </p:par>
                            </p:childTnLst>
                          </p:cTn>
                        </p:par>
                        <p:par>
                          <p:cTn id="36" fill="hold">
                            <p:stCondLst>
                              <p:cond delay="9000"/>
                            </p:stCondLst>
                            <p:childTnLst>
                              <p:par>
                                <p:cTn id="37" presetID="20" presetClass="entr" presetSubtype="0" fill="hold" grpId="0" nodeType="afterEffect">
                                  <p:stCondLst>
                                    <p:cond delay="0"/>
                                  </p:stCondLst>
                                  <p:childTnLst>
                                    <p:set>
                                      <p:cBhvr>
                                        <p:cTn id="38" dur="1" fill="hold">
                                          <p:stCondLst>
                                            <p:cond delay="0"/>
                                          </p:stCondLst>
                                        </p:cTn>
                                        <p:tgtEl>
                                          <p:spTgt spid="125955">
                                            <p:txEl>
                                              <p:pRg st="7" end="7"/>
                                            </p:txEl>
                                          </p:spTgt>
                                        </p:tgtEl>
                                        <p:attrNameLst>
                                          <p:attrName>style.visibility</p:attrName>
                                        </p:attrNameLst>
                                      </p:cBhvr>
                                      <p:to>
                                        <p:strVal val="visible"/>
                                      </p:to>
                                    </p:set>
                                    <p:animEffect transition="in" filter="wedge">
                                      <p:cBhvr>
                                        <p:cTn id="39" dur="1000"/>
                                        <p:tgtEl>
                                          <p:spTgt spid="125955">
                                            <p:txEl>
                                              <p:pRg st="7" end="7"/>
                                            </p:txEl>
                                          </p:spTgt>
                                        </p:tgtEl>
                                      </p:cBhvr>
                                    </p:animEffect>
                                  </p:childTnLst>
                                </p:cTn>
                              </p:par>
                            </p:childTnLst>
                          </p:cTn>
                        </p:par>
                        <p:par>
                          <p:cTn id="40" fill="hold">
                            <p:stCondLst>
                              <p:cond delay="10000"/>
                            </p:stCondLst>
                            <p:childTnLst>
                              <p:par>
                                <p:cTn id="41" presetID="20" presetClass="entr" presetSubtype="0" fill="hold" grpId="0" nodeType="afterEffect">
                                  <p:stCondLst>
                                    <p:cond delay="0"/>
                                  </p:stCondLst>
                                  <p:childTnLst>
                                    <p:set>
                                      <p:cBhvr>
                                        <p:cTn id="42" dur="1" fill="hold">
                                          <p:stCondLst>
                                            <p:cond delay="0"/>
                                          </p:stCondLst>
                                        </p:cTn>
                                        <p:tgtEl>
                                          <p:spTgt spid="125955">
                                            <p:txEl>
                                              <p:pRg st="8" end="8"/>
                                            </p:txEl>
                                          </p:spTgt>
                                        </p:tgtEl>
                                        <p:attrNameLst>
                                          <p:attrName>style.visibility</p:attrName>
                                        </p:attrNameLst>
                                      </p:cBhvr>
                                      <p:to>
                                        <p:strVal val="visible"/>
                                      </p:to>
                                    </p:set>
                                    <p:animEffect transition="in" filter="wedge">
                                      <p:cBhvr>
                                        <p:cTn id="43" dur="1000"/>
                                        <p:tgtEl>
                                          <p:spTgt spid="1259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animBg="1"/>
      <p:bldP spid="125955"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solidFill>
            <a:srgbClr val="FFFF99"/>
          </a:solidFill>
          <a:ln w="19050">
            <a:solidFill>
              <a:schemeClr val="tx1"/>
            </a:solidFill>
          </a:ln>
        </p:spPr>
        <p:txBody>
          <a:bodyPr/>
          <a:lstStyle/>
          <a:p>
            <a:pPr rtl="1" eaLnBrk="1" hangingPunct="1"/>
            <a:r>
              <a:rPr lang="fa-IR" smtClean="0">
                <a:cs typeface="Titr" pitchFamily="2" charset="-78"/>
              </a:rPr>
              <a:t>مسئله</a:t>
            </a:r>
            <a:endParaRPr lang="en-GB" smtClean="0">
              <a:cs typeface="Titr" pitchFamily="2" charset="-78"/>
            </a:endParaRPr>
          </a:p>
        </p:txBody>
      </p:sp>
      <p:sp>
        <p:nvSpPr>
          <p:cNvPr id="126979" name="Rectangle 3"/>
          <p:cNvSpPr>
            <a:spLocks noGrp="1" noChangeArrowheads="1"/>
          </p:cNvSpPr>
          <p:nvPr>
            <p:ph type="body" sz="half" idx="1"/>
          </p:nvPr>
        </p:nvSpPr>
        <p:spPr>
          <a:xfrm>
            <a:off x="4800600" y="1600200"/>
            <a:ext cx="4038600" cy="4525963"/>
          </a:xfrm>
        </p:spPr>
        <p:txBody>
          <a:bodyPr/>
          <a:lstStyle/>
          <a:p>
            <a:pPr algn="just" rtl="1" eaLnBrk="1" hangingPunct="1"/>
            <a:r>
              <a:rPr lang="fa-IR" sz="2400" b="1" smtClean="0">
                <a:cs typeface="2  Lotus" pitchFamily="2" charset="-78"/>
              </a:rPr>
              <a:t>در گندمی به خصوص نسبت کاه به دانه 2 به 1 است. جدول روبرو خروج عناصر به ازای خروج 100 کیلو گرم دانه داده شده است. </a:t>
            </a:r>
          </a:p>
          <a:p>
            <a:pPr algn="just" rtl="1" eaLnBrk="1" hangingPunct="1"/>
            <a:r>
              <a:rPr lang="fa-IR" sz="2400" b="1" smtClean="0">
                <a:cs typeface="2  Lotus" pitchFamily="2" charset="-78"/>
              </a:rPr>
              <a:t>عملکرد دانه 2 تن در هکتار</a:t>
            </a:r>
          </a:p>
          <a:p>
            <a:pPr algn="just" rtl="1" eaLnBrk="1" hangingPunct="1"/>
            <a:r>
              <a:rPr lang="fa-IR" sz="2400" b="1" smtClean="0">
                <a:cs typeface="2  Lotus" pitchFamily="2" charset="-78"/>
              </a:rPr>
              <a:t>راندمان کود فسفاته 80 %</a:t>
            </a:r>
          </a:p>
          <a:p>
            <a:pPr algn="just" rtl="1" eaLnBrk="1" hangingPunct="1"/>
            <a:r>
              <a:rPr lang="fa-IR" sz="2400" b="1" smtClean="0">
                <a:cs typeface="2  Lotus" pitchFamily="2" charset="-78"/>
              </a:rPr>
              <a:t>کود فسفات آمونیم 23 % ازت و 35% فسفر دارد.</a:t>
            </a:r>
          </a:p>
          <a:p>
            <a:pPr algn="just" rtl="1" eaLnBrk="1" hangingPunct="1"/>
            <a:r>
              <a:rPr lang="fa-IR" sz="2400" b="1" smtClean="0">
                <a:cs typeface="2  Lotus" pitchFamily="2" charset="-78"/>
              </a:rPr>
              <a:t>چه مقدار کود اوره و کود فسفات آمونیم برای این زراعت لازم است.</a:t>
            </a:r>
          </a:p>
          <a:p>
            <a:pPr algn="just" rtl="1" eaLnBrk="1" hangingPunct="1">
              <a:buFontTx/>
              <a:buNone/>
            </a:pPr>
            <a:endParaRPr lang="en-GB" sz="2400" b="1" smtClean="0">
              <a:cs typeface="2  Lotus" pitchFamily="2" charset="-78"/>
            </a:endParaRPr>
          </a:p>
        </p:txBody>
      </p:sp>
      <p:graphicFrame>
        <p:nvGraphicFramePr>
          <p:cNvPr id="127021" name="Group 45"/>
          <p:cNvGraphicFramePr>
            <a:graphicFrameLocks noGrp="1"/>
          </p:cNvGraphicFramePr>
          <p:nvPr>
            <p:ph sz="half" idx="2"/>
          </p:nvPr>
        </p:nvGraphicFramePr>
        <p:xfrm>
          <a:off x="609600" y="1600200"/>
          <a:ext cx="4038600" cy="4525963"/>
        </p:xfrm>
        <a:graphic>
          <a:graphicData uri="http://schemas.openxmlformats.org/drawingml/2006/table">
            <a:tbl>
              <a:tblPr/>
              <a:tblGrid>
                <a:gridCol w="1009650"/>
                <a:gridCol w="1009650"/>
                <a:gridCol w="952500"/>
                <a:gridCol w="1066800"/>
              </a:tblGrid>
              <a:tr h="150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GungsuhChe" pitchFamily="49" charset="-127"/>
                          <a:cs typeface="Titr" pitchFamily="2" charset="-78"/>
                        </a:rPr>
                        <a:t>P2O5</a:t>
                      </a:r>
                      <a:endParaRPr kumimoji="0" lang="en-GB" sz="2800" b="0" i="0" u="none" strike="noStrike" cap="none" normalizeH="0" baseline="0" smtClean="0">
                        <a:ln>
                          <a:noFill/>
                        </a:ln>
                        <a:solidFill>
                          <a:schemeClr val="tx1"/>
                        </a:solidFill>
                        <a:effectLst/>
                        <a:latin typeface="GungsuhChe" pitchFamily="49" charset="-127"/>
                        <a:cs typeface="Tit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GungsuhChe" pitchFamily="49" charset="-127"/>
                          <a:cs typeface="Titr" pitchFamily="2" charset="-78"/>
                        </a:rPr>
                        <a:t>K2O</a:t>
                      </a:r>
                      <a:endParaRPr kumimoji="0" lang="en-GB" sz="2800" b="0" i="0" u="none" strike="noStrike" cap="none" normalizeH="0" baseline="0" smtClean="0">
                        <a:ln>
                          <a:noFill/>
                        </a:ln>
                        <a:solidFill>
                          <a:schemeClr val="tx1"/>
                        </a:solidFill>
                        <a:effectLst/>
                        <a:latin typeface="GungsuhChe" pitchFamily="49" charset="-127"/>
                        <a:cs typeface="Tit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GungsuhChe" pitchFamily="49" charset="-127"/>
                        </a:rPr>
                        <a:t>N</a:t>
                      </a:r>
                      <a:endParaRPr kumimoji="0" lang="en-GB" sz="2800" b="0" i="0" u="none" strike="noStrike" cap="none" normalizeH="0" baseline="0" smtClean="0">
                        <a:ln>
                          <a:noFill/>
                        </a:ln>
                        <a:solidFill>
                          <a:schemeClr val="tx1"/>
                        </a:solidFill>
                        <a:effectLst/>
                        <a:latin typeface="GungsuhChe" pitchFamily="49"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itchFamily="34" charset="0"/>
                          <a:cs typeface="2  Lotus" pitchFamily="2" charset="-78"/>
                        </a:rPr>
                        <a:t>محصول</a:t>
                      </a:r>
                      <a:endParaRPr kumimoji="0" lang="en-GB" sz="2800" b="0" i="0" u="none" strike="noStrike" cap="none" normalizeH="0" baseline="0" smtClean="0">
                        <a:ln>
                          <a:noFill/>
                        </a:ln>
                        <a:solidFill>
                          <a:schemeClr val="tx1"/>
                        </a:solidFill>
                        <a:effectLst/>
                        <a:latin typeface="Arial" pitchFamily="34" charset="0"/>
                        <a:cs typeface="2  Lotus"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smtClean="0">
                          <a:ln>
                            <a:noFill/>
                          </a:ln>
                          <a:solidFill>
                            <a:schemeClr val="tx1"/>
                          </a:solidFill>
                          <a:effectLst/>
                          <a:latin typeface="Arial" pitchFamily="34" charset="0"/>
                          <a:cs typeface="2  Lotus" pitchFamily="2" charset="-78"/>
                        </a:rPr>
                        <a:t>93/0</a:t>
                      </a:r>
                      <a:endParaRPr kumimoji="0" lang="en-GB" sz="2400" b="1" i="0" u="none" strike="noStrike" cap="none" normalizeH="0" baseline="0" smtClean="0">
                        <a:ln>
                          <a:noFill/>
                        </a:ln>
                        <a:solidFill>
                          <a:schemeClr val="tx1"/>
                        </a:solidFill>
                        <a:effectLst/>
                        <a:latin typeface="Arial" pitchFamily="34" charset="0"/>
                        <a:cs typeface="2  Lotus" pitchFamily="2" charset="-7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pitchFamily="34" charset="0"/>
                        <a:cs typeface="2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smtClean="0">
                          <a:ln>
                            <a:noFill/>
                          </a:ln>
                          <a:solidFill>
                            <a:schemeClr val="tx1"/>
                          </a:solidFill>
                          <a:effectLst/>
                          <a:latin typeface="Arial" pitchFamily="34" charset="0"/>
                          <a:cs typeface="2  Lotus" pitchFamily="2" charset="-78"/>
                        </a:rPr>
                        <a:t>97/0</a:t>
                      </a:r>
                      <a:endParaRPr kumimoji="0" lang="en-GB" sz="2400" b="1" i="0" u="none" strike="noStrike" cap="none" normalizeH="0" baseline="0" smtClean="0">
                        <a:ln>
                          <a:noFill/>
                        </a:ln>
                        <a:solidFill>
                          <a:schemeClr val="tx1"/>
                        </a:solidFill>
                        <a:effectLst/>
                        <a:latin typeface="Arial" pitchFamily="34" charset="0"/>
                        <a:cs typeface="2  Lotus" pitchFamily="2" charset="-7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pitchFamily="34" charset="0"/>
                        <a:cs typeface="2  Lotus"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smtClean="0">
                          <a:ln>
                            <a:noFill/>
                          </a:ln>
                          <a:solidFill>
                            <a:schemeClr val="tx1"/>
                          </a:solidFill>
                          <a:effectLst/>
                          <a:latin typeface="Arial" pitchFamily="34" charset="0"/>
                          <a:cs typeface="2  Lotus" pitchFamily="2" charset="-78"/>
                        </a:rPr>
                        <a:t>2</a:t>
                      </a:r>
                      <a:endParaRPr kumimoji="0" lang="en-GB" sz="2400" b="1" i="0" u="none" strike="noStrike" cap="none" normalizeH="0" baseline="0" smtClean="0">
                        <a:ln>
                          <a:noFill/>
                        </a:ln>
                        <a:solidFill>
                          <a:schemeClr val="tx1"/>
                        </a:solidFill>
                        <a:effectLst/>
                        <a:latin typeface="Arial" pitchFamily="34" charset="0"/>
                        <a:cs typeface="2  Lotus"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itchFamily="34" charset="0"/>
                          <a:cs typeface="2  Lotus" pitchFamily="2" charset="-78"/>
                        </a:rPr>
                        <a:t>دانه</a:t>
                      </a:r>
                      <a:endParaRPr kumimoji="0" lang="en-GB" sz="2800" b="0" i="0" u="none" strike="noStrike" cap="none" normalizeH="0" baseline="0" smtClean="0">
                        <a:ln>
                          <a:noFill/>
                        </a:ln>
                        <a:solidFill>
                          <a:schemeClr val="tx1"/>
                        </a:solidFill>
                        <a:effectLst/>
                        <a:latin typeface="Arial" pitchFamily="34" charset="0"/>
                        <a:cs typeface="2  Lotus"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smtClean="0">
                          <a:ln>
                            <a:noFill/>
                          </a:ln>
                          <a:solidFill>
                            <a:schemeClr val="tx1"/>
                          </a:solidFill>
                          <a:effectLst/>
                          <a:latin typeface="Arial" pitchFamily="34" charset="0"/>
                          <a:cs typeface="2  Lotus" pitchFamily="2" charset="-78"/>
                        </a:rPr>
                        <a:t>31/0</a:t>
                      </a:r>
                      <a:endParaRPr kumimoji="0" lang="en-GB" sz="2400" b="1" i="0" u="none" strike="noStrike" cap="none" normalizeH="0" baseline="0" smtClean="0">
                        <a:ln>
                          <a:noFill/>
                        </a:ln>
                        <a:solidFill>
                          <a:schemeClr val="tx1"/>
                        </a:solidFill>
                        <a:effectLst/>
                        <a:latin typeface="Arial" pitchFamily="34" charset="0"/>
                        <a:cs typeface="2  Lotus"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smtClean="0">
                          <a:ln>
                            <a:noFill/>
                          </a:ln>
                          <a:solidFill>
                            <a:schemeClr val="tx1"/>
                          </a:solidFill>
                          <a:effectLst/>
                          <a:latin typeface="Arial" pitchFamily="34" charset="0"/>
                          <a:cs typeface="2  Lotus" pitchFamily="2" charset="-78"/>
                        </a:rPr>
                        <a:t>94/1</a:t>
                      </a:r>
                      <a:endParaRPr kumimoji="0" lang="en-GB" sz="2400" b="1" i="0" u="none" strike="noStrike" cap="none" normalizeH="0" baseline="0" smtClean="0">
                        <a:ln>
                          <a:noFill/>
                        </a:ln>
                        <a:solidFill>
                          <a:schemeClr val="tx1"/>
                        </a:solidFill>
                        <a:effectLst/>
                        <a:latin typeface="Arial" pitchFamily="34" charset="0"/>
                        <a:cs typeface="2  Lotus"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smtClean="0">
                          <a:ln>
                            <a:noFill/>
                          </a:ln>
                          <a:solidFill>
                            <a:schemeClr val="tx1"/>
                          </a:solidFill>
                          <a:effectLst/>
                          <a:latin typeface="Arial" pitchFamily="34" charset="0"/>
                          <a:cs typeface="2  Lotus" pitchFamily="2" charset="-78"/>
                        </a:rPr>
                        <a:t>71/0</a:t>
                      </a:r>
                      <a:endParaRPr kumimoji="0" lang="en-GB" sz="2400" b="1" i="0" u="none" strike="noStrike" cap="none" normalizeH="0" baseline="0" smtClean="0">
                        <a:ln>
                          <a:noFill/>
                        </a:ln>
                        <a:solidFill>
                          <a:schemeClr val="tx1"/>
                        </a:solidFill>
                        <a:effectLst/>
                        <a:latin typeface="Arial" pitchFamily="34" charset="0"/>
                        <a:cs typeface="2  Lotus"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itchFamily="34" charset="0"/>
                          <a:cs typeface="2  Lotus" pitchFamily="2" charset="-78"/>
                        </a:rPr>
                        <a:t>کاه</a:t>
                      </a:r>
                      <a:endParaRPr kumimoji="0" lang="en-GB" sz="2800" b="0" i="0" u="none" strike="noStrike" cap="none" normalizeH="0" baseline="0" smtClean="0">
                        <a:ln>
                          <a:noFill/>
                        </a:ln>
                        <a:solidFill>
                          <a:schemeClr val="tx1"/>
                        </a:solidFill>
                        <a:effectLst/>
                        <a:latin typeface="Arial" pitchFamily="34" charset="0"/>
                        <a:cs typeface="2  Lotus"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6978"/>
                                        </p:tgtEl>
                                        <p:attrNameLst>
                                          <p:attrName>style.visibility</p:attrName>
                                        </p:attrNameLst>
                                      </p:cBhvr>
                                      <p:to>
                                        <p:strVal val="visible"/>
                                      </p:to>
                                    </p:set>
                                    <p:anim calcmode="lin" valueType="num">
                                      <p:cBhvr additive="base">
                                        <p:cTn id="7" dur="2000" fill="hold"/>
                                        <p:tgtEl>
                                          <p:spTgt spid="126978"/>
                                        </p:tgtEl>
                                        <p:attrNameLst>
                                          <p:attrName>ppt_x</p:attrName>
                                        </p:attrNameLst>
                                      </p:cBhvr>
                                      <p:tavLst>
                                        <p:tav tm="0">
                                          <p:val>
                                            <p:strVal val="#ppt_x"/>
                                          </p:val>
                                        </p:tav>
                                        <p:tav tm="100000">
                                          <p:val>
                                            <p:strVal val="#ppt_x"/>
                                          </p:val>
                                        </p:tav>
                                      </p:tavLst>
                                    </p:anim>
                                    <p:anim calcmode="lin" valueType="num">
                                      <p:cBhvr additive="base">
                                        <p:cTn id="8" dur="2000" fill="hold"/>
                                        <p:tgtEl>
                                          <p:spTgt spid="12697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126979">
                                            <p:txEl>
                                              <p:pRg st="0" end="0"/>
                                            </p:txEl>
                                          </p:spTgt>
                                        </p:tgtEl>
                                        <p:attrNameLst>
                                          <p:attrName>style.visibility</p:attrName>
                                        </p:attrNameLst>
                                      </p:cBhvr>
                                      <p:to>
                                        <p:strVal val="visible"/>
                                      </p:to>
                                    </p:set>
                                    <p:anim calcmode="lin" valueType="num">
                                      <p:cBhvr additive="base">
                                        <p:cTn id="12" dur="2000" fill="hold"/>
                                        <p:tgtEl>
                                          <p:spTgt spid="126979">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126979">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2" fill="hold" grpId="0" nodeType="afterEffect">
                                  <p:stCondLst>
                                    <p:cond delay="0"/>
                                  </p:stCondLst>
                                  <p:childTnLst>
                                    <p:set>
                                      <p:cBhvr>
                                        <p:cTn id="16" dur="1" fill="hold">
                                          <p:stCondLst>
                                            <p:cond delay="0"/>
                                          </p:stCondLst>
                                        </p:cTn>
                                        <p:tgtEl>
                                          <p:spTgt spid="126979">
                                            <p:txEl>
                                              <p:pRg st="1" end="1"/>
                                            </p:txEl>
                                          </p:spTgt>
                                        </p:tgtEl>
                                        <p:attrNameLst>
                                          <p:attrName>style.visibility</p:attrName>
                                        </p:attrNameLst>
                                      </p:cBhvr>
                                      <p:to>
                                        <p:strVal val="visible"/>
                                      </p:to>
                                    </p:set>
                                    <p:anim calcmode="lin" valueType="num">
                                      <p:cBhvr additive="base">
                                        <p:cTn id="17" dur="2000" fill="hold"/>
                                        <p:tgtEl>
                                          <p:spTgt spid="126979">
                                            <p:txEl>
                                              <p:pRg st="1" end="1"/>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126979">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2" fill="hold" grpId="0" nodeType="afterEffect">
                                  <p:stCondLst>
                                    <p:cond delay="0"/>
                                  </p:stCondLst>
                                  <p:childTnLst>
                                    <p:set>
                                      <p:cBhvr>
                                        <p:cTn id="21" dur="1" fill="hold">
                                          <p:stCondLst>
                                            <p:cond delay="0"/>
                                          </p:stCondLst>
                                        </p:cTn>
                                        <p:tgtEl>
                                          <p:spTgt spid="126979">
                                            <p:txEl>
                                              <p:pRg st="2" end="2"/>
                                            </p:txEl>
                                          </p:spTgt>
                                        </p:tgtEl>
                                        <p:attrNameLst>
                                          <p:attrName>style.visibility</p:attrName>
                                        </p:attrNameLst>
                                      </p:cBhvr>
                                      <p:to>
                                        <p:strVal val="visible"/>
                                      </p:to>
                                    </p:set>
                                    <p:anim calcmode="lin" valueType="num">
                                      <p:cBhvr additive="base">
                                        <p:cTn id="22" dur="2000" fill="hold"/>
                                        <p:tgtEl>
                                          <p:spTgt spid="126979">
                                            <p:txEl>
                                              <p:pRg st="2" end="2"/>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126979">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2" fill="hold" grpId="0" nodeType="afterEffect">
                                  <p:stCondLst>
                                    <p:cond delay="0"/>
                                  </p:stCondLst>
                                  <p:childTnLst>
                                    <p:set>
                                      <p:cBhvr>
                                        <p:cTn id="26" dur="1" fill="hold">
                                          <p:stCondLst>
                                            <p:cond delay="0"/>
                                          </p:stCondLst>
                                        </p:cTn>
                                        <p:tgtEl>
                                          <p:spTgt spid="126979">
                                            <p:txEl>
                                              <p:pRg st="3" end="3"/>
                                            </p:txEl>
                                          </p:spTgt>
                                        </p:tgtEl>
                                        <p:attrNameLst>
                                          <p:attrName>style.visibility</p:attrName>
                                        </p:attrNameLst>
                                      </p:cBhvr>
                                      <p:to>
                                        <p:strVal val="visible"/>
                                      </p:to>
                                    </p:set>
                                    <p:anim calcmode="lin" valueType="num">
                                      <p:cBhvr additive="base">
                                        <p:cTn id="27" dur="2000" fill="hold"/>
                                        <p:tgtEl>
                                          <p:spTgt spid="126979">
                                            <p:txEl>
                                              <p:pRg st="3" end="3"/>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126979">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2" presetClass="entr" presetSubtype="2" fill="hold" grpId="0" nodeType="afterEffect">
                                  <p:stCondLst>
                                    <p:cond delay="0"/>
                                  </p:stCondLst>
                                  <p:childTnLst>
                                    <p:set>
                                      <p:cBhvr>
                                        <p:cTn id="31" dur="1" fill="hold">
                                          <p:stCondLst>
                                            <p:cond delay="0"/>
                                          </p:stCondLst>
                                        </p:cTn>
                                        <p:tgtEl>
                                          <p:spTgt spid="126979">
                                            <p:txEl>
                                              <p:pRg st="4" end="4"/>
                                            </p:txEl>
                                          </p:spTgt>
                                        </p:tgtEl>
                                        <p:attrNameLst>
                                          <p:attrName>style.visibility</p:attrName>
                                        </p:attrNameLst>
                                      </p:cBhvr>
                                      <p:to>
                                        <p:strVal val="visible"/>
                                      </p:to>
                                    </p:set>
                                    <p:anim calcmode="lin" valueType="num">
                                      <p:cBhvr additive="base">
                                        <p:cTn id="32" dur="2000" fill="hold"/>
                                        <p:tgtEl>
                                          <p:spTgt spid="126979">
                                            <p:txEl>
                                              <p:pRg st="4" end="4"/>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126979">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12000"/>
                            </p:stCondLst>
                            <p:childTnLst>
                              <p:par>
                                <p:cTn id="35" presetID="2" presetClass="entr" presetSubtype="8" fill="hold" nodeType="afterEffect">
                                  <p:stCondLst>
                                    <p:cond delay="0"/>
                                  </p:stCondLst>
                                  <p:childTnLst>
                                    <p:set>
                                      <p:cBhvr>
                                        <p:cTn id="36" dur="1" fill="hold">
                                          <p:stCondLst>
                                            <p:cond delay="0"/>
                                          </p:stCondLst>
                                        </p:cTn>
                                        <p:tgtEl>
                                          <p:spTgt spid="127021"/>
                                        </p:tgtEl>
                                        <p:attrNameLst>
                                          <p:attrName>style.visibility</p:attrName>
                                        </p:attrNameLst>
                                      </p:cBhvr>
                                      <p:to>
                                        <p:strVal val="visible"/>
                                      </p:to>
                                    </p:set>
                                    <p:anim calcmode="lin" valueType="num">
                                      <p:cBhvr additive="base">
                                        <p:cTn id="37" dur="2000" fill="hold"/>
                                        <p:tgtEl>
                                          <p:spTgt spid="127021"/>
                                        </p:tgtEl>
                                        <p:attrNameLst>
                                          <p:attrName>ppt_x</p:attrName>
                                        </p:attrNameLst>
                                      </p:cBhvr>
                                      <p:tavLst>
                                        <p:tav tm="0">
                                          <p:val>
                                            <p:strVal val="0-#ppt_w/2"/>
                                          </p:val>
                                        </p:tav>
                                        <p:tav tm="100000">
                                          <p:val>
                                            <p:strVal val="#ppt_x"/>
                                          </p:val>
                                        </p:tav>
                                      </p:tavLst>
                                    </p:anim>
                                    <p:anim calcmode="lin" valueType="num">
                                      <p:cBhvr additive="base">
                                        <p:cTn id="38" dur="2000" fill="hold"/>
                                        <p:tgtEl>
                                          <p:spTgt spid="1270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animBg="1"/>
      <p:bldP spid="126979"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solidFill>
            <a:srgbClr val="FFFF99"/>
          </a:solidFill>
          <a:ln w="19050">
            <a:solidFill>
              <a:schemeClr val="tx1"/>
            </a:solidFill>
          </a:ln>
        </p:spPr>
        <p:txBody>
          <a:bodyPr/>
          <a:lstStyle/>
          <a:p>
            <a:pPr rtl="1" eaLnBrk="1" hangingPunct="1"/>
            <a:r>
              <a:rPr lang="fa-IR" smtClean="0">
                <a:cs typeface="Titr" pitchFamily="2" charset="-78"/>
              </a:rPr>
              <a:t>طبقه بندی شولتز</a:t>
            </a:r>
            <a:r>
              <a:rPr lang="en-US" smtClean="0">
                <a:latin typeface="GungsuhChe" pitchFamily="49" charset="-127"/>
                <a:cs typeface="Arial" charset="0"/>
              </a:rPr>
              <a:t>Schulz</a:t>
            </a:r>
            <a:r>
              <a:rPr lang="en-US" smtClean="0">
                <a:cs typeface="Arial" charset="0"/>
              </a:rPr>
              <a:t>  </a:t>
            </a:r>
            <a:endParaRPr lang="en-GB" smtClean="0">
              <a:cs typeface="Arial" charset="0"/>
            </a:endParaRPr>
          </a:p>
        </p:txBody>
      </p:sp>
      <p:sp>
        <p:nvSpPr>
          <p:cNvPr id="65539" name="Rectangle 3"/>
          <p:cNvSpPr>
            <a:spLocks noGrp="1" noChangeArrowheads="1"/>
          </p:cNvSpPr>
          <p:nvPr>
            <p:ph type="body" idx="1"/>
          </p:nvPr>
        </p:nvSpPr>
        <p:spPr>
          <a:xfrm>
            <a:off x="457200" y="1874838"/>
            <a:ext cx="8229600" cy="4525962"/>
          </a:xfrm>
        </p:spPr>
        <p:txBody>
          <a:bodyPr/>
          <a:lstStyle/>
          <a:p>
            <a:pPr algn="r" rtl="1" eaLnBrk="1" hangingPunct="1"/>
            <a:r>
              <a:rPr lang="fa-IR" sz="2400" smtClean="0">
                <a:latin typeface="Tahoma" pitchFamily="34" charset="0"/>
                <a:cs typeface="Tahoma" pitchFamily="34" charset="0"/>
              </a:rPr>
              <a:t>در سال 1913 انجام شد .</a:t>
            </a:r>
          </a:p>
          <a:p>
            <a:pPr algn="r" rtl="1" eaLnBrk="1" hangingPunct="1">
              <a:buFontTx/>
              <a:buNone/>
            </a:pPr>
            <a:endParaRPr lang="fa-IR" sz="2400" smtClean="0">
              <a:latin typeface="Tahoma" pitchFamily="34" charset="0"/>
              <a:cs typeface="Tahoma" pitchFamily="34" charset="0"/>
            </a:endParaRPr>
          </a:p>
          <a:p>
            <a:pPr algn="r" rtl="1" eaLnBrk="1" hangingPunct="1">
              <a:buFontTx/>
              <a:buNone/>
            </a:pPr>
            <a:endParaRPr lang="fa-IR" sz="2400" smtClean="0">
              <a:latin typeface="Tahoma" pitchFamily="34" charset="0"/>
              <a:cs typeface="Tahoma" pitchFamily="34" charset="0"/>
            </a:endParaRPr>
          </a:p>
          <a:p>
            <a:pPr algn="r" rtl="1" eaLnBrk="1" hangingPunct="1"/>
            <a:r>
              <a:rPr lang="fa-IR" sz="2400" smtClean="0">
                <a:latin typeface="Tahoma" pitchFamily="34" charset="0"/>
                <a:cs typeface="Tahoma" pitchFamily="34" charset="0"/>
              </a:rPr>
              <a:t>بر اساس خصوصیات مورفولوژیکی</a:t>
            </a:r>
            <a:r>
              <a:rPr lang="en-US" sz="2400" smtClean="0">
                <a:latin typeface="Tahoma" pitchFamily="34" charset="0"/>
                <a:cs typeface="Tahoma" pitchFamily="34" charset="0"/>
              </a:rPr>
              <a:t> </a:t>
            </a:r>
            <a:r>
              <a:rPr lang="fa-IR" sz="2400" smtClean="0">
                <a:latin typeface="Tahoma" pitchFamily="34" charset="0"/>
                <a:cs typeface="Tahoma" pitchFamily="34" charset="0"/>
              </a:rPr>
              <a:t>.</a:t>
            </a:r>
            <a:endParaRPr lang="en-US" sz="2400" smtClean="0">
              <a:latin typeface="Tahoma" pitchFamily="34" charset="0"/>
              <a:cs typeface="Tahoma" pitchFamily="34" charset="0"/>
            </a:endParaRPr>
          </a:p>
          <a:p>
            <a:pPr algn="r" rtl="1" eaLnBrk="1" hangingPunct="1">
              <a:buFontTx/>
              <a:buNone/>
            </a:pPr>
            <a:endParaRPr lang="fa-IR" sz="2400" smtClean="0">
              <a:latin typeface="Tahoma" pitchFamily="34" charset="0"/>
              <a:cs typeface="Tahoma" pitchFamily="34" charset="0"/>
            </a:endParaRPr>
          </a:p>
          <a:p>
            <a:pPr algn="r" rtl="1" eaLnBrk="1" hangingPunct="1">
              <a:buFontTx/>
              <a:buNone/>
            </a:pPr>
            <a:endParaRPr lang="en-US" sz="2400" smtClean="0">
              <a:latin typeface="Tahoma" pitchFamily="34" charset="0"/>
              <a:cs typeface="Tahoma" pitchFamily="34" charset="0"/>
            </a:endParaRPr>
          </a:p>
          <a:p>
            <a:pPr algn="r" rtl="1" eaLnBrk="1" hangingPunct="1"/>
            <a:r>
              <a:rPr lang="fa-IR" sz="2400" smtClean="0">
                <a:latin typeface="Tahoma" pitchFamily="34" charset="0"/>
                <a:cs typeface="Tahoma" pitchFamily="34" charset="0"/>
              </a:rPr>
              <a:t>اولین دانشمندی که تمام دانه های گندم را بر اساس خصوصیات مورفولوژیکی تقسیم کرد.</a:t>
            </a:r>
            <a:endParaRPr lang="en-US" sz="2400" smtClean="0">
              <a:latin typeface="Tahoma" pitchFamily="34" charset="0"/>
              <a:cs typeface="Tahoma" pitchFamily="34" charset="0"/>
            </a:endParaRPr>
          </a:p>
          <a:p>
            <a:pPr algn="r" rtl="1" eaLnBrk="1" hangingPunct="1"/>
            <a:endParaRPr lang="en-US" sz="2400" smtClean="0">
              <a:latin typeface="Tahoma" pitchFamily="34" charset="0"/>
              <a:cs typeface="Tahoma" pitchFamily="34" charset="0"/>
            </a:endParaRPr>
          </a:p>
          <a:p>
            <a:pPr algn="r" rtl="1" eaLnBrk="1" hangingPunct="1">
              <a:buFontTx/>
              <a:buNone/>
            </a:pPr>
            <a:endParaRPr lang="fa-IR" smtClean="0">
              <a:cs typeface="Arial" charset="0"/>
            </a:endParaRPr>
          </a:p>
          <a:p>
            <a:pPr algn="r" rtl="1" eaLnBrk="1" hangingPunct="1">
              <a:buFontTx/>
              <a:buNone/>
            </a:pPr>
            <a:endParaRPr lang="fa-IR" smtClean="0">
              <a:cs typeface="Arial" charset="0"/>
            </a:endParaRPr>
          </a:p>
          <a:p>
            <a:pPr algn="r" rtl="1" eaLnBrk="1" hangingPunct="1">
              <a:buFontTx/>
              <a:buNone/>
            </a:pPr>
            <a:endParaRPr lang="fa-IR" smtClean="0">
              <a:cs typeface="Arial" charset="0"/>
            </a:endParaRPr>
          </a:p>
          <a:p>
            <a:pPr algn="r" rtl="1" eaLnBrk="1" hangingPunct="1">
              <a:buFontTx/>
              <a:buNone/>
            </a:pPr>
            <a:endParaRPr lang="en-GB" smtClean="0">
              <a:cs typeface="Arial"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solidFill>
            <a:srgbClr val="FFFF99"/>
          </a:solidFill>
          <a:ln w="19050">
            <a:solidFill>
              <a:schemeClr val="tx1"/>
            </a:solidFill>
          </a:ln>
        </p:spPr>
        <p:txBody>
          <a:bodyPr/>
          <a:lstStyle/>
          <a:p>
            <a:pPr eaLnBrk="1" hangingPunct="1"/>
            <a:r>
              <a:rPr lang="en-US" smtClean="0"/>
              <a:t>Einkorn</a:t>
            </a:r>
            <a:endParaRPr lang="en-GB" smtClean="0"/>
          </a:p>
        </p:txBody>
      </p:sp>
      <p:sp>
        <p:nvSpPr>
          <p:cNvPr id="66563" name="Rectangle 3"/>
          <p:cNvSpPr>
            <a:spLocks noGrp="1" noChangeArrowheads="1"/>
          </p:cNvSpPr>
          <p:nvPr>
            <p:ph type="body" idx="1"/>
          </p:nvPr>
        </p:nvSpPr>
        <p:spPr/>
        <p:txBody>
          <a:bodyPr/>
          <a:lstStyle/>
          <a:p>
            <a:pPr eaLnBrk="1" hangingPunct="1"/>
            <a:r>
              <a:rPr lang="en-US" smtClean="0"/>
              <a:t>T.   boeticum</a:t>
            </a:r>
            <a:r>
              <a:rPr lang="fa-IR" smtClean="0">
                <a:cs typeface="Arial" charset="0"/>
              </a:rPr>
              <a:t>      </a:t>
            </a:r>
          </a:p>
          <a:p>
            <a:pPr algn="r" rtl="1" eaLnBrk="1" hangingPunct="1"/>
            <a:r>
              <a:rPr lang="fa-IR" sz="2400" smtClean="0">
                <a:latin typeface="Tahoma" pitchFamily="34" charset="0"/>
                <a:cs typeface="Tahoma" pitchFamily="34" charset="0"/>
              </a:rPr>
              <a:t>وحشی و بدون پوشش</a:t>
            </a:r>
            <a:r>
              <a:rPr lang="fa-IR" smtClean="0">
                <a:cs typeface="Arial" charset="0"/>
              </a:rPr>
              <a:t>  </a:t>
            </a:r>
            <a:endParaRPr lang="en-US" smtClean="0">
              <a:cs typeface="Arial" charset="0"/>
            </a:endParaRPr>
          </a:p>
          <a:p>
            <a:pPr eaLnBrk="1" hangingPunct="1"/>
            <a:endParaRPr lang="en-US" smtClean="0">
              <a:cs typeface="Arial" charset="0"/>
            </a:endParaRPr>
          </a:p>
          <a:p>
            <a:pPr eaLnBrk="1" hangingPunct="1"/>
            <a:r>
              <a:rPr lang="en-US" smtClean="0"/>
              <a:t>T.  A</a:t>
            </a:r>
            <a:r>
              <a:rPr lang="en-US" smtClean="0">
                <a:cs typeface="Arial" charset="0"/>
              </a:rPr>
              <a:t>egilopoides</a:t>
            </a:r>
            <a:endParaRPr lang="fa-IR" smtClean="0">
              <a:cs typeface="Arial" charset="0"/>
            </a:endParaRPr>
          </a:p>
          <a:p>
            <a:pPr algn="r" rtl="1" eaLnBrk="1" hangingPunct="1"/>
            <a:r>
              <a:rPr lang="en-US" sz="2400" smtClean="0">
                <a:latin typeface="Tahoma" pitchFamily="34" charset="0"/>
                <a:cs typeface="Tahoma" pitchFamily="34" charset="0"/>
              </a:rPr>
              <a:t>Einkorn</a:t>
            </a:r>
            <a:r>
              <a:rPr lang="fa-IR" sz="2400" smtClean="0">
                <a:latin typeface="Tahoma" pitchFamily="34" charset="0"/>
                <a:cs typeface="Tahoma" pitchFamily="34" charset="0"/>
              </a:rPr>
              <a:t> وحشی – بدون پوشش و تک دانه</a:t>
            </a:r>
            <a:endParaRPr lang="en-US" smtClean="0">
              <a:cs typeface="Arial" charset="0"/>
            </a:endParaRPr>
          </a:p>
          <a:p>
            <a:pPr eaLnBrk="1" hangingPunct="1">
              <a:buFontTx/>
              <a:buNone/>
            </a:pPr>
            <a:endParaRPr lang="en-US" smtClean="0"/>
          </a:p>
          <a:p>
            <a:pPr eaLnBrk="1" hangingPunct="1">
              <a:buFontTx/>
              <a:buNone/>
            </a:pPr>
            <a:r>
              <a:rPr lang="en-US" smtClean="0"/>
              <a:t>T.   Monococcum</a:t>
            </a:r>
            <a:endParaRPr lang="fa-IR" smtClean="0">
              <a:cs typeface="Arial" charset="0"/>
            </a:endParaRPr>
          </a:p>
          <a:p>
            <a:pPr algn="r" rtl="1" eaLnBrk="1" hangingPunct="1"/>
            <a:r>
              <a:rPr lang="fa-IR" sz="2400" smtClean="0">
                <a:latin typeface="Tahoma" pitchFamily="34" charset="0"/>
                <a:cs typeface="Tahoma" pitchFamily="34" charset="0"/>
              </a:rPr>
              <a:t>تیپ زراعی – پوشیده – معروف به </a:t>
            </a:r>
            <a:r>
              <a:rPr lang="en-US" sz="2400" smtClean="0">
                <a:latin typeface="Tahoma" pitchFamily="34" charset="0"/>
                <a:cs typeface="Tahoma" pitchFamily="34" charset="0"/>
              </a:rPr>
              <a:t>Einkorn</a:t>
            </a:r>
            <a:r>
              <a:rPr lang="fa-IR" sz="2400" smtClean="0">
                <a:latin typeface="Tahoma" pitchFamily="34" charset="0"/>
                <a:cs typeface="Tahoma" pitchFamily="34" charset="0"/>
              </a:rPr>
              <a:t> زراعی</a:t>
            </a:r>
            <a:endParaRPr lang="en-GB" sz="2400" smtClean="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additive="base">
                                        <p:cTn id="7" dur="2000" fill="hold"/>
                                        <p:tgtEl>
                                          <p:spTgt spid="114690"/>
                                        </p:tgtEl>
                                        <p:attrNameLst>
                                          <p:attrName>ppt_x</p:attrName>
                                        </p:attrNameLst>
                                      </p:cBhvr>
                                      <p:tavLst>
                                        <p:tav tm="0">
                                          <p:val>
                                            <p:strVal val="#ppt_x"/>
                                          </p:val>
                                        </p:tav>
                                        <p:tav tm="100000">
                                          <p:val>
                                            <p:strVal val="#ppt_x"/>
                                          </p:val>
                                        </p:tav>
                                      </p:tavLst>
                                    </p:anim>
                                    <p:anim calcmode="lin" valueType="num">
                                      <p:cBhvr additive="base">
                                        <p:cTn id="8" dur="2000" fill="hold"/>
                                        <p:tgtEl>
                                          <p:spTgt spid="1146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eaLnBrk="1" hangingPunct="1"/>
            <a:r>
              <a:rPr lang="en-US" smtClean="0"/>
              <a:t>Dinkel</a:t>
            </a:r>
            <a:endParaRPr lang="en-GB" smtClean="0"/>
          </a:p>
        </p:txBody>
      </p:sp>
      <p:sp>
        <p:nvSpPr>
          <p:cNvPr id="116739" name="Rectangle 3"/>
          <p:cNvSpPr>
            <a:spLocks noGrp="1" noChangeArrowheads="1"/>
          </p:cNvSpPr>
          <p:nvPr>
            <p:ph type="body" idx="1"/>
          </p:nvPr>
        </p:nvSpPr>
        <p:spPr>
          <a:xfrm>
            <a:off x="457200" y="1874838"/>
            <a:ext cx="8229600" cy="4525962"/>
          </a:xfrm>
        </p:spPr>
        <p:txBody>
          <a:bodyPr/>
          <a:lstStyle/>
          <a:p>
            <a:pPr eaLnBrk="1" hangingPunct="1"/>
            <a:r>
              <a:rPr lang="en-US" smtClean="0">
                <a:solidFill>
                  <a:srgbClr val="0000FF"/>
                </a:solidFill>
              </a:rPr>
              <a:t>T.   Spelta</a:t>
            </a:r>
          </a:p>
          <a:p>
            <a:pPr eaLnBrk="1" hangingPunct="1"/>
            <a:r>
              <a:rPr lang="en-US" smtClean="0">
                <a:solidFill>
                  <a:srgbClr val="0000FF"/>
                </a:solidFill>
              </a:rPr>
              <a:t>T.   Compactum</a:t>
            </a:r>
          </a:p>
          <a:p>
            <a:pPr eaLnBrk="1" hangingPunct="1"/>
            <a:r>
              <a:rPr lang="en-US" smtClean="0">
                <a:solidFill>
                  <a:srgbClr val="0000FF"/>
                </a:solidFill>
              </a:rPr>
              <a:t>T.   Vulgare</a:t>
            </a:r>
          </a:p>
          <a:p>
            <a:pPr eaLnBrk="1" hangingPunct="1"/>
            <a:r>
              <a:rPr lang="en-US" smtClean="0">
                <a:solidFill>
                  <a:srgbClr val="0000FF"/>
                </a:solidFill>
              </a:rPr>
              <a:t>T.   Capitatum</a:t>
            </a:r>
          </a:p>
          <a:p>
            <a:pPr eaLnBrk="1" hangingPunct="1"/>
            <a:endParaRPr lang="en-US" smtClean="0">
              <a:solidFill>
                <a:srgbClr val="0000FF"/>
              </a:solidFill>
            </a:endParaRPr>
          </a:p>
          <a:p>
            <a:pPr eaLnBrk="1" hangingPunct="1"/>
            <a:r>
              <a:rPr lang="en-US" smtClean="0">
                <a:solidFill>
                  <a:srgbClr val="0000FF"/>
                </a:solidFill>
              </a:rPr>
              <a:t>( T.   Compactum * T.   Vulgare ) </a:t>
            </a:r>
            <a:endParaRPr lang="en-GB" smtClean="0">
              <a:solidFill>
                <a:srgbClr val="0000FF"/>
              </a:solidFill>
            </a:endParaRPr>
          </a:p>
        </p:txBody>
      </p:sp>
      <p:sp>
        <p:nvSpPr>
          <p:cNvPr id="67588" name="AutoShape 4"/>
          <p:cNvSpPr>
            <a:spLocks noChangeArrowheads="1"/>
          </p:cNvSpPr>
          <p:nvPr/>
        </p:nvSpPr>
        <p:spPr bwMode="auto">
          <a:xfrm rot="3140969">
            <a:off x="3344863" y="3848100"/>
            <a:ext cx="1066800" cy="990600"/>
          </a:xfrm>
          <a:custGeom>
            <a:avLst/>
            <a:gdLst>
              <a:gd name="T0" fmla="*/ 572664 w 21600"/>
              <a:gd name="T1" fmla="*/ 1330 h 21600"/>
              <a:gd name="T2" fmla="*/ 94333 w 21600"/>
              <a:gd name="T3" fmla="*/ 284018 h 21600"/>
              <a:gd name="T4" fmla="*/ 566935 w 21600"/>
              <a:gd name="T5" fmla="*/ 73469 h 21600"/>
              <a:gd name="T6" fmla="*/ 1163997 w 21600"/>
              <a:gd name="T7" fmla="*/ 294245 h 21600"/>
              <a:gd name="T8" fmla="*/ 1056972 w 21600"/>
              <a:gd name="T9" fmla="*/ 497547 h 21600"/>
              <a:gd name="T10" fmla="*/ 838080 w 21600"/>
              <a:gd name="T11" fmla="*/ 39812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523" y="7805"/>
                </a:moveTo>
                <a:cubicBezTo>
                  <a:pt x="18244" y="4079"/>
                  <a:pt x="14739" y="1577"/>
                  <a:pt x="10800" y="1577"/>
                </a:cubicBezTo>
                <a:cubicBezTo>
                  <a:pt x="7354" y="1576"/>
                  <a:pt x="4196" y="3497"/>
                  <a:pt x="2611" y="6556"/>
                </a:cubicBezTo>
                <a:lnTo>
                  <a:pt x="1211" y="5830"/>
                </a:lnTo>
                <a:cubicBezTo>
                  <a:pt x="3067" y="2248"/>
                  <a:pt x="6765" y="-1"/>
                  <a:pt x="10800" y="0"/>
                </a:cubicBezTo>
                <a:cubicBezTo>
                  <a:pt x="15413" y="0"/>
                  <a:pt x="19516" y="2930"/>
                  <a:pt x="21014" y="7293"/>
                </a:cubicBezTo>
                <a:lnTo>
                  <a:pt x="23568" y="6416"/>
                </a:lnTo>
                <a:lnTo>
                  <a:pt x="21401" y="10849"/>
                </a:lnTo>
                <a:lnTo>
                  <a:pt x="16969" y="8681"/>
                </a:lnTo>
                <a:lnTo>
                  <a:pt x="19523" y="7805"/>
                </a:lnTo>
                <a:close/>
              </a:path>
            </a:pathLst>
          </a:custGeom>
          <a:solidFill>
            <a:schemeClr val="accent1"/>
          </a:solidFill>
          <a:ln w="9525">
            <a:solidFill>
              <a:schemeClr val="tx1"/>
            </a:solidFill>
            <a:miter lim="800000"/>
            <a:headEnd/>
            <a:tailEnd/>
          </a:ln>
        </p:spPr>
        <p:txBody>
          <a:bodyPr wrap="none" anchor="ct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6738"/>
                                        </p:tgtEl>
                                        <p:attrNameLst>
                                          <p:attrName>style.visibility</p:attrName>
                                        </p:attrNameLst>
                                      </p:cBhvr>
                                      <p:to>
                                        <p:strVal val="visible"/>
                                      </p:to>
                                    </p:set>
                                    <p:anim calcmode="lin" valueType="num">
                                      <p:cBhvr additive="base">
                                        <p:cTn id="7" dur="2000" fill="hold"/>
                                        <p:tgtEl>
                                          <p:spTgt spid="116738"/>
                                        </p:tgtEl>
                                        <p:attrNameLst>
                                          <p:attrName>ppt_x</p:attrName>
                                        </p:attrNameLst>
                                      </p:cBhvr>
                                      <p:tavLst>
                                        <p:tav tm="0">
                                          <p:val>
                                            <p:strVal val="#ppt_x"/>
                                          </p:val>
                                        </p:tav>
                                        <p:tav tm="100000">
                                          <p:val>
                                            <p:strVal val="#ppt_x"/>
                                          </p:val>
                                        </p:tav>
                                      </p:tavLst>
                                    </p:anim>
                                    <p:anim calcmode="lin" valueType="num">
                                      <p:cBhvr additive="base">
                                        <p:cTn id="8" dur="2000" fill="hold"/>
                                        <p:tgtEl>
                                          <p:spTgt spid="11673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3" presetClass="entr" presetSubtype="16" fill="hold" grpId="0" nodeType="afterEffect">
                                  <p:stCondLst>
                                    <p:cond delay="0"/>
                                  </p:stCondLst>
                                  <p:childTnLst>
                                    <p:set>
                                      <p:cBhvr>
                                        <p:cTn id="11" dur="1" fill="hold">
                                          <p:stCondLst>
                                            <p:cond delay="0"/>
                                          </p:stCondLst>
                                        </p:cTn>
                                        <p:tgtEl>
                                          <p:spTgt spid="116739">
                                            <p:txEl>
                                              <p:pRg st="0" end="0"/>
                                            </p:txEl>
                                          </p:spTgt>
                                        </p:tgtEl>
                                        <p:attrNameLst>
                                          <p:attrName>style.visibility</p:attrName>
                                        </p:attrNameLst>
                                      </p:cBhvr>
                                      <p:to>
                                        <p:strVal val="visible"/>
                                      </p:to>
                                    </p:set>
                                    <p:animEffect transition="in" filter="plus(in)">
                                      <p:cBhvr>
                                        <p:cTn id="12" dur="1000"/>
                                        <p:tgtEl>
                                          <p:spTgt spid="116739">
                                            <p:txEl>
                                              <p:pRg st="0" end="0"/>
                                            </p:txEl>
                                          </p:spTgt>
                                        </p:tgtEl>
                                      </p:cBhvr>
                                    </p:animEffect>
                                  </p:childTnLst>
                                </p:cTn>
                              </p:par>
                            </p:childTnLst>
                          </p:cTn>
                        </p:par>
                        <p:par>
                          <p:cTn id="13" fill="hold">
                            <p:stCondLst>
                              <p:cond delay="3000"/>
                            </p:stCondLst>
                            <p:childTnLst>
                              <p:par>
                                <p:cTn id="14" presetID="13" presetClass="entr" presetSubtype="16" fill="hold" grpId="0" nodeType="afterEffect">
                                  <p:stCondLst>
                                    <p:cond delay="0"/>
                                  </p:stCondLst>
                                  <p:childTnLst>
                                    <p:set>
                                      <p:cBhvr>
                                        <p:cTn id="15" dur="1" fill="hold">
                                          <p:stCondLst>
                                            <p:cond delay="0"/>
                                          </p:stCondLst>
                                        </p:cTn>
                                        <p:tgtEl>
                                          <p:spTgt spid="116739">
                                            <p:txEl>
                                              <p:pRg st="1" end="1"/>
                                            </p:txEl>
                                          </p:spTgt>
                                        </p:tgtEl>
                                        <p:attrNameLst>
                                          <p:attrName>style.visibility</p:attrName>
                                        </p:attrNameLst>
                                      </p:cBhvr>
                                      <p:to>
                                        <p:strVal val="visible"/>
                                      </p:to>
                                    </p:set>
                                    <p:animEffect transition="in" filter="plus(in)">
                                      <p:cBhvr>
                                        <p:cTn id="16" dur="1000"/>
                                        <p:tgtEl>
                                          <p:spTgt spid="116739">
                                            <p:txEl>
                                              <p:pRg st="1" end="1"/>
                                            </p:txEl>
                                          </p:spTgt>
                                        </p:tgtEl>
                                      </p:cBhvr>
                                    </p:animEffect>
                                  </p:childTnLst>
                                </p:cTn>
                              </p:par>
                            </p:childTnLst>
                          </p:cTn>
                        </p:par>
                        <p:par>
                          <p:cTn id="17" fill="hold">
                            <p:stCondLst>
                              <p:cond delay="4000"/>
                            </p:stCondLst>
                            <p:childTnLst>
                              <p:par>
                                <p:cTn id="18" presetID="13" presetClass="entr" presetSubtype="16" fill="hold" grpId="0" nodeType="afterEffect">
                                  <p:stCondLst>
                                    <p:cond delay="0"/>
                                  </p:stCondLst>
                                  <p:childTnLst>
                                    <p:set>
                                      <p:cBhvr>
                                        <p:cTn id="19" dur="1" fill="hold">
                                          <p:stCondLst>
                                            <p:cond delay="0"/>
                                          </p:stCondLst>
                                        </p:cTn>
                                        <p:tgtEl>
                                          <p:spTgt spid="116739">
                                            <p:txEl>
                                              <p:pRg st="2" end="2"/>
                                            </p:txEl>
                                          </p:spTgt>
                                        </p:tgtEl>
                                        <p:attrNameLst>
                                          <p:attrName>style.visibility</p:attrName>
                                        </p:attrNameLst>
                                      </p:cBhvr>
                                      <p:to>
                                        <p:strVal val="visible"/>
                                      </p:to>
                                    </p:set>
                                    <p:animEffect transition="in" filter="plus(in)">
                                      <p:cBhvr>
                                        <p:cTn id="20" dur="1000"/>
                                        <p:tgtEl>
                                          <p:spTgt spid="116739">
                                            <p:txEl>
                                              <p:pRg st="2" end="2"/>
                                            </p:txEl>
                                          </p:spTgt>
                                        </p:tgtEl>
                                      </p:cBhvr>
                                    </p:animEffect>
                                  </p:childTnLst>
                                </p:cTn>
                              </p:par>
                            </p:childTnLst>
                          </p:cTn>
                        </p:par>
                        <p:par>
                          <p:cTn id="21" fill="hold">
                            <p:stCondLst>
                              <p:cond delay="5000"/>
                            </p:stCondLst>
                            <p:childTnLst>
                              <p:par>
                                <p:cTn id="22" presetID="13" presetClass="entr" presetSubtype="16" fill="hold" grpId="0" nodeType="afterEffect">
                                  <p:stCondLst>
                                    <p:cond delay="0"/>
                                  </p:stCondLst>
                                  <p:childTnLst>
                                    <p:set>
                                      <p:cBhvr>
                                        <p:cTn id="23" dur="1" fill="hold">
                                          <p:stCondLst>
                                            <p:cond delay="0"/>
                                          </p:stCondLst>
                                        </p:cTn>
                                        <p:tgtEl>
                                          <p:spTgt spid="116739">
                                            <p:txEl>
                                              <p:pRg st="3" end="3"/>
                                            </p:txEl>
                                          </p:spTgt>
                                        </p:tgtEl>
                                        <p:attrNameLst>
                                          <p:attrName>style.visibility</p:attrName>
                                        </p:attrNameLst>
                                      </p:cBhvr>
                                      <p:to>
                                        <p:strVal val="visible"/>
                                      </p:to>
                                    </p:set>
                                    <p:animEffect transition="in" filter="plus(in)">
                                      <p:cBhvr>
                                        <p:cTn id="24" dur="1000"/>
                                        <p:tgtEl>
                                          <p:spTgt spid="116739">
                                            <p:txEl>
                                              <p:pRg st="3" end="3"/>
                                            </p:txEl>
                                          </p:spTgt>
                                        </p:tgtEl>
                                      </p:cBhvr>
                                    </p:animEffect>
                                  </p:childTnLst>
                                </p:cTn>
                              </p:par>
                            </p:childTnLst>
                          </p:cTn>
                        </p:par>
                        <p:par>
                          <p:cTn id="25" fill="hold">
                            <p:stCondLst>
                              <p:cond delay="6000"/>
                            </p:stCondLst>
                            <p:childTnLst>
                              <p:par>
                                <p:cTn id="26" presetID="13" presetClass="entr" presetSubtype="16" fill="hold" grpId="0" nodeType="afterEffect">
                                  <p:stCondLst>
                                    <p:cond delay="0"/>
                                  </p:stCondLst>
                                  <p:childTnLst>
                                    <p:set>
                                      <p:cBhvr>
                                        <p:cTn id="27" dur="1" fill="hold">
                                          <p:stCondLst>
                                            <p:cond delay="0"/>
                                          </p:stCondLst>
                                        </p:cTn>
                                        <p:tgtEl>
                                          <p:spTgt spid="116739">
                                            <p:txEl>
                                              <p:pRg st="5" end="5"/>
                                            </p:txEl>
                                          </p:spTgt>
                                        </p:tgtEl>
                                        <p:attrNameLst>
                                          <p:attrName>style.visibility</p:attrName>
                                        </p:attrNameLst>
                                      </p:cBhvr>
                                      <p:to>
                                        <p:strVal val="visible"/>
                                      </p:to>
                                    </p:set>
                                    <p:animEffect transition="in" filter="plus(in)">
                                      <p:cBhvr>
                                        <p:cTn id="28" dur="1000"/>
                                        <p:tgtEl>
                                          <p:spTgt spid="1167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animBg="1"/>
      <p:bldP spid="11673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pull dir="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body" idx="1"/>
          </p:nvPr>
        </p:nvSpPr>
        <p:spPr>
          <a:xfrm>
            <a:off x="0" y="2332038"/>
            <a:ext cx="8991600" cy="4525962"/>
          </a:xfrm>
        </p:spPr>
        <p:txBody>
          <a:bodyPr/>
          <a:lstStyle/>
          <a:p>
            <a:pPr algn="r" rtl="1" eaLnBrk="1" hangingPunct="1"/>
            <a:r>
              <a:rPr lang="fa-IR" smtClean="0">
                <a:latin typeface="Tahoma" pitchFamily="34" charset="0"/>
                <a:cs typeface="Tahoma" pitchFamily="34" charset="0"/>
              </a:rPr>
              <a:t>اساس تقسیم بندی خصوصیات ژنتیکی بوده است.</a:t>
            </a:r>
          </a:p>
          <a:p>
            <a:pPr algn="r" rtl="1" eaLnBrk="1" hangingPunct="1"/>
            <a:endParaRPr lang="fa-IR" smtClean="0">
              <a:latin typeface="Tahoma" pitchFamily="34" charset="0"/>
              <a:cs typeface="Tahoma" pitchFamily="34" charset="0"/>
            </a:endParaRPr>
          </a:p>
          <a:p>
            <a:pPr algn="r" rtl="1" eaLnBrk="1" hangingPunct="1"/>
            <a:r>
              <a:rPr lang="fa-IR" smtClean="0">
                <a:latin typeface="Tahoma" pitchFamily="34" charset="0"/>
                <a:cs typeface="Tahoma" pitchFamily="34" charset="0"/>
              </a:rPr>
              <a:t>گندم ها به سه گروه تقسیم بندی شدند.</a:t>
            </a:r>
          </a:p>
          <a:p>
            <a:pPr algn="r" rtl="1" eaLnBrk="1" hangingPunct="1"/>
            <a:endParaRPr lang="fa-IR" smtClean="0">
              <a:cs typeface="Arial" charset="0"/>
            </a:endParaRPr>
          </a:p>
          <a:p>
            <a:pPr algn="r" rtl="1" eaLnBrk="1" hangingPunct="1"/>
            <a:endParaRPr lang="en-GB" smtClean="0">
              <a:cs typeface="Arial" charset="0"/>
            </a:endParaRPr>
          </a:p>
        </p:txBody>
      </p:sp>
      <p:sp>
        <p:nvSpPr>
          <p:cNvPr id="117764" name="Rectangle 4"/>
          <p:cNvSpPr>
            <a:spLocks noGrp="1" noChangeArrowheads="1"/>
          </p:cNvSpPr>
          <p:nvPr>
            <p:ph type="title"/>
          </p:nvPr>
        </p:nvSpPr>
        <p:spPr>
          <a:solidFill>
            <a:srgbClr val="FFFF99"/>
          </a:solidFill>
          <a:ln w="19050">
            <a:solidFill>
              <a:schemeClr val="tx1"/>
            </a:solidFill>
          </a:ln>
        </p:spPr>
        <p:txBody>
          <a:bodyPr/>
          <a:lstStyle/>
          <a:p>
            <a:pPr rtl="1" eaLnBrk="1" hangingPunct="1"/>
            <a:r>
              <a:rPr lang="fa-IR" smtClean="0">
                <a:cs typeface="Titr" pitchFamily="2" charset="-78"/>
              </a:rPr>
              <a:t>طبقه بندی واویلوف</a:t>
            </a:r>
            <a:r>
              <a:rPr lang="fa-IR" smtClean="0">
                <a:cs typeface="Arial" charset="0"/>
              </a:rPr>
              <a:t> </a:t>
            </a:r>
            <a:r>
              <a:rPr lang="en-US" smtClean="0">
                <a:latin typeface="GungsuhChe" pitchFamily="49" charset="-127"/>
                <a:cs typeface="Arial" charset="0"/>
              </a:rPr>
              <a:t>Vavilov</a:t>
            </a:r>
            <a:r>
              <a:rPr lang="en-US" smtClean="0">
                <a:latin typeface="GungsuhChe" pitchFamily="49" charset="-127"/>
              </a:rPr>
              <a:t> </a:t>
            </a:r>
            <a:endParaRPr lang="en-GB" smtClean="0">
              <a:latin typeface="GungsuhChe" pitchFamily="49"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7764"/>
                                        </p:tgtEl>
                                        <p:attrNameLst>
                                          <p:attrName>style.visibility</p:attrName>
                                        </p:attrNameLst>
                                      </p:cBhvr>
                                      <p:to>
                                        <p:strVal val="visible"/>
                                      </p:to>
                                    </p:set>
                                    <p:anim calcmode="lin" valueType="num">
                                      <p:cBhvr additive="base">
                                        <p:cTn id="7" dur="2000" fill="hold"/>
                                        <p:tgtEl>
                                          <p:spTgt spid="117764"/>
                                        </p:tgtEl>
                                        <p:attrNameLst>
                                          <p:attrName>ppt_x</p:attrName>
                                        </p:attrNameLst>
                                      </p:cBhvr>
                                      <p:tavLst>
                                        <p:tav tm="0">
                                          <p:val>
                                            <p:strVal val="#ppt_x"/>
                                          </p:val>
                                        </p:tav>
                                        <p:tav tm="100000">
                                          <p:val>
                                            <p:strVal val="#ppt_x"/>
                                          </p:val>
                                        </p:tav>
                                      </p:tavLst>
                                    </p:anim>
                                    <p:anim calcmode="lin" valueType="num">
                                      <p:cBhvr additive="base">
                                        <p:cTn id="8" dur="2000" fill="hold"/>
                                        <p:tgtEl>
                                          <p:spTgt spid="11776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7763">
                                            <p:txEl>
                                              <p:pRg st="0" end="0"/>
                                            </p:txEl>
                                          </p:spTgt>
                                        </p:tgtEl>
                                        <p:attrNameLst>
                                          <p:attrName>style.visibility</p:attrName>
                                        </p:attrNameLst>
                                      </p:cBhvr>
                                      <p:to>
                                        <p:strVal val="visible"/>
                                      </p:to>
                                    </p:set>
                                    <p:animEffect transition="in" filter="fade">
                                      <p:cBhvr>
                                        <p:cTn id="12" dur="1000"/>
                                        <p:tgtEl>
                                          <p:spTgt spid="117763">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117763">
                                            <p:txEl>
                                              <p:pRg st="2" end="2"/>
                                            </p:txEl>
                                          </p:spTgt>
                                        </p:tgtEl>
                                        <p:attrNameLst>
                                          <p:attrName>style.visibility</p:attrName>
                                        </p:attrNameLst>
                                      </p:cBhvr>
                                      <p:to>
                                        <p:strVal val="visible"/>
                                      </p:to>
                                    </p:set>
                                    <p:animEffect transition="in" filter="fade">
                                      <p:cBhvr>
                                        <p:cTn id="16" dur="1000"/>
                                        <p:tgtEl>
                                          <p:spTgt spid="1177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P spid="11776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solidFill>
            <a:srgbClr val="FFFF99"/>
          </a:solidFill>
          <a:ln w="19050">
            <a:solidFill>
              <a:schemeClr val="tx1"/>
            </a:solidFill>
          </a:ln>
        </p:spPr>
        <p:txBody>
          <a:bodyPr/>
          <a:lstStyle/>
          <a:p>
            <a:pPr rtl="1" eaLnBrk="1" hangingPunct="1"/>
            <a:r>
              <a:rPr lang="fa-IR" smtClean="0">
                <a:cs typeface="Titr" pitchFamily="2" charset="-78"/>
              </a:rPr>
              <a:t>گندمهای تک دانه یا دیپلوئید</a:t>
            </a:r>
            <a:r>
              <a:rPr lang="en-US" smtClean="0">
                <a:cs typeface="Arial" charset="0"/>
              </a:rPr>
              <a:t>  </a:t>
            </a:r>
            <a:r>
              <a:rPr lang="en-US" smtClean="0">
                <a:latin typeface="GungsuhChe" pitchFamily="49" charset="-127"/>
                <a:cs typeface="Arial" charset="0"/>
              </a:rPr>
              <a:t>Einkorn</a:t>
            </a:r>
            <a:r>
              <a:rPr lang="en-US" smtClean="0">
                <a:cs typeface="Arial" charset="0"/>
              </a:rPr>
              <a:t> </a:t>
            </a:r>
            <a:endParaRPr lang="en-GB" smtClean="0">
              <a:cs typeface="Arial" charset="0"/>
            </a:endParaRPr>
          </a:p>
        </p:txBody>
      </p:sp>
      <p:sp>
        <p:nvSpPr>
          <p:cNvPr id="118787" name="Rectangle 3"/>
          <p:cNvSpPr>
            <a:spLocks noGrp="1" noChangeArrowheads="1"/>
          </p:cNvSpPr>
          <p:nvPr>
            <p:ph type="body" idx="1"/>
          </p:nvPr>
        </p:nvSpPr>
        <p:spPr>
          <a:xfrm>
            <a:off x="228600" y="1874838"/>
            <a:ext cx="8763000" cy="4525962"/>
          </a:xfrm>
        </p:spPr>
        <p:txBody>
          <a:bodyPr/>
          <a:lstStyle/>
          <a:p>
            <a:pPr algn="r" rtl="1" eaLnBrk="1" hangingPunct="1">
              <a:lnSpc>
                <a:spcPct val="90000"/>
              </a:lnSpc>
            </a:pPr>
            <a:r>
              <a:rPr lang="fa-IR" sz="2800" smtClean="0">
                <a:latin typeface="Tahoma" pitchFamily="34" charset="0"/>
                <a:cs typeface="Tahoma" pitchFamily="34" charset="0"/>
              </a:rPr>
              <a:t>این گندمها ژنوم </a:t>
            </a:r>
            <a:r>
              <a:rPr lang="en-US" sz="2800" smtClean="0">
                <a:latin typeface="Tahoma" pitchFamily="34" charset="0"/>
                <a:cs typeface="Tahoma" pitchFamily="34" charset="0"/>
              </a:rPr>
              <a:t>AA</a:t>
            </a:r>
            <a:r>
              <a:rPr lang="fa-IR" sz="2800" smtClean="0">
                <a:latin typeface="Tahoma" pitchFamily="34" charset="0"/>
                <a:cs typeface="Tahoma" pitchFamily="34" charset="0"/>
              </a:rPr>
              <a:t> و </a:t>
            </a:r>
            <a:r>
              <a:rPr lang="en-US" sz="2800" smtClean="0">
                <a:latin typeface="Tahoma" pitchFamily="34" charset="0"/>
                <a:cs typeface="Tahoma" pitchFamily="34" charset="0"/>
              </a:rPr>
              <a:t>2n= 2X = 14</a:t>
            </a:r>
            <a:r>
              <a:rPr lang="fa-IR" sz="2800" smtClean="0">
                <a:latin typeface="Tahoma" pitchFamily="34" charset="0"/>
                <a:cs typeface="Tahoma" pitchFamily="34" charset="0"/>
              </a:rPr>
              <a:t> کروموزوم دارند.</a:t>
            </a:r>
          </a:p>
          <a:p>
            <a:pPr algn="r" rtl="1" eaLnBrk="1" hangingPunct="1">
              <a:lnSpc>
                <a:spcPct val="90000"/>
              </a:lnSpc>
              <a:buFontTx/>
              <a:buNone/>
            </a:pPr>
            <a:endParaRPr lang="fa-IR" sz="2800" smtClean="0">
              <a:latin typeface="Tahoma" pitchFamily="34" charset="0"/>
              <a:cs typeface="Tahoma" pitchFamily="34" charset="0"/>
            </a:endParaRPr>
          </a:p>
          <a:p>
            <a:pPr algn="r" rtl="1" eaLnBrk="1" hangingPunct="1">
              <a:lnSpc>
                <a:spcPct val="90000"/>
              </a:lnSpc>
            </a:pPr>
            <a:r>
              <a:rPr lang="fa-IR" sz="2800" smtClean="0">
                <a:latin typeface="Tahoma" pitchFamily="34" charset="0"/>
                <a:cs typeface="Tahoma" pitchFamily="34" charset="0"/>
              </a:rPr>
              <a:t>در هر سنبلچه یک دانه وجود دارد.</a:t>
            </a:r>
          </a:p>
          <a:p>
            <a:pPr algn="r" rtl="1" eaLnBrk="1" hangingPunct="1">
              <a:lnSpc>
                <a:spcPct val="90000"/>
              </a:lnSpc>
              <a:buFontTx/>
              <a:buNone/>
            </a:pPr>
            <a:endParaRPr lang="fa-IR" sz="2800" smtClean="0">
              <a:latin typeface="Tahoma" pitchFamily="34" charset="0"/>
              <a:cs typeface="Tahoma" pitchFamily="34" charset="0"/>
            </a:endParaRPr>
          </a:p>
          <a:p>
            <a:pPr algn="r" rtl="1" eaLnBrk="1" hangingPunct="1">
              <a:lnSpc>
                <a:spcPct val="90000"/>
              </a:lnSpc>
            </a:pPr>
            <a:r>
              <a:rPr lang="fa-IR" sz="2800" smtClean="0">
                <a:latin typeface="Tahoma" pitchFamily="34" charset="0"/>
                <a:cs typeface="Tahoma" pitchFamily="34" charset="0"/>
              </a:rPr>
              <a:t>پوشیده هستند و گونه زراعی و وحشی دارند.</a:t>
            </a:r>
          </a:p>
          <a:p>
            <a:pPr algn="r" rtl="1" eaLnBrk="1" hangingPunct="1">
              <a:lnSpc>
                <a:spcPct val="90000"/>
              </a:lnSpc>
              <a:buFontTx/>
              <a:buNone/>
            </a:pPr>
            <a:endParaRPr lang="fa-IR" sz="2800" smtClean="0">
              <a:latin typeface="Tahoma" pitchFamily="34" charset="0"/>
              <a:cs typeface="Tahoma" pitchFamily="34" charset="0"/>
            </a:endParaRPr>
          </a:p>
          <a:p>
            <a:pPr algn="r" rtl="1" eaLnBrk="1" hangingPunct="1">
              <a:lnSpc>
                <a:spcPct val="90000"/>
              </a:lnSpc>
            </a:pPr>
            <a:r>
              <a:rPr lang="fa-IR" sz="2800" smtClean="0">
                <a:latin typeface="Tahoma" pitchFamily="34" charset="0"/>
                <a:cs typeface="Tahoma" pitchFamily="34" charset="0"/>
              </a:rPr>
              <a:t>به عنوان گیاه زراعی جنبی مورد کشت قرار می گیرند.</a:t>
            </a:r>
          </a:p>
          <a:p>
            <a:pPr algn="r" rtl="1" eaLnBrk="1" hangingPunct="1">
              <a:lnSpc>
                <a:spcPct val="90000"/>
              </a:lnSpc>
              <a:buFontTx/>
              <a:buNone/>
            </a:pPr>
            <a:endParaRPr lang="fa-IR" sz="2800" smtClean="0">
              <a:latin typeface="Tahoma" pitchFamily="34" charset="0"/>
              <a:cs typeface="Tahoma" pitchFamily="34" charset="0"/>
            </a:endParaRPr>
          </a:p>
          <a:p>
            <a:pPr algn="r" rtl="1" eaLnBrk="1" hangingPunct="1">
              <a:lnSpc>
                <a:spcPct val="90000"/>
              </a:lnSpc>
            </a:pPr>
            <a:r>
              <a:rPr lang="fa-IR" sz="2800" smtClean="0">
                <a:latin typeface="Tahoma" pitchFamily="34" charset="0"/>
                <a:cs typeface="Tahoma" pitchFamily="34" charset="0"/>
              </a:rPr>
              <a:t>اغلب علف هرز هستند.</a:t>
            </a:r>
            <a:endParaRPr lang="en-GB" sz="2800" smtClean="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additive="base">
                                        <p:cTn id="7" dur="2000" fill="hold"/>
                                        <p:tgtEl>
                                          <p:spTgt spid="118786"/>
                                        </p:tgtEl>
                                        <p:attrNameLst>
                                          <p:attrName>ppt_x</p:attrName>
                                        </p:attrNameLst>
                                      </p:cBhvr>
                                      <p:tavLst>
                                        <p:tav tm="0">
                                          <p:val>
                                            <p:strVal val="#ppt_x"/>
                                          </p:val>
                                        </p:tav>
                                        <p:tav tm="100000">
                                          <p:val>
                                            <p:strVal val="#ppt_x"/>
                                          </p:val>
                                        </p:tav>
                                      </p:tavLst>
                                    </p:anim>
                                    <p:anim calcmode="lin" valueType="num">
                                      <p:cBhvr additive="base">
                                        <p:cTn id="8" dur="2000" fill="hold"/>
                                        <p:tgtEl>
                                          <p:spTgt spid="11878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8787">
                                            <p:txEl>
                                              <p:pRg st="0" end="0"/>
                                            </p:txEl>
                                          </p:spTgt>
                                        </p:tgtEl>
                                        <p:attrNameLst>
                                          <p:attrName>style.visibility</p:attrName>
                                        </p:attrNameLst>
                                      </p:cBhvr>
                                      <p:to>
                                        <p:strVal val="visible"/>
                                      </p:to>
                                    </p:set>
                                    <p:animEffect transition="in" filter="fade">
                                      <p:cBhvr>
                                        <p:cTn id="12" dur="1000"/>
                                        <p:tgtEl>
                                          <p:spTgt spid="118787">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118787">
                                            <p:txEl>
                                              <p:pRg st="2" end="2"/>
                                            </p:txEl>
                                          </p:spTgt>
                                        </p:tgtEl>
                                        <p:attrNameLst>
                                          <p:attrName>style.visibility</p:attrName>
                                        </p:attrNameLst>
                                      </p:cBhvr>
                                      <p:to>
                                        <p:strVal val="visible"/>
                                      </p:to>
                                    </p:set>
                                    <p:animEffect transition="in" filter="fade">
                                      <p:cBhvr>
                                        <p:cTn id="16" dur="1000"/>
                                        <p:tgtEl>
                                          <p:spTgt spid="118787">
                                            <p:txEl>
                                              <p:pRg st="2" end="2"/>
                                            </p:txEl>
                                          </p:spTgt>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118787">
                                            <p:txEl>
                                              <p:pRg st="4" end="4"/>
                                            </p:txEl>
                                          </p:spTgt>
                                        </p:tgtEl>
                                        <p:attrNameLst>
                                          <p:attrName>style.visibility</p:attrName>
                                        </p:attrNameLst>
                                      </p:cBhvr>
                                      <p:to>
                                        <p:strVal val="visible"/>
                                      </p:to>
                                    </p:set>
                                    <p:animEffect transition="in" filter="fade">
                                      <p:cBhvr>
                                        <p:cTn id="20" dur="1000"/>
                                        <p:tgtEl>
                                          <p:spTgt spid="118787">
                                            <p:txEl>
                                              <p:pRg st="4" end="4"/>
                                            </p:txEl>
                                          </p:spTgt>
                                        </p:tgtEl>
                                      </p:cBhvr>
                                    </p:animEffect>
                                  </p:childTnLst>
                                </p:cTn>
                              </p:par>
                            </p:childTnLst>
                          </p:cTn>
                        </p:par>
                        <p:par>
                          <p:cTn id="21" fill="hold">
                            <p:stCondLst>
                              <p:cond delay="5000"/>
                            </p:stCondLst>
                            <p:childTnLst>
                              <p:par>
                                <p:cTn id="22" presetID="10" presetClass="entr" presetSubtype="0" fill="hold" grpId="0" nodeType="afterEffect">
                                  <p:stCondLst>
                                    <p:cond delay="0"/>
                                  </p:stCondLst>
                                  <p:childTnLst>
                                    <p:set>
                                      <p:cBhvr>
                                        <p:cTn id="23" dur="1" fill="hold">
                                          <p:stCondLst>
                                            <p:cond delay="0"/>
                                          </p:stCondLst>
                                        </p:cTn>
                                        <p:tgtEl>
                                          <p:spTgt spid="118787">
                                            <p:txEl>
                                              <p:pRg st="6" end="6"/>
                                            </p:txEl>
                                          </p:spTgt>
                                        </p:tgtEl>
                                        <p:attrNameLst>
                                          <p:attrName>style.visibility</p:attrName>
                                        </p:attrNameLst>
                                      </p:cBhvr>
                                      <p:to>
                                        <p:strVal val="visible"/>
                                      </p:to>
                                    </p:set>
                                    <p:animEffect transition="in" filter="fade">
                                      <p:cBhvr>
                                        <p:cTn id="24" dur="1000"/>
                                        <p:tgtEl>
                                          <p:spTgt spid="118787">
                                            <p:txEl>
                                              <p:pRg st="6" end="6"/>
                                            </p:txEl>
                                          </p:spTgt>
                                        </p:tgtEl>
                                      </p:cBhvr>
                                    </p:animEffect>
                                  </p:childTnLst>
                                </p:cTn>
                              </p:par>
                            </p:childTnLst>
                          </p:cTn>
                        </p:par>
                        <p:par>
                          <p:cTn id="25" fill="hold">
                            <p:stCondLst>
                              <p:cond delay="6000"/>
                            </p:stCondLst>
                            <p:childTnLst>
                              <p:par>
                                <p:cTn id="26" presetID="10" presetClass="entr" presetSubtype="0" fill="hold" grpId="0" nodeType="afterEffect">
                                  <p:stCondLst>
                                    <p:cond delay="0"/>
                                  </p:stCondLst>
                                  <p:childTnLst>
                                    <p:set>
                                      <p:cBhvr>
                                        <p:cTn id="27" dur="1" fill="hold">
                                          <p:stCondLst>
                                            <p:cond delay="0"/>
                                          </p:stCondLst>
                                        </p:cTn>
                                        <p:tgtEl>
                                          <p:spTgt spid="118787">
                                            <p:txEl>
                                              <p:pRg st="8" end="8"/>
                                            </p:txEl>
                                          </p:spTgt>
                                        </p:tgtEl>
                                        <p:attrNameLst>
                                          <p:attrName>style.visibility</p:attrName>
                                        </p:attrNameLst>
                                      </p:cBhvr>
                                      <p:to>
                                        <p:strVal val="visible"/>
                                      </p:to>
                                    </p:set>
                                    <p:animEffect transition="in" filter="fade">
                                      <p:cBhvr>
                                        <p:cTn id="28" dur="1000"/>
                                        <p:tgtEl>
                                          <p:spTgt spid="1187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animBg="1"/>
      <p:bldP spid="118787"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solidFill>
            <a:srgbClr val="FFFF99"/>
          </a:solidFill>
          <a:ln w="19050">
            <a:solidFill>
              <a:schemeClr val="tx1"/>
            </a:solidFill>
          </a:ln>
        </p:spPr>
        <p:txBody>
          <a:bodyPr/>
          <a:lstStyle/>
          <a:p>
            <a:pPr rtl="1" eaLnBrk="1" hangingPunct="1"/>
            <a:r>
              <a:rPr lang="fa-IR" smtClean="0">
                <a:cs typeface="Titr" pitchFamily="2" charset="-78"/>
              </a:rPr>
              <a:t>گندمهای جفت دانه یا تتراپلوئید</a:t>
            </a:r>
            <a:r>
              <a:rPr lang="en-US" smtClean="0">
                <a:cs typeface="Arial" charset="0"/>
              </a:rPr>
              <a:t>  </a:t>
            </a:r>
            <a:r>
              <a:rPr lang="en-US" smtClean="0">
                <a:latin typeface="GungsuhChe" pitchFamily="49" charset="-127"/>
                <a:cs typeface="Arial" charset="0"/>
              </a:rPr>
              <a:t>Emmer</a:t>
            </a:r>
            <a:r>
              <a:rPr lang="en-US" smtClean="0">
                <a:cs typeface="Arial" charset="0"/>
              </a:rPr>
              <a:t> </a:t>
            </a:r>
            <a:endParaRPr lang="en-GB" smtClean="0">
              <a:cs typeface="Arial" charset="0"/>
            </a:endParaRPr>
          </a:p>
        </p:txBody>
      </p:sp>
      <p:sp>
        <p:nvSpPr>
          <p:cNvPr id="119811" name="Rectangle 3"/>
          <p:cNvSpPr>
            <a:spLocks noGrp="1" noChangeArrowheads="1"/>
          </p:cNvSpPr>
          <p:nvPr>
            <p:ph type="body" idx="1"/>
          </p:nvPr>
        </p:nvSpPr>
        <p:spPr>
          <a:xfrm>
            <a:off x="152400" y="2057400"/>
            <a:ext cx="8763000" cy="4525963"/>
          </a:xfrm>
        </p:spPr>
        <p:txBody>
          <a:bodyPr/>
          <a:lstStyle/>
          <a:p>
            <a:pPr algn="r" rtl="1" eaLnBrk="1" hangingPunct="1">
              <a:lnSpc>
                <a:spcPct val="90000"/>
              </a:lnSpc>
            </a:pPr>
            <a:r>
              <a:rPr lang="fa-IR" sz="2000" smtClean="0">
                <a:latin typeface="Tahoma" pitchFamily="34" charset="0"/>
                <a:cs typeface="Tahoma" pitchFamily="34" charset="0"/>
              </a:rPr>
              <a:t>این گندمها ژنوم</a:t>
            </a:r>
            <a:r>
              <a:rPr lang="en-US" sz="2000" smtClean="0">
                <a:latin typeface="Tahoma" pitchFamily="34" charset="0"/>
                <a:cs typeface="Tahoma" pitchFamily="34" charset="0"/>
              </a:rPr>
              <a:t>BB </a:t>
            </a:r>
            <a:r>
              <a:rPr lang="fa-IR" sz="2000" smtClean="0">
                <a:latin typeface="Tahoma" pitchFamily="34" charset="0"/>
                <a:cs typeface="Tahoma" pitchFamily="34" charset="0"/>
              </a:rPr>
              <a:t> </a:t>
            </a:r>
            <a:r>
              <a:rPr lang="en-US" sz="2000" smtClean="0">
                <a:latin typeface="Tahoma" pitchFamily="34" charset="0"/>
                <a:cs typeface="Tahoma" pitchFamily="34" charset="0"/>
              </a:rPr>
              <a:t>AA</a:t>
            </a:r>
            <a:r>
              <a:rPr lang="fa-IR" sz="2000" smtClean="0">
                <a:latin typeface="Tahoma" pitchFamily="34" charset="0"/>
                <a:cs typeface="Tahoma" pitchFamily="34" charset="0"/>
              </a:rPr>
              <a:t> و </a:t>
            </a:r>
            <a:r>
              <a:rPr lang="en-US" sz="2000" smtClean="0">
                <a:latin typeface="Tahoma" pitchFamily="34" charset="0"/>
                <a:cs typeface="Tahoma" pitchFamily="34" charset="0"/>
              </a:rPr>
              <a:t>2n=4X = 28</a:t>
            </a:r>
            <a:r>
              <a:rPr lang="fa-IR" sz="2000" smtClean="0">
                <a:latin typeface="Tahoma" pitchFamily="34" charset="0"/>
                <a:cs typeface="Tahoma" pitchFamily="34" charset="0"/>
              </a:rPr>
              <a:t> کروموزوم دارند.</a:t>
            </a:r>
          </a:p>
          <a:p>
            <a:pPr algn="r" rtl="1" eaLnBrk="1" hangingPunct="1">
              <a:lnSpc>
                <a:spcPct val="90000"/>
              </a:lnSpc>
            </a:pPr>
            <a:r>
              <a:rPr lang="fa-IR" sz="2000" smtClean="0">
                <a:latin typeface="Tahoma" pitchFamily="34" charset="0"/>
                <a:cs typeface="Tahoma" pitchFamily="34" charset="0"/>
              </a:rPr>
              <a:t>هم گونه های وحشی دارند و هم گونه زراعی و اکثرا بهاره هستند.</a:t>
            </a:r>
          </a:p>
          <a:p>
            <a:pPr algn="r" rtl="1" eaLnBrk="1" hangingPunct="1">
              <a:lnSpc>
                <a:spcPct val="90000"/>
              </a:lnSpc>
            </a:pPr>
            <a:r>
              <a:rPr lang="fa-IR" sz="2000" smtClean="0">
                <a:latin typeface="Tahoma" pitchFamily="34" charset="0"/>
                <a:cs typeface="Tahoma" pitchFamily="34" charset="0"/>
              </a:rPr>
              <a:t>هم پوشش دارند و هم بدون پوشش.</a:t>
            </a:r>
          </a:p>
          <a:p>
            <a:pPr algn="r" rtl="1" eaLnBrk="1" hangingPunct="1">
              <a:lnSpc>
                <a:spcPct val="90000"/>
              </a:lnSpc>
            </a:pPr>
            <a:r>
              <a:rPr lang="fa-IR" sz="2000" smtClean="0">
                <a:latin typeface="Tahoma" pitchFamily="34" charset="0"/>
                <a:cs typeface="Tahoma" pitchFamily="34" charset="0"/>
              </a:rPr>
              <a:t>معروف به </a:t>
            </a:r>
            <a:r>
              <a:rPr lang="en-US" sz="2000" smtClean="0">
                <a:latin typeface="Tahoma" pitchFamily="34" charset="0"/>
                <a:cs typeface="Tahoma" pitchFamily="34" charset="0"/>
              </a:rPr>
              <a:t>Emmer</a:t>
            </a:r>
            <a:r>
              <a:rPr lang="fa-IR" sz="2000" smtClean="0">
                <a:latin typeface="Tahoma" pitchFamily="34" charset="0"/>
                <a:cs typeface="Tahoma" pitchFamily="34" charset="0"/>
              </a:rPr>
              <a:t> هستند یعنی سرخ – قهوه ای.</a:t>
            </a:r>
          </a:p>
          <a:p>
            <a:pPr algn="r" rtl="1" eaLnBrk="1" hangingPunct="1">
              <a:lnSpc>
                <a:spcPct val="90000"/>
              </a:lnSpc>
            </a:pPr>
            <a:r>
              <a:rPr lang="en-US" sz="2000" b="1" smtClean="0">
                <a:solidFill>
                  <a:srgbClr val="0000FF"/>
                </a:solidFill>
                <a:latin typeface="Tahoma" pitchFamily="34" charset="0"/>
                <a:cs typeface="Tahoma" pitchFamily="34" charset="0"/>
              </a:rPr>
              <a:t>T.durum</a:t>
            </a:r>
            <a:r>
              <a:rPr lang="fa-IR" sz="2000" smtClean="0">
                <a:latin typeface="Tahoma" pitchFamily="34" charset="0"/>
                <a:cs typeface="Tahoma" pitchFamily="34" charset="0"/>
              </a:rPr>
              <a:t> گندم سخت یا ماکارونی – مقطع شیشه ای دارد – پروتئین آن از همه بیشتر است – بهاره است – کمبود ازت مقطع را سفید می کند- سنبله سست دارد – لخت و زراعی است – </a:t>
            </a:r>
            <a:r>
              <a:rPr lang="en-US" sz="2000" smtClean="0">
                <a:latin typeface="Tahoma" pitchFamily="34" charset="0"/>
                <a:cs typeface="Tahoma" pitchFamily="34" charset="0"/>
              </a:rPr>
              <a:t>Macaroni  Wheat</a:t>
            </a:r>
          </a:p>
          <a:p>
            <a:pPr algn="r" rtl="1" eaLnBrk="1" hangingPunct="1">
              <a:lnSpc>
                <a:spcPct val="90000"/>
              </a:lnSpc>
            </a:pPr>
            <a:r>
              <a:rPr lang="en-US" sz="2000" b="1" smtClean="0">
                <a:solidFill>
                  <a:srgbClr val="0000FF"/>
                </a:solidFill>
                <a:latin typeface="Tahoma" pitchFamily="34" charset="0"/>
                <a:cs typeface="Tahoma" pitchFamily="34" charset="0"/>
              </a:rPr>
              <a:t>T.dicoccum</a:t>
            </a:r>
            <a:r>
              <a:rPr lang="fa-IR" sz="2000" smtClean="0">
                <a:latin typeface="Tahoma" pitchFamily="34" charset="0"/>
                <a:cs typeface="Tahoma" pitchFamily="34" charset="0"/>
              </a:rPr>
              <a:t> سنبله فشرده دارد – </a:t>
            </a:r>
            <a:r>
              <a:rPr lang="en-US" sz="2000" smtClean="0">
                <a:latin typeface="Tahoma" pitchFamily="34" charset="0"/>
                <a:cs typeface="Tahoma" pitchFamily="34" charset="0"/>
              </a:rPr>
              <a:t>Emmer</a:t>
            </a:r>
            <a:r>
              <a:rPr lang="fa-IR" sz="2000" smtClean="0">
                <a:latin typeface="Tahoma" pitchFamily="34" charset="0"/>
                <a:cs typeface="Tahoma" pitchFamily="34" charset="0"/>
              </a:rPr>
              <a:t> زراعی است – زراعی و پوشیده است – هم بهاره و هم پائیزه است – ریشک دار است.</a:t>
            </a:r>
          </a:p>
          <a:p>
            <a:pPr algn="r" rtl="1" eaLnBrk="1" hangingPunct="1">
              <a:lnSpc>
                <a:spcPct val="90000"/>
              </a:lnSpc>
            </a:pPr>
            <a:r>
              <a:rPr lang="en-US" sz="2000" b="1" smtClean="0">
                <a:solidFill>
                  <a:srgbClr val="0000FF"/>
                </a:solidFill>
                <a:latin typeface="Tahoma" pitchFamily="34" charset="0"/>
                <a:cs typeface="Tahoma" pitchFamily="34" charset="0"/>
              </a:rPr>
              <a:t>T.polonicum</a:t>
            </a:r>
            <a:r>
              <a:rPr lang="fa-IR" sz="2000" b="1" smtClean="0">
                <a:solidFill>
                  <a:srgbClr val="0000FF"/>
                </a:solidFill>
                <a:latin typeface="Tahoma" pitchFamily="34" charset="0"/>
                <a:cs typeface="Tahoma" pitchFamily="34" charset="0"/>
              </a:rPr>
              <a:t> </a:t>
            </a:r>
            <a:r>
              <a:rPr lang="fa-IR" sz="2000" smtClean="0">
                <a:latin typeface="Tahoma" pitchFamily="34" charset="0"/>
                <a:cs typeface="Tahoma" pitchFamily="34" charset="0"/>
              </a:rPr>
              <a:t>گندم لهستانی است –</a:t>
            </a:r>
            <a:r>
              <a:rPr lang="fa-IR" sz="2000" b="1" smtClean="0">
                <a:solidFill>
                  <a:srgbClr val="0000FF"/>
                </a:solidFill>
                <a:latin typeface="Tahoma" pitchFamily="34" charset="0"/>
                <a:cs typeface="Tahoma" pitchFamily="34" charset="0"/>
              </a:rPr>
              <a:t> </a:t>
            </a:r>
            <a:r>
              <a:rPr lang="en-US" sz="2000" b="1" smtClean="0">
                <a:solidFill>
                  <a:srgbClr val="0000FF"/>
                </a:solidFill>
                <a:latin typeface="Tahoma" pitchFamily="34" charset="0"/>
                <a:cs typeface="Tahoma" pitchFamily="34" charset="0"/>
              </a:rPr>
              <a:t>Gummer</a:t>
            </a:r>
            <a:r>
              <a:rPr lang="fa-IR" sz="2000" smtClean="0">
                <a:latin typeface="Tahoma" pitchFamily="34" charset="0"/>
                <a:cs typeface="Tahoma" pitchFamily="34" charset="0"/>
              </a:rPr>
              <a:t>- ساقه بلند – ریشک دار – بهاره – حساس به ورس – </a:t>
            </a:r>
            <a:r>
              <a:rPr lang="en-US" sz="2000" b="1" smtClean="0">
                <a:solidFill>
                  <a:srgbClr val="0000FF"/>
                </a:solidFill>
                <a:latin typeface="Tahoma" pitchFamily="34" charset="0"/>
                <a:cs typeface="Tahoma" pitchFamily="34" charset="0"/>
              </a:rPr>
              <a:t>polish  wheat</a:t>
            </a:r>
            <a:r>
              <a:rPr lang="fa-IR" sz="2000" smtClean="0">
                <a:latin typeface="Tahoma" pitchFamily="34" charset="0"/>
                <a:cs typeface="Tahoma" pitchFamily="34" charset="0"/>
              </a:rPr>
              <a:t>   </a:t>
            </a:r>
          </a:p>
          <a:p>
            <a:pPr algn="ctr" rtl="1" eaLnBrk="1" hangingPunct="1">
              <a:lnSpc>
                <a:spcPct val="90000"/>
              </a:lnSpc>
            </a:pPr>
            <a:r>
              <a:rPr lang="en-US" sz="2000" b="1" smtClean="0">
                <a:solidFill>
                  <a:srgbClr val="0000FF"/>
                </a:solidFill>
                <a:latin typeface="Tahoma" pitchFamily="34" charset="0"/>
                <a:cs typeface="Tahoma" pitchFamily="34" charset="0"/>
              </a:rPr>
              <a:t>T. Persicum</a:t>
            </a:r>
            <a:r>
              <a:rPr lang="fa-IR" sz="2000" smtClean="0">
                <a:latin typeface="Tahoma" pitchFamily="34" charset="0"/>
                <a:cs typeface="Tahoma" pitchFamily="34" charset="0"/>
              </a:rPr>
              <a:t> گندم ایرانی – زراعی و بدون پوشش – ریشک دار – قرمز رنگ – </a:t>
            </a:r>
            <a:r>
              <a:rPr lang="en-US" sz="2000" b="1" smtClean="0">
                <a:solidFill>
                  <a:srgbClr val="0000FF"/>
                </a:solidFill>
                <a:latin typeface="Tahoma" pitchFamily="34" charset="0"/>
                <a:cs typeface="Tahoma" pitchFamily="34" charset="0"/>
              </a:rPr>
              <a:t>Persian  wheat</a:t>
            </a:r>
          </a:p>
          <a:p>
            <a:pPr algn="r" rtl="1" eaLnBrk="1" hangingPunct="1">
              <a:lnSpc>
                <a:spcPct val="90000"/>
              </a:lnSpc>
              <a:buFontTx/>
              <a:buNone/>
            </a:pPr>
            <a:r>
              <a:rPr lang="en-US" sz="2000" smtClean="0">
                <a:latin typeface="Tahoma" pitchFamily="34" charset="0"/>
                <a:cs typeface="Tahoma" pitchFamily="34" charset="0"/>
              </a:rPr>
              <a:t>   </a:t>
            </a:r>
            <a:endParaRPr lang="fa-IR" sz="2000" smtClean="0">
              <a:latin typeface="Tahoma" pitchFamily="34" charset="0"/>
              <a:cs typeface="Tahoma" pitchFamily="34" charset="0"/>
            </a:endParaRPr>
          </a:p>
          <a:p>
            <a:pPr algn="r" rtl="1" eaLnBrk="1" hangingPunct="1">
              <a:lnSpc>
                <a:spcPct val="90000"/>
              </a:lnSpc>
            </a:pPr>
            <a:endParaRPr lang="fa-IR" sz="2000" smtClean="0">
              <a:latin typeface="Tahoma" pitchFamily="34" charset="0"/>
              <a:cs typeface="Tahoma" pitchFamily="34" charset="0"/>
            </a:endParaRPr>
          </a:p>
          <a:p>
            <a:pPr algn="r" rtl="1" eaLnBrk="1" hangingPunct="1">
              <a:lnSpc>
                <a:spcPct val="90000"/>
              </a:lnSpc>
            </a:pPr>
            <a:endParaRPr lang="fa-IR" sz="2000" smtClean="0">
              <a:latin typeface="Tahoma" pitchFamily="34" charset="0"/>
              <a:cs typeface="Tahoma" pitchFamily="34" charset="0"/>
            </a:endParaRPr>
          </a:p>
          <a:p>
            <a:pPr algn="r" rtl="1" eaLnBrk="1" hangingPunct="1">
              <a:lnSpc>
                <a:spcPct val="90000"/>
              </a:lnSpc>
              <a:buFontTx/>
              <a:buNone/>
            </a:pPr>
            <a:endParaRPr lang="en-GB" sz="2000" smtClean="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9810"/>
                                        </p:tgtEl>
                                        <p:attrNameLst>
                                          <p:attrName>style.visibility</p:attrName>
                                        </p:attrNameLst>
                                      </p:cBhvr>
                                      <p:to>
                                        <p:strVal val="visible"/>
                                      </p:to>
                                    </p:set>
                                    <p:anim calcmode="lin" valueType="num">
                                      <p:cBhvr additive="base">
                                        <p:cTn id="7" dur="2000" fill="hold"/>
                                        <p:tgtEl>
                                          <p:spTgt spid="119810"/>
                                        </p:tgtEl>
                                        <p:attrNameLst>
                                          <p:attrName>ppt_x</p:attrName>
                                        </p:attrNameLst>
                                      </p:cBhvr>
                                      <p:tavLst>
                                        <p:tav tm="0">
                                          <p:val>
                                            <p:strVal val="#ppt_x"/>
                                          </p:val>
                                        </p:tav>
                                        <p:tav tm="100000">
                                          <p:val>
                                            <p:strVal val="#ppt_x"/>
                                          </p:val>
                                        </p:tav>
                                      </p:tavLst>
                                    </p:anim>
                                    <p:anim calcmode="lin" valueType="num">
                                      <p:cBhvr additive="base">
                                        <p:cTn id="8" dur="2000" fill="hold"/>
                                        <p:tgtEl>
                                          <p:spTgt spid="11981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3" presetClass="entr" presetSubtype="16" fill="hold" grpId="0" nodeType="afterEffect">
                                  <p:stCondLst>
                                    <p:cond delay="0"/>
                                  </p:stCondLst>
                                  <p:childTnLst>
                                    <p:set>
                                      <p:cBhvr>
                                        <p:cTn id="11" dur="1" fill="hold">
                                          <p:stCondLst>
                                            <p:cond delay="0"/>
                                          </p:stCondLst>
                                        </p:cTn>
                                        <p:tgtEl>
                                          <p:spTgt spid="119811">
                                            <p:txEl>
                                              <p:pRg st="0" end="0"/>
                                            </p:txEl>
                                          </p:spTgt>
                                        </p:tgtEl>
                                        <p:attrNameLst>
                                          <p:attrName>style.visibility</p:attrName>
                                        </p:attrNameLst>
                                      </p:cBhvr>
                                      <p:to>
                                        <p:strVal val="visible"/>
                                      </p:to>
                                    </p:set>
                                    <p:animEffect transition="in" filter="plus(in)">
                                      <p:cBhvr>
                                        <p:cTn id="12" dur="1000"/>
                                        <p:tgtEl>
                                          <p:spTgt spid="119811">
                                            <p:txEl>
                                              <p:pRg st="0" end="0"/>
                                            </p:txEl>
                                          </p:spTgt>
                                        </p:tgtEl>
                                      </p:cBhvr>
                                    </p:animEffect>
                                  </p:childTnLst>
                                </p:cTn>
                              </p:par>
                            </p:childTnLst>
                          </p:cTn>
                        </p:par>
                        <p:par>
                          <p:cTn id="13" fill="hold">
                            <p:stCondLst>
                              <p:cond delay="3000"/>
                            </p:stCondLst>
                            <p:childTnLst>
                              <p:par>
                                <p:cTn id="14" presetID="13" presetClass="entr" presetSubtype="16" fill="hold" grpId="0" nodeType="afterEffect">
                                  <p:stCondLst>
                                    <p:cond delay="0"/>
                                  </p:stCondLst>
                                  <p:childTnLst>
                                    <p:set>
                                      <p:cBhvr>
                                        <p:cTn id="15" dur="1" fill="hold">
                                          <p:stCondLst>
                                            <p:cond delay="0"/>
                                          </p:stCondLst>
                                        </p:cTn>
                                        <p:tgtEl>
                                          <p:spTgt spid="119811">
                                            <p:txEl>
                                              <p:pRg st="1" end="1"/>
                                            </p:txEl>
                                          </p:spTgt>
                                        </p:tgtEl>
                                        <p:attrNameLst>
                                          <p:attrName>style.visibility</p:attrName>
                                        </p:attrNameLst>
                                      </p:cBhvr>
                                      <p:to>
                                        <p:strVal val="visible"/>
                                      </p:to>
                                    </p:set>
                                    <p:animEffect transition="in" filter="plus(in)">
                                      <p:cBhvr>
                                        <p:cTn id="16" dur="1000"/>
                                        <p:tgtEl>
                                          <p:spTgt spid="119811">
                                            <p:txEl>
                                              <p:pRg st="1" end="1"/>
                                            </p:txEl>
                                          </p:spTgt>
                                        </p:tgtEl>
                                      </p:cBhvr>
                                    </p:animEffect>
                                  </p:childTnLst>
                                </p:cTn>
                              </p:par>
                            </p:childTnLst>
                          </p:cTn>
                        </p:par>
                        <p:par>
                          <p:cTn id="17" fill="hold">
                            <p:stCondLst>
                              <p:cond delay="4000"/>
                            </p:stCondLst>
                            <p:childTnLst>
                              <p:par>
                                <p:cTn id="18" presetID="13" presetClass="entr" presetSubtype="16" fill="hold" grpId="0" nodeType="afterEffect">
                                  <p:stCondLst>
                                    <p:cond delay="0"/>
                                  </p:stCondLst>
                                  <p:childTnLst>
                                    <p:set>
                                      <p:cBhvr>
                                        <p:cTn id="19" dur="1" fill="hold">
                                          <p:stCondLst>
                                            <p:cond delay="0"/>
                                          </p:stCondLst>
                                        </p:cTn>
                                        <p:tgtEl>
                                          <p:spTgt spid="119811">
                                            <p:txEl>
                                              <p:pRg st="2" end="2"/>
                                            </p:txEl>
                                          </p:spTgt>
                                        </p:tgtEl>
                                        <p:attrNameLst>
                                          <p:attrName>style.visibility</p:attrName>
                                        </p:attrNameLst>
                                      </p:cBhvr>
                                      <p:to>
                                        <p:strVal val="visible"/>
                                      </p:to>
                                    </p:set>
                                    <p:animEffect transition="in" filter="plus(in)">
                                      <p:cBhvr>
                                        <p:cTn id="20" dur="1000"/>
                                        <p:tgtEl>
                                          <p:spTgt spid="119811">
                                            <p:txEl>
                                              <p:pRg st="2" end="2"/>
                                            </p:txEl>
                                          </p:spTgt>
                                        </p:tgtEl>
                                      </p:cBhvr>
                                    </p:animEffect>
                                  </p:childTnLst>
                                </p:cTn>
                              </p:par>
                            </p:childTnLst>
                          </p:cTn>
                        </p:par>
                        <p:par>
                          <p:cTn id="21" fill="hold">
                            <p:stCondLst>
                              <p:cond delay="5000"/>
                            </p:stCondLst>
                            <p:childTnLst>
                              <p:par>
                                <p:cTn id="22" presetID="13" presetClass="entr" presetSubtype="16" fill="hold" grpId="0" nodeType="afterEffect">
                                  <p:stCondLst>
                                    <p:cond delay="0"/>
                                  </p:stCondLst>
                                  <p:childTnLst>
                                    <p:set>
                                      <p:cBhvr>
                                        <p:cTn id="23" dur="1" fill="hold">
                                          <p:stCondLst>
                                            <p:cond delay="0"/>
                                          </p:stCondLst>
                                        </p:cTn>
                                        <p:tgtEl>
                                          <p:spTgt spid="119811">
                                            <p:txEl>
                                              <p:pRg st="3" end="3"/>
                                            </p:txEl>
                                          </p:spTgt>
                                        </p:tgtEl>
                                        <p:attrNameLst>
                                          <p:attrName>style.visibility</p:attrName>
                                        </p:attrNameLst>
                                      </p:cBhvr>
                                      <p:to>
                                        <p:strVal val="visible"/>
                                      </p:to>
                                    </p:set>
                                    <p:animEffect transition="in" filter="plus(in)">
                                      <p:cBhvr>
                                        <p:cTn id="24" dur="1000"/>
                                        <p:tgtEl>
                                          <p:spTgt spid="119811">
                                            <p:txEl>
                                              <p:pRg st="3" end="3"/>
                                            </p:txEl>
                                          </p:spTgt>
                                        </p:tgtEl>
                                      </p:cBhvr>
                                    </p:animEffect>
                                  </p:childTnLst>
                                </p:cTn>
                              </p:par>
                            </p:childTnLst>
                          </p:cTn>
                        </p:par>
                        <p:par>
                          <p:cTn id="25" fill="hold">
                            <p:stCondLst>
                              <p:cond delay="6000"/>
                            </p:stCondLst>
                            <p:childTnLst>
                              <p:par>
                                <p:cTn id="26" presetID="13" presetClass="entr" presetSubtype="16" fill="hold" grpId="0" nodeType="afterEffect">
                                  <p:stCondLst>
                                    <p:cond delay="0"/>
                                  </p:stCondLst>
                                  <p:childTnLst>
                                    <p:set>
                                      <p:cBhvr>
                                        <p:cTn id="27" dur="1" fill="hold">
                                          <p:stCondLst>
                                            <p:cond delay="0"/>
                                          </p:stCondLst>
                                        </p:cTn>
                                        <p:tgtEl>
                                          <p:spTgt spid="119811">
                                            <p:txEl>
                                              <p:pRg st="4" end="4"/>
                                            </p:txEl>
                                          </p:spTgt>
                                        </p:tgtEl>
                                        <p:attrNameLst>
                                          <p:attrName>style.visibility</p:attrName>
                                        </p:attrNameLst>
                                      </p:cBhvr>
                                      <p:to>
                                        <p:strVal val="visible"/>
                                      </p:to>
                                    </p:set>
                                    <p:animEffect transition="in" filter="plus(in)">
                                      <p:cBhvr>
                                        <p:cTn id="28" dur="1000"/>
                                        <p:tgtEl>
                                          <p:spTgt spid="119811">
                                            <p:txEl>
                                              <p:pRg st="4" end="4"/>
                                            </p:txEl>
                                          </p:spTgt>
                                        </p:tgtEl>
                                      </p:cBhvr>
                                    </p:animEffect>
                                  </p:childTnLst>
                                </p:cTn>
                              </p:par>
                            </p:childTnLst>
                          </p:cTn>
                        </p:par>
                        <p:par>
                          <p:cTn id="29" fill="hold">
                            <p:stCondLst>
                              <p:cond delay="7000"/>
                            </p:stCondLst>
                            <p:childTnLst>
                              <p:par>
                                <p:cTn id="30" presetID="13" presetClass="entr" presetSubtype="16" fill="hold" grpId="0" nodeType="afterEffect">
                                  <p:stCondLst>
                                    <p:cond delay="0"/>
                                  </p:stCondLst>
                                  <p:childTnLst>
                                    <p:set>
                                      <p:cBhvr>
                                        <p:cTn id="31" dur="1" fill="hold">
                                          <p:stCondLst>
                                            <p:cond delay="0"/>
                                          </p:stCondLst>
                                        </p:cTn>
                                        <p:tgtEl>
                                          <p:spTgt spid="119811">
                                            <p:txEl>
                                              <p:pRg st="5" end="5"/>
                                            </p:txEl>
                                          </p:spTgt>
                                        </p:tgtEl>
                                        <p:attrNameLst>
                                          <p:attrName>style.visibility</p:attrName>
                                        </p:attrNameLst>
                                      </p:cBhvr>
                                      <p:to>
                                        <p:strVal val="visible"/>
                                      </p:to>
                                    </p:set>
                                    <p:animEffect transition="in" filter="plus(in)">
                                      <p:cBhvr>
                                        <p:cTn id="32" dur="1000"/>
                                        <p:tgtEl>
                                          <p:spTgt spid="119811">
                                            <p:txEl>
                                              <p:pRg st="5" end="5"/>
                                            </p:txEl>
                                          </p:spTgt>
                                        </p:tgtEl>
                                      </p:cBhvr>
                                    </p:animEffect>
                                  </p:childTnLst>
                                </p:cTn>
                              </p:par>
                            </p:childTnLst>
                          </p:cTn>
                        </p:par>
                        <p:par>
                          <p:cTn id="33" fill="hold">
                            <p:stCondLst>
                              <p:cond delay="8000"/>
                            </p:stCondLst>
                            <p:childTnLst>
                              <p:par>
                                <p:cTn id="34" presetID="13" presetClass="entr" presetSubtype="16" fill="hold" grpId="0" nodeType="afterEffect">
                                  <p:stCondLst>
                                    <p:cond delay="0"/>
                                  </p:stCondLst>
                                  <p:childTnLst>
                                    <p:set>
                                      <p:cBhvr>
                                        <p:cTn id="35" dur="1" fill="hold">
                                          <p:stCondLst>
                                            <p:cond delay="0"/>
                                          </p:stCondLst>
                                        </p:cTn>
                                        <p:tgtEl>
                                          <p:spTgt spid="119811">
                                            <p:txEl>
                                              <p:pRg st="6" end="6"/>
                                            </p:txEl>
                                          </p:spTgt>
                                        </p:tgtEl>
                                        <p:attrNameLst>
                                          <p:attrName>style.visibility</p:attrName>
                                        </p:attrNameLst>
                                      </p:cBhvr>
                                      <p:to>
                                        <p:strVal val="visible"/>
                                      </p:to>
                                    </p:set>
                                    <p:animEffect transition="in" filter="plus(in)">
                                      <p:cBhvr>
                                        <p:cTn id="36" dur="1000"/>
                                        <p:tgtEl>
                                          <p:spTgt spid="119811">
                                            <p:txEl>
                                              <p:pRg st="6" end="6"/>
                                            </p:txEl>
                                          </p:spTgt>
                                        </p:tgtEl>
                                      </p:cBhvr>
                                    </p:animEffect>
                                  </p:childTnLst>
                                </p:cTn>
                              </p:par>
                            </p:childTnLst>
                          </p:cTn>
                        </p:par>
                        <p:par>
                          <p:cTn id="37" fill="hold">
                            <p:stCondLst>
                              <p:cond delay="9000"/>
                            </p:stCondLst>
                            <p:childTnLst>
                              <p:par>
                                <p:cTn id="38" presetID="13" presetClass="entr" presetSubtype="16" fill="hold" grpId="0" nodeType="afterEffect">
                                  <p:stCondLst>
                                    <p:cond delay="0"/>
                                  </p:stCondLst>
                                  <p:childTnLst>
                                    <p:set>
                                      <p:cBhvr>
                                        <p:cTn id="39" dur="1" fill="hold">
                                          <p:stCondLst>
                                            <p:cond delay="0"/>
                                          </p:stCondLst>
                                        </p:cTn>
                                        <p:tgtEl>
                                          <p:spTgt spid="119811">
                                            <p:txEl>
                                              <p:pRg st="7" end="7"/>
                                            </p:txEl>
                                          </p:spTgt>
                                        </p:tgtEl>
                                        <p:attrNameLst>
                                          <p:attrName>style.visibility</p:attrName>
                                        </p:attrNameLst>
                                      </p:cBhvr>
                                      <p:to>
                                        <p:strVal val="visible"/>
                                      </p:to>
                                    </p:set>
                                    <p:animEffect transition="in" filter="plus(in)">
                                      <p:cBhvr>
                                        <p:cTn id="40" dur="1000"/>
                                        <p:tgtEl>
                                          <p:spTgt spid="119811">
                                            <p:txEl>
                                              <p:pRg st="7" end="7"/>
                                            </p:txEl>
                                          </p:spTgt>
                                        </p:tgtEl>
                                      </p:cBhvr>
                                    </p:animEffect>
                                  </p:childTnLst>
                                </p:cTn>
                              </p:par>
                            </p:childTnLst>
                          </p:cTn>
                        </p:par>
                        <p:par>
                          <p:cTn id="41" fill="hold">
                            <p:stCondLst>
                              <p:cond delay="10000"/>
                            </p:stCondLst>
                            <p:childTnLst>
                              <p:par>
                                <p:cTn id="42" presetID="13" presetClass="entr" presetSubtype="16" fill="hold" grpId="0" nodeType="afterEffect">
                                  <p:stCondLst>
                                    <p:cond delay="0"/>
                                  </p:stCondLst>
                                  <p:childTnLst>
                                    <p:set>
                                      <p:cBhvr>
                                        <p:cTn id="43" dur="1" fill="hold">
                                          <p:stCondLst>
                                            <p:cond delay="0"/>
                                          </p:stCondLst>
                                        </p:cTn>
                                        <p:tgtEl>
                                          <p:spTgt spid="119811">
                                            <p:txEl>
                                              <p:pRg st="8" end="8"/>
                                            </p:txEl>
                                          </p:spTgt>
                                        </p:tgtEl>
                                        <p:attrNameLst>
                                          <p:attrName>style.visibility</p:attrName>
                                        </p:attrNameLst>
                                      </p:cBhvr>
                                      <p:to>
                                        <p:strVal val="visible"/>
                                      </p:to>
                                    </p:set>
                                    <p:animEffect transition="in" filter="plus(in)">
                                      <p:cBhvr>
                                        <p:cTn id="44" dur="1000"/>
                                        <p:tgtEl>
                                          <p:spTgt spid="1198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nimBg="1"/>
      <p:bldP spid="119811"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solidFill>
            <a:srgbClr val="FFFF99"/>
          </a:solidFill>
          <a:ln w="19050">
            <a:solidFill>
              <a:schemeClr val="tx1"/>
            </a:solidFill>
          </a:ln>
        </p:spPr>
        <p:txBody>
          <a:bodyPr/>
          <a:lstStyle/>
          <a:p>
            <a:pPr rtl="1" eaLnBrk="1" hangingPunct="1"/>
            <a:r>
              <a:rPr lang="fa-IR" smtClean="0">
                <a:cs typeface="Titr" pitchFamily="2" charset="-78"/>
              </a:rPr>
              <a:t>گندمهای جفت دانه یا تتراپلوئید</a:t>
            </a:r>
            <a:r>
              <a:rPr lang="en-US" smtClean="0">
                <a:cs typeface="Arial" charset="0"/>
              </a:rPr>
              <a:t>  </a:t>
            </a:r>
            <a:r>
              <a:rPr lang="en-US" smtClean="0">
                <a:latin typeface="GungsuhChe" pitchFamily="49" charset="-127"/>
                <a:cs typeface="Arial" charset="0"/>
              </a:rPr>
              <a:t>Emmer</a:t>
            </a:r>
            <a:r>
              <a:rPr lang="en-US" smtClean="0">
                <a:cs typeface="Arial" charset="0"/>
              </a:rPr>
              <a:t> </a:t>
            </a:r>
            <a:endParaRPr lang="en-GB" smtClean="0">
              <a:cs typeface="Arial" charset="0"/>
            </a:endParaRPr>
          </a:p>
        </p:txBody>
      </p:sp>
      <p:sp>
        <p:nvSpPr>
          <p:cNvPr id="130051" name="Rectangle 3"/>
          <p:cNvSpPr>
            <a:spLocks noGrp="1" noChangeArrowheads="1"/>
          </p:cNvSpPr>
          <p:nvPr>
            <p:ph type="body" idx="1"/>
          </p:nvPr>
        </p:nvSpPr>
        <p:spPr>
          <a:xfrm>
            <a:off x="152400" y="2057400"/>
            <a:ext cx="8991600" cy="4525963"/>
          </a:xfrm>
        </p:spPr>
        <p:txBody>
          <a:bodyPr/>
          <a:lstStyle/>
          <a:p>
            <a:pPr algn="r" rtl="1" eaLnBrk="1" hangingPunct="1"/>
            <a:r>
              <a:rPr lang="en-US" sz="2000" b="1" smtClean="0">
                <a:solidFill>
                  <a:srgbClr val="0000FF"/>
                </a:solidFill>
                <a:latin typeface="Tahoma" pitchFamily="34" charset="0"/>
                <a:cs typeface="Tahoma" pitchFamily="34" charset="0"/>
              </a:rPr>
              <a:t>T. Timopheevi</a:t>
            </a:r>
            <a:r>
              <a:rPr lang="fa-IR" sz="2000" smtClean="0">
                <a:latin typeface="Tahoma" pitchFamily="34" charset="0"/>
                <a:cs typeface="Tahoma" pitchFamily="34" charset="0"/>
              </a:rPr>
              <a:t> زراعی و پوشیده – بهاره – مقاوم به بیماری و خشکی – ژنوم این گندم </a:t>
            </a:r>
            <a:r>
              <a:rPr lang="en-US" sz="2000" smtClean="0">
                <a:latin typeface="Tahoma" pitchFamily="34" charset="0"/>
                <a:cs typeface="Tahoma" pitchFamily="34" charset="0"/>
              </a:rPr>
              <a:t>AAGG</a:t>
            </a:r>
            <a:r>
              <a:rPr lang="fa-IR" sz="2000" smtClean="0">
                <a:latin typeface="Tahoma" pitchFamily="34" charset="0"/>
                <a:cs typeface="Tahoma" pitchFamily="34" charset="0"/>
              </a:rPr>
              <a:t> است – </a:t>
            </a:r>
            <a:r>
              <a:rPr lang="en-US" sz="2000" b="1" smtClean="0">
                <a:solidFill>
                  <a:srgbClr val="0000FF"/>
                </a:solidFill>
                <a:latin typeface="Tahoma" pitchFamily="34" charset="0"/>
                <a:cs typeface="Tahoma" pitchFamily="34" charset="0"/>
              </a:rPr>
              <a:t>Timofeevi</a:t>
            </a:r>
          </a:p>
          <a:p>
            <a:pPr algn="r" rtl="1" eaLnBrk="1" hangingPunct="1">
              <a:buFontTx/>
              <a:buNone/>
            </a:pPr>
            <a:endParaRPr lang="fa-IR" sz="2000" b="1" smtClean="0">
              <a:solidFill>
                <a:srgbClr val="0000FF"/>
              </a:solidFill>
              <a:latin typeface="Tahoma" pitchFamily="34" charset="0"/>
              <a:cs typeface="Tahoma" pitchFamily="34" charset="0"/>
            </a:endParaRPr>
          </a:p>
          <a:p>
            <a:pPr algn="r" rtl="1" eaLnBrk="1" hangingPunct="1"/>
            <a:r>
              <a:rPr lang="en-US" sz="2000" b="1" smtClean="0">
                <a:solidFill>
                  <a:srgbClr val="0000FF"/>
                </a:solidFill>
                <a:latin typeface="Tahoma" pitchFamily="34" charset="0"/>
                <a:cs typeface="Tahoma" pitchFamily="34" charset="0"/>
              </a:rPr>
              <a:t>T. Turgidum</a:t>
            </a:r>
            <a:r>
              <a:rPr lang="fa-IR" sz="2000" smtClean="0">
                <a:latin typeface="Tahoma" pitchFamily="34" charset="0"/>
                <a:cs typeface="Tahoma" pitchFamily="34" charset="0"/>
              </a:rPr>
              <a:t> زراعی و پوشیده – سنبله پر انشعاب – بهاره و پائیزه است – گندم معجزه هم نام دارد – دانه ریز – گندم </a:t>
            </a:r>
            <a:r>
              <a:rPr lang="en-US" sz="2000" b="1" smtClean="0">
                <a:solidFill>
                  <a:srgbClr val="0000FF"/>
                </a:solidFill>
                <a:latin typeface="Tahoma" pitchFamily="34" charset="0"/>
                <a:cs typeface="Tahoma" pitchFamily="34" charset="0"/>
              </a:rPr>
              <a:t>Poulard</a:t>
            </a:r>
            <a:r>
              <a:rPr lang="fa-IR" sz="2000" smtClean="0">
                <a:latin typeface="Tahoma" pitchFamily="34" charset="0"/>
                <a:cs typeface="Tahoma" pitchFamily="34" charset="0"/>
              </a:rPr>
              <a:t> هم نام دارد- </a:t>
            </a:r>
            <a:r>
              <a:rPr lang="en-US" sz="2000" b="1" smtClean="0">
                <a:solidFill>
                  <a:srgbClr val="0000FF"/>
                </a:solidFill>
                <a:latin typeface="Tahoma" pitchFamily="34" charset="0"/>
                <a:cs typeface="Tahoma" pitchFamily="34" charset="0"/>
              </a:rPr>
              <a:t>Rivet wheat</a:t>
            </a:r>
          </a:p>
          <a:p>
            <a:pPr algn="r" rtl="1" eaLnBrk="1" hangingPunct="1"/>
            <a:endParaRPr lang="fa-IR" sz="2000" smtClean="0">
              <a:latin typeface="Tahoma" pitchFamily="34" charset="0"/>
              <a:cs typeface="Tahoma" pitchFamily="34" charset="0"/>
            </a:endParaRPr>
          </a:p>
          <a:p>
            <a:pPr algn="r" rtl="1" eaLnBrk="1" hangingPunct="1">
              <a:buFontTx/>
              <a:buNone/>
            </a:pPr>
            <a:endParaRPr lang="fa-IR" sz="2000" smtClean="0">
              <a:latin typeface="Tahoma" pitchFamily="34" charset="0"/>
              <a:cs typeface="Tahoma" pitchFamily="34" charset="0"/>
            </a:endParaRPr>
          </a:p>
          <a:p>
            <a:pPr algn="r" rtl="1" eaLnBrk="1" hangingPunct="1"/>
            <a:endParaRPr lang="fa-IR" sz="2000" smtClean="0">
              <a:latin typeface="Tahoma" pitchFamily="34" charset="0"/>
              <a:cs typeface="Tahoma" pitchFamily="34" charset="0"/>
            </a:endParaRPr>
          </a:p>
          <a:p>
            <a:pPr algn="r" rtl="1" eaLnBrk="1" hangingPunct="1">
              <a:buFontTx/>
              <a:buNone/>
            </a:pPr>
            <a:endParaRPr lang="en-GB" sz="2000" smtClean="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0050"/>
                                        </p:tgtEl>
                                        <p:attrNameLst>
                                          <p:attrName>style.visibility</p:attrName>
                                        </p:attrNameLst>
                                      </p:cBhvr>
                                      <p:to>
                                        <p:strVal val="visible"/>
                                      </p:to>
                                    </p:set>
                                    <p:anim calcmode="lin" valueType="num">
                                      <p:cBhvr additive="base">
                                        <p:cTn id="7" dur="2000" fill="hold"/>
                                        <p:tgtEl>
                                          <p:spTgt spid="130050"/>
                                        </p:tgtEl>
                                        <p:attrNameLst>
                                          <p:attrName>ppt_x</p:attrName>
                                        </p:attrNameLst>
                                      </p:cBhvr>
                                      <p:tavLst>
                                        <p:tav tm="0">
                                          <p:val>
                                            <p:strVal val="#ppt_x"/>
                                          </p:val>
                                        </p:tav>
                                        <p:tav tm="100000">
                                          <p:val>
                                            <p:strVal val="#ppt_x"/>
                                          </p:val>
                                        </p:tav>
                                      </p:tavLst>
                                    </p:anim>
                                    <p:anim calcmode="lin" valueType="num">
                                      <p:cBhvr additive="base">
                                        <p:cTn id="8" dur="2000" fill="hold"/>
                                        <p:tgtEl>
                                          <p:spTgt spid="13005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3" presetClass="entr" presetSubtype="16" fill="hold" grpId="0" nodeType="afterEffect">
                                  <p:stCondLst>
                                    <p:cond delay="0"/>
                                  </p:stCondLst>
                                  <p:childTnLst>
                                    <p:set>
                                      <p:cBhvr>
                                        <p:cTn id="11" dur="1" fill="hold">
                                          <p:stCondLst>
                                            <p:cond delay="0"/>
                                          </p:stCondLst>
                                        </p:cTn>
                                        <p:tgtEl>
                                          <p:spTgt spid="130051">
                                            <p:txEl>
                                              <p:pRg st="0" end="0"/>
                                            </p:txEl>
                                          </p:spTgt>
                                        </p:tgtEl>
                                        <p:attrNameLst>
                                          <p:attrName>style.visibility</p:attrName>
                                        </p:attrNameLst>
                                      </p:cBhvr>
                                      <p:to>
                                        <p:strVal val="visible"/>
                                      </p:to>
                                    </p:set>
                                    <p:animEffect transition="in" filter="plus(in)">
                                      <p:cBhvr>
                                        <p:cTn id="12" dur="1000"/>
                                        <p:tgtEl>
                                          <p:spTgt spid="130051">
                                            <p:txEl>
                                              <p:pRg st="0" end="0"/>
                                            </p:txEl>
                                          </p:spTgt>
                                        </p:tgtEl>
                                      </p:cBhvr>
                                    </p:animEffect>
                                  </p:childTnLst>
                                </p:cTn>
                              </p:par>
                            </p:childTnLst>
                          </p:cTn>
                        </p:par>
                        <p:par>
                          <p:cTn id="13" fill="hold">
                            <p:stCondLst>
                              <p:cond delay="3000"/>
                            </p:stCondLst>
                            <p:childTnLst>
                              <p:par>
                                <p:cTn id="14" presetID="13" presetClass="entr" presetSubtype="16" fill="hold" grpId="0" nodeType="afterEffect">
                                  <p:stCondLst>
                                    <p:cond delay="0"/>
                                  </p:stCondLst>
                                  <p:childTnLst>
                                    <p:set>
                                      <p:cBhvr>
                                        <p:cTn id="15" dur="1" fill="hold">
                                          <p:stCondLst>
                                            <p:cond delay="0"/>
                                          </p:stCondLst>
                                        </p:cTn>
                                        <p:tgtEl>
                                          <p:spTgt spid="130051">
                                            <p:txEl>
                                              <p:pRg st="2" end="2"/>
                                            </p:txEl>
                                          </p:spTgt>
                                        </p:tgtEl>
                                        <p:attrNameLst>
                                          <p:attrName>style.visibility</p:attrName>
                                        </p:attrNameLst>
                                      </p:cBhvr>
                                      <p:to>
                                        <p:strVal val="visible"/>
                                      </p:to>
                                    </p:set>
                                    <p:animEffect transition="in" filter="plus(in)">
                                      <p:cBhvr>
                                        <p:cTn id="16" dur="1000"/>
                                        <p:tgtEl>
                                          <p:spTgt spid="130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animBg="1"/>
      <p:bldP spid="130051"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solidFill>
            <a:srgbClr val="FFFF99"/>
          </a:solidFill>
          <a:ln w="19050">
            <a:solidFill>
              <a:schemeClr val="tx1"/>
            </a:solidFill>
          </a:ln>
        </p:spPr>
        <p:txBody>
          <a:bodyPr/>
          <a:lstStyle/>
          <a:p>
            <a:pPr rtl="1" eaLnBrk="1" hangingPunct="1"/>
            <a:r>
              <a:rPr lang="fa-IR" smtClean="0">
                <a:cs typeface="Titr" pitchFamily="2" charset="-78"/>
              </a:rPr>
              <a:t>گندمهای معمولی یا هگزاپلوئید</a:t>
            </a:r>
            <a:r>
              <a:rPr lang="en-US" smtClean="0">
                <a:cs typeface="Arial" charset="0"/>
              </a:rPr>
              <a:t>  </a:t>
            </a:r>
            <a:r>
              <a:rPr lang="en-US" smtClean="0">
                <a:latin typeface="GungsuhChe" pitchFamily="49" charset="-127"/>
                <a:cs typeface="Arial" charset="0"/>
              </a:rPr>
              <a:t>Dinkel</a:t>
            </a:r>
            <a:r>
              <a:rPr lang="en-US" smtClean="0">
                <a:cs typeface="Arial" charset="0"/>
              </a:rPr>
              <a:t> </a:t>
            </a:r>
            <a:endParaRPr lang="en-GB" smtClean="0">
              <a:cs typeface="Arial" charset="0"/>
            </a:endParaRPr>
          </a:p>
        </p:txBody>
      </p:sp>
      <p:sp>
        <p:nvSpPr>
          <p:cNvPr id="120835" name="Rectangle 3"/>
          <p:cNvSpPr>
            <a:spLocks noGrp="1" noChangeArrowheads="1"/>
          </p:cNvSpPr>
          <p:nvPr>
            <p:ph type="body" idx="1"/>
          </p:nvPr>
        </p:nvSpPr>
        <p:spPr>
          <a:xfrm>
            <a:off x="0" y="1722438"/>
            <a:ext cx="8991600" cy="4525962"/>
          </a:xfrm>
        </p:spPr>
        <p:txBody>
          <a:bodyPr/>
          <a:lstStyle/>
          <a:p>
            <a:pPr algn="r" rtl="1" eaLnBrk="1" hangingPunct="1">
              <a:lnSpc>
                <a:spcPct val="80000"/>
              </a:lnSpc>
            </a:pPr>
            <a:r>
              <a:rPr lang="fa-IR" sz="2400" smtClean="0">
                <a:latin typeface="Tahoma" pitchFamily="34" charset="0"/>
                <a:cs typeface="Tahoma" pitchFamily="34" charset="0"/>
              </a:rPr>
              <a:t>این گندمها ژنوم</a:t>
            </a:r>
            <a:r>
              <a:rPr lang="en-US" sz="2400" smtClean="0">
                <a:latin typeface="Tahoma" pitchFamily="34" charset="0"/>
                <a:cs typeface="Tahoma" pitchFamily="34" charset="0"/>
              </a:rPr>
              <a:t>BB DD </a:t>
            </a:r>
            <a:r>
              <a:rPr lang="fa-IR" sz="2400" smtClean="0">
                <a:latin typeface="Tahoma" pitchFamily="34" charset="0"/>
                <a:cs typeface="Tahoma" pitchFamily="34" charset="0"/>
              </a:rPr>
              <a:t> </a:t>
            </a:r>
            <a:r>
              <a:rPr lang="en-US" sz="2400" smtClean="0">
                <a:latin typeface="Tahoma" pitchFamily="34" charset="0"/>
                <a:cs typeface="Tahoma" pitchFamily="34" charset="0"/>
              </a:rPr>
              <a:t>AA</a:t>
            </a:r>
            <a:r>
              <a:rPr lang="fa-IR" sz="2400" smtClean="0">
                <a:latin typeface="Tahoma" pitchFamily="34" charset="0"/>
                <a:cs typeface="Tahoma" pitchFamily="34" charset="0"/>
              </a:rPr>
              <a:t> و </a:t>
            </a:r>
            <a:r>
              <a:rPr lang="en-US" sz="2400" smtClean="0">
                <a:latin typeface="Tahoma" pitchFamily="34" charset="0"/>
                <a:cs typeface="Tahoma" pitchFamily="34" charset="0"/>
              </a:rPr>
              <a:t>2n=6X = 42</a:t>
            </a:r>
            <a:r>
              <a:rPr lang="fa-IR" sz="2400" smtClean="0">
                <a:latin typeface="Tahoma" pitchFamily="34" charset="0"/>
                <a:cs typeface="Tahoma" pitchFamily="34" charset="0"/>
              </a:rPr>
              <a:t> کروموزوم دارند.</a:t>
            </a:r>
          </a:p>
          <a:p>
            <a:pPr algn="r" rtl="1" eaLnBrk="1" hangingPunct="1">
              <a:lnSpc>
                <a:spcPct val="80000"/>
              </a:lnSpc>
              <a:buFontTx/>
              <a:buNone/>
            </a:pPr>
            <a:endParaRPr lang="fa-IR" sz="2400" smtClean="0">
              <a:latin typeface="Tahoma" pitchFamily="34" charset="0"/>
              <a:cs typeface="Tahoma" pitchFamily="34" charset="0"/>
            </a:endParaRPr>
          </a:p>
          <a:p>
            <a:pPr algn="r" rtl="1" eaLnBrk="1" hangingPunct="1">
              <a:lnSpc>
                <a:spcPct val="80000"/>
              </a:lnSpc>
            </a:pPr>
            <a:r>
              <a:rPr lang="fa-IR" sz="2400" smtClean="0">
                <a:latin typeface="Tahoma" pitchFamily="34" charset="0"/>
                <a:cs typeface="Tahoma" pitchFamily="34" charset="0"/>
              </a:rPr>
              <a:t>در هر سنبلچه یک دانه وجود دارد.</a:t>
            </a:r>
          </a:p>
          <a:p>
            <a:pPr algn="r" rtl="1" eaLnBrk="1" hangingPunct="1">
              <a:lnSpc>
                <a:spcPct val="80000"/>
              </a:lnSpc>
              <a:buFontTx/>
              <a:buNone/>
            </a:pPr>
            <a:endParaRPr lang="fa-IR" sz="2400" smtClean="0">
              <a:latin typeface="Tahoma" pitchFamily="34" charset="0"/>
              <a:cs typeface="Tahoma" pitchFamily="34" charset="0"/>
            </a:endParaRPr>
          </a:p>
          <a:p>
            <a:pPr algn="r" rtl="1" eaLnBrk="1" hangingPunct="1">
              <a:lnSpc>
                <a:spcPct val="80000"/>
              </a:lnSpc>
            </a:pPr>
            <a:r>
              <a:rPr lang="fa-IR" sz="2400" smtClean="0">
                <a:latin typeface="Tahoma" pitchFamily="34" charset="0"/>
                <a:cs typeface="Tahoma" pitchFamily="34" charset="0"/>
              </a:rPr>
              <a:t>پوشیده هستند و گونه زراعی و وحشی دارند.</a:t>
            </a:r>
          </a:p>
          <a:p>
            <a:pPr algn="r" rtl="1" eaLnBrk="1" hangingPunct="1">
              <a:lnSpc>
                <a:spcPct val="80000"/>
              </a:lnSpc>
              <a:buFontTx/>
              <a:buNone/>
            </a:pPr>
            <a:endParaRPr lang="fa-IR" sz="2400" smtClean="0">
              <a:latin typeface="Tahoma" pitchFamily="34" charset="0"/>
              <a:cs typeface="Tahoma" pitchFamily="34" charset="0"/>
            </a:endParaRPr>
          </a:p>
          <a:p>
            <a:pPr algn="r" rtl="1" eaLnBrk="1" hangingPunct="1">
              <a:lnSpc>
                <a:spcPct val="80000"/>
              </a:lnSpc>
            </a:pPr>
            <a:r>
              <a:rPr lang="fa-IR" sz="2400" smtClean="0">
                <a:latin typeface="Tahoma" pitchFamily="34" charset="0"/>
                <a:cs typeface="Tahoma" pitchFamily="34" charset="0"/>
              </a:rPr>
              <a:t>به عنوان گیاه زراعی جنبی مورد کشت قرار می گیرند.</a:t>
            </a:r>
          </a:p>
          <a:p>
            <a:pPr algn="r" rtl="1" eaLnBrk="1" hangingPunct="1">
              <a:lnSpc>
                <a:spcPct val="80000"/>
              </a:lnSpc>
              <a:buFontTx/>
              <a:buNone/>
            </a:pPr>
            <a:endParaRPr lang="fa-IR" sz="2400" smtClean="0">
              <a:latin typeface="Tahoma" pitchFamily="34" charset="0"/>
              <a:cs typeface="Tahoma" pitchFamily="34" charset="0"/>
            </a:endParaRPr>
          </a:p>
          <a:p>
            <a:pPr algn="r" rtl="1" eaLnBrk="1" hangingPunct="1">
              <a:lnSpc>
                <a:spcPct val="80000"/>
              </a:lnSpc>
            </a:pPr>
            <a:r>
              <a:rPr lang="fa-IR" sz="2400" smtClean="0">
                <a:latin typeface="Tahoma" pitchFamily="34" charset="0"/>
                <a:cs typeface="Tahoma" pitchFamily="34" charset="0"/>
              </a:rPr>
              <a:t>اغلب علف هرز هستند.</a:t>
            </a:r>
            <a:endParaRPr lang="en-US" sz="2400" smtClean="0">
              <a:latin typeface="Tahoma" pitchFamily="34" charset="0"/>
              <a:cs typeface="Tahoma" pitchFamily="34" charset="0"/>
            </a:endParaRPr>
          </a:p>
          <a:p>
            <a:pPr algn="r" rtl="1" eaLnBrk="1" hangingPunct="1">
              <a:lnSpc>
                <a:spcPct val="80000"/>
              </a:lnSpc>
            </a:pPr>
            <a:endParaRPr lang="en-GB" sz="2400" smtClean="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0834"/>
                                        </p:tgtEl>
                                        <p:attrNameLst>
                                          <p:attrName>style.visibility</p:attrName>
                                        </p:attrNameLst>
                                      </p:cBhvr>
                                      <p:to>
                                        <p:strVal val="visible"/>
                                      </p:to>
                                    </p:set>
                                    <p:anim calcmode="lin" valueType="num">
                                      <p:cBhvr additive="base">
                                        <p:cTn id="7" dur="2000" fill="hold"/>
                                        <p:tgtEl>
                                          <p:spTgt spid="120834"/>
                                        </p:tgtEl>
                                        <p:attrNameLst>
                                          <p:attrName>ppt_x</p:attrName>
                                        </p:attrNameLst>
                                      </p:cBhvr>
                                      <p:tavLst>
                                        <p:tav tm="0">
                                          <p:val>
                                            <p:strVal val="#ppt_x"/>
                                          </p:val>
                                        </p:tav>
                                        <p:tav tm="100000">
                                          <p:val>
                                            <p:strVal val="#ppt_x"/>
                                          </p:val>
                                        </p:tav>
                                      </p:tavLst>
                                    </p:anim>
                                    <p:anim calcmode="lin" valueType="num">
                                      <p:cBhvr additive="base">
                                        <p:cTn id="8" dur="2000" fill="hold"/>
                                        <p:tgtEl>
                                          <p:spTgt spid="12083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20835">
                                            <p:txEl>
                                              <p:pRg st="0" end="0"/>
                                            </p:txEl>
                                          </p:spTgt>
                                        </p:tgtEl>
                                        <p:attrNameLst>
                                          <p:attrName>style.visibility</p:attrName>
                                        </p:attrNameLst>
                                      </p:cBhvr>
                                      <p:to>
                                        <p:strVal val="visible"/>
                                      </p:to>
                                    </p:set>
                                    <p:animEffect transition="in" filter="fade">
                                      <p:cBhvr>
                                        <p:cTn id="12" dur="1000"/>
                                        <p:tgtEl>
                                          <p:spTgt spid="120835">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120835">
                                            <p:txEl>
                                              <p:pRg st="2" end="2"/>
                                            </p:txEl>
                                          </p:spTgt>
                                        </p:tgtEl>
                                        <p:attrNameLst>
                                          <p:attrName>style.visibility</p:attrName>
                                        </p:attrNameLst>
                                      </p:cBhvr>
                                      <p:to>
                                        <p:strVal val="visible"/>
                                      </p:to>
                                    </p:set>
                                    <p:animEffect transition="in" filter="fade">
                                      <p:cBhvr>
                                        <p:cTn id="16" dur="1000"/>
                                        <p:tgtEl>
                                          <p:spTgt spid="120835">
                                            <p:txEl>
                                              <p:pRg st="2" end="2"/>
                                            </p:txEl>
                                          </p:spTgt>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120835">
                                            <p:txEl>
                                              <p:pRg st="4" end="4"/>
                                            </p:txEl>
                                          </p:spTgt>
                                        </p:tgtEl>
                                        <p:attrNameLst>
                                          <p:attrName>style.visibility</p:attrName>
                                        </p:attrNameLst>
                                      </p:cBhvr>
                                      <p:to>
                                        <p:strVal val="visible"/>
                                      </p:to>
                                    </p:set>
                                    <p:animEffect transition="in" filter="fade">
                                      <p:cBhvr>
                                        <p:cTn id="20" dur="1000"/>
                                        <p:tgtEl>
                                          <p:spTgt spid="120835">
                                            <p:txEl>
                                              <p:pRg st="4" end="4"/>
                                            </p:txEl>
                                          </p:spTgt>
                                        </p:tgtEl>
                                      </p:cBhvr>
                                    </p:animEffect>
                                  </p:childTnLst>
                                </p:cTn>
                              </p:par>
                            </p:childTnLst>
                          </p:cTn>
                        </p:par>
                        <p:par>
                          <p:cTn id="21" fill="hold">
                            <p:stCondLst>
                              <p:cond delay="5000"/>
                            </p:stCondLst>
                            <p:childTnLst>
                              <p:par>
                                <p:cTn id="22" presetID="10" presetClass="entr" presetSubtype="0" fill="hold" grpId="0" nodeType="afterEffect">
                                  <p:stCondLst>
                                    <p:cond delay="0"/>
                                  </p:stCondLst>
                                  <p:childTnLst>
                                    <p:set>
                                      <p:cBhvr>
                                        <p:cTn id="23" dur="1" fill="hold">
                                          <p:stCondLst>
                                            <p:cond delay="0"/>
                                          </p:stCondLst>
                                        </p:cTn>
                                        <p:tgtEl>
                                          <p:spTgt spid="120835">
                                            <p:txEl>
                                              <p:pRg st="6" end="6"/>
                                            </p:txEl>
                                          </p:spTgt>
                                        </p:tgtEl>
                                        <p:attrNameLst>
                                          <p:attrName>style.visibility</p:attrName>
                                        </p:attrNameLst>
                                      </p:cBhvr>
                                      <p:to>
                                        <p:strVal val="visible"/>
                                      </p:to>
                                    </p:set>
                                    <p:animEffect transition="in" filter="fade">
                                      <p:cBhvr>
                                        <p:cTn id="24" dur="1000"/>
                                        <p:tgtEl>
                                          <p:spTgt spid="120835">
                                            <p:txEl>
                                              <p:pRg st="6" end="6"/>
                                            </p:txEl>
                                          </p:spTgt>
                                        </p:tgtEl>
                                      </p:cBhvr>
                                    </p:animEffect>
                                  </p:childTnLst>
                                </p:cTn>
                              </p:par>
                            </p:childTnLst>
                          </p:cTn>
                        </p:par>
                        <p:par>
                          <p:cTn id="25" fill="hold">
                            <p:stCondLst>
                              <p:cond delay="6000"/>
                            </p:stCondLst>
                            <p:childTnLst>
                              <p:par>
                                <p:cTn id="26" presetID="10" presetClass="entr" presetSubtype="0" fill="hold" grpId="0" nodeType="afterEffect">
                                  <p:stCondLst>
                                    <p:cond delay="0"/>
                                  </p:stCondLst>
                                  <p:childTnLst>
                                    <p:set>
                                      <p:cBhvr>
                                        <p:cTn id="27" dur="1" fill="hold">
                                          <p:stCondLst>
                                            <p:cond delay="0"/>
                                          </p:stCondLst>
                                        </p:cTn>
                                        <p:tgtEl>
                                          <p:spTgt spid="120835">
                                            <p:txEl>
                                              <p:pRg st="8" end="8"/>
                                            </p:txEl>
                                          </p:spTgt>
                                        </p:tgtEl>
                                        <p:attrNameLst>
                                          <p:attrName>style.visibility</p:attrName>
                                        </p:attrNameLst>
                                      </p:cBhvr>
                                      <p:to>
                                        <p:strVal val="visible"/>
                                      </p:to>
                                    </p:set>
                                    <p:animEffect transition="in" filter="fade">
                                      <p:cBhvr>
                                        <p:cTn id="28" dur="1000"/>
                                        <p:tgtEl>
                                          <p:spTgt spid="1208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animBg="1"/>
      <p:bldP spid="120835"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solidFill>
            <a:srgbClr val="FFFF99"/>
          </a:solidFill>
          <a:ln w="19050">
            <a:solidFill>
              <a:schemeClr val="tx1"/>
            </a:solidFill>
          </a:ln>
        </p:spPr>
        <p:txBody>
          <a:bodyPr/>
          <a:lstStyle/>
          <a:p>
            <a:pPr rtl="1" eaLnBrk="1" hangingPunct="1"/>
            <a:r>
              <a:rPr lang="fa-IR" smtClean="0">
                <a:cs typeface="Titr" pitchFamily="2" charset="-78"/>
              </a:rPr>
              <a:t>گندمهای معمولی یا هگزاپلوئید</a:t>
            </a:r>
            <a:r>
              <a:rPr lang="en-US" smtClean="0">
                <a:cs typeface="Arial" charset="0"/>
              </a:rPr>
              <a:t>  </a:t>
            </a:r>
            <a:r>
              <a:rPr lang="en-US" smtClean="0">
                <a:latin typeface="GungsuhChe" pitchFamily="49" charset="-127"/>
                <a:cs typeface="Arial" charset="0"/>
              </a:rPr>
              <a:t>Dinkel</a:t>
            </a:r>
            <a:endParaRPr lang="en-GB" smtClean="0">
              <a:latin typeface="GungsuhChe" pitchFamily="49" charset="-127"/>
              <a:cs typeface="Arial" charset="0"/>
            </a:endParaRPr>
          </a:p>
        </p:txBody>
      </p:sp>
      <p:sp>
        <p:nvSpPr>
          <p:cNvPr id="129027" name="Rectangle 3"/>
          <p:cNvSpPr>
            <a:spLocks noGrp="1" noChangeArrowheads="1"/>
          </p:cNvSpPr>
          <p:nvPr>
            <p:ph type="body" idx="1"/>
          </p:nvPr>
        </p:nvSpPr>
        <p:spPr/>
        <p:txBody>
          <a:bodyPr/>
          <a:lstStyle/>
          <a:p>
            <a:pPr algn="r" rtl="1" eaLnBrk="1" hangingPunct="1">
              <a:lnSpc>
                <a:spcPct val="90000"/>
              </a:lnSpc>
            </a:pPr>
            <a:r>
              <a:rPr lang="en-US" sz="2000" b="1" smtClean="0">
                <a:solidFill>
                  <a:srgbClr val="0000FF"/>
                </a:solidFill>
                <a:latin typeface="Tahoma" pitchFamily="34" charset="0"/>
                <a:cs typeface="Tahoma" pitchFamily="34" charset="0"/>
              </a:rPr>
              <a:t>T.aestivum</a:t>
            </a:r>
            <a:r>
              <a:rPr lang="fa-IR" smtClean="0">
                <a:cs typeface="Arial" charset="0"/>
              </a:rPr>
              <a:t> </a:t>
            </a:r>
            <a:r>
              <a:rPr lang="fa-IR" sz="2000" smtClean="0">
                <a:latin typeface="Tahoma" pitchFamily="34" charset="0"/>
                <a:cs typeface="Tahoma" pitchFamily="34" charset="0"/>
              </a:rPr>
              <a:t>لخت وزراعی – بهاره و پائیزه – بهاره ها به عنوان سخت شناخته می شود – انواع نرم بهاره و پائیزه نیز در کندم وجود دارد.</a:t>
            </a:r>
          </a:p>
          <a:p>
            <a:pPr algn="r" rtl="1" eaLnBrk="1" hangingPunct="1">
              <a:lnSpc>
                <a:spcPct val="90000"/>
              </a:lnSpc>
              <a:buFontTx/>
              <a:buNone/>
            </a:pPr>
            <a:endParaRPr lang="en-US" sz="2000" smtClean="0">
              <a:latin typeface="Tahoma" pitchFamily="34" charset="0"/>
              <a:cs typeface="Tahoma" pitchFamily="34" charset="0"/>
            </a:endParaRPr>
          </a:p>
          <a:p>
            <a:pPr algn="r" rtl="1" eaLnBrk="1" hangingPunct="1">
              <a:lnSpc>
                <a:spcPct val="90000"/>
              </a:lnSpc>
            </a:pPr>
            <a:r>
              <a:rPr lang="en-US" sz="2000" b="1" smtClean="0">
                <a:solidFill>
                  <a:srgbClr val="0000FF"/>
                </a:solidFill>
                <a:latin typeface="Tahoma" pitchFamily="34" charset="0"/>
                <a:cs typeface="Tahoma" pitchFamily="34" charset="0"/>
              </a:rPr>
              <a:t>T.vulgare</a:t>
            </a:r>
            <a:r>
              <a:rPr lang="fa-IR" sz="2000" smtClean="0">
                <a:latin typeface="Tahoma" pitchFamily="34" charset="0"/>
                <a:cs typeface="Tahoma" pitchFamily="34" charset="0"/>
              </a:rPr>
              <a:t> لخت و زراعی (</a:t>
            </a:r>
            <a:r>
              <a:rPr lang="en-US" sz="2000" smtClean="0">
                <a:latin typeface="Tahoma" pitchFamily="34" charset="0"/>
                <a:cs typeface="Tahoma" pitchFamily="34" charset="0"/>
              </a:rPr>
              <a:t>Commun wheat</a:t>
            </a:r>
            <a:r>
              <a:rPr lang="fa-IR" sz="2000" smtClean="0">
                <a:latin typeface="Tahoma" pitchFamily="34" charset="0"/>
                <a:cs typeface="Tahoma" pitchFamily="34" charset="0"/>
              </a:rPr>
              <a:t>)</a:t>
            </a:r>
          </a:p>
          <a:p>
            <a:pPr algn="r" rtl="1" eaLnBrk="1" hangingPunct="1">
              <a:lnSpc>
                <a:spcPct val="90000"/>
              </a:lnSpc>
            </a:pPr>
            <a:endParaRPr lang="fa-IR" sz="2000" smtClean="0">
              <a:latin typeface="Tahoma" pitchFamily="34" charset="0"/>
              <a:cs typeface="Tahoma" pitchFamily="34" charset="0"/>
            </a:endParaRPr>
          </a:p>
          <a:p>
            <a:pPr algn="r" rtl="1" eaLnBrk="1" hangingPunct="1">
              <a:lnSpc>
                <a:spcPct val="90000"/>
              </a:lnSpc>
            </a:pPr>
            <a:r>
              <a:rPr lang="en-US" sz="2000" b="1" smtClean="0">
                <a:solidFill>
                  <a:srgbClr val="0000FF"/>
                </a:solidFill>
                <a:latin typeface="Tahoma" pitchFamily="34" charset="0"/>
                <a:cs typeface="Tahoma" pitchFamily="34" charset="0"/>
              </a:rPr>
              <a:t>T.compactum</a:t>
            </a:r>
            <a:r>
              <a:rPr lang="fa-IR" sz="2000" smtClean="0">
                <a:latin typeface="Tahoma" pitchFamily="34" charset="0"/>
                <a:cs typeface="Tahoma" pitchFamily="34" charset="0"/>
              </a:rPr>
              <a:t> لخت و زراعی (</a:t>
            </a:r>
            <a:r>
              <a:rPr lang="en-US" sz="2000" smtClean="0">
                <a:latin typeface="Tahoma" pitchFamily="34" charset="0"/>
                <a:cs typeface="Tahoma" pitchFamily="34" charset="0"/>
              </a:rPr>
              <a:t>Club wheat</a:t>
            </a:r>
            <a:r>
              <a:rPr lang="fa-IR" sz="2000" smtClean="0">
                <a:latin typeface="Tahoma" pitchFamily="34" charset="0"/>
                <a:cs typeface="Tahoma" pitchFamily="34" charset="0"/>
              </a:rPr>
              <a:t>)</a:t>
            </a:r>
            <a:r>
              <a:rPr lang="en-US" sz="2000" smtClean="0">
                <a:latin typeface="Tahoma" pitchFamily="34" charset="0"/>
                <a:cs typeface="Tahoma" pitchFamily="34" charset="0"/>
              </a:rPr>
              <a:t> </a:t>
            </a:r>
            <a:endParaRPr lang="fa-IR" sz="2000" smtClean="0">
              <a:latin typeface="Tahoma" pitchFamily="34" charset="0"/>
              <a:cs typeface="Tahoma" pitchFamily="34" charset="0"/>
            </a:endParaRPr>
          </a:p>
          <a:p>
            <a:pPr algn="r" rtl="1" eaLnBrk="1" hangingPunct="1">
              <a:lnSpc>
                <a:spcPct val="90000"/>
              </a:lnSpc>
            </a:pPr>
            <a:endParaRPr lang="fa-IR" sz="2000" smtClean="0">
              <a:latin typeface="Tahoma" pitchFamily="34" charset="0"/>
              <a:cs typeface="Tahoma" pitchFamily="34" charset="0"/>
            </a:endParaRPr>
          </a:p>
          <a:p>
            <a:pPr algn="r" rtl="1" eaLnBrk="1" hangingPunct="1">
              <a:lnSpc>
                <a:spcPct val="90000"/>
              </a:lnSpc>
            </a:pPr>
            <a:r>
              <a:rPr lang="en-US" sz="2000" b="1" smtClean="0">
                <a:solidFill>
                  <a:srgbClr val="0000FF"/>
                </a:solidFill>
                <a:latin typeface="Tahoma" pitchFamily="34" charset="0"/>
                <a:cs typeface="Tahoma" pitchFamily="34" charset="0"/>
              </a:rPr>
              <a:t>T.spelta</a:t>
            </a:r>
            <a:r>
              <a:rPr lang="fa-IR" sz="2000" smtClean="0">
                <a:latin typeface="Tahoma" pitchFamily="34" charset="0"/>
                <a:cs typeface="Tahoma" pitchFamily="34" charset="0"/>
              </a:rPr>
              <a:t>پوشیده و زراعی (</a:t>
            </a:r>
            <a:r>
              <a:rPr lang="en-US" sz="2000" smtClean="0">
                <a:latin typeface="Tahoma" pitchFamily="34" charset="0"/>
                <a:cs typeface="Tahoma" pitchFamily="34" charset="0"/>
              </a:rPr>
              <a:t>Spelt</a:t>
            </a:r>
            <a:r>
              <a:rPr lang="fa-IR" sz="2000" smtClean="0">
                <a:latin typeface="Tahoma" pitchFamily="34" charset="0"/>
                <a:cs typeface="Tahoma" pitchFamily="34" charset="0"/>
              </a:rPr>
              <a:t>)</a:t>
            </a:r>
          </a:p>
          <a:p>
            <a:pPr algn="r" rtl="1" eaLnBrk="1" hangingPunct="1">
              <a:lnSpc>
                <a:spcPct val="90000"/>
              </a:lnSpc>
            </a:pPr>
            <a:endParaRPr lang="fa-IR" sz="2000" smtClean="0">
              <a:latin typeface="Tahoma" pitchFamily="34" charset="0"/>
              <a:cs typeface="Tahoma" pitchFamily="34" charset="0"/>
            </a:endParaRPr>
          </a:p>
          <a:p>
            <a:pPr algn="r" rtl="1" eaLnBrk="1" hangingPunct="1">
              <a:lnSpc>
                <a:spcPct val="90000"/>
              </a:lnSpc>
            </a:pPr>
            <a:r>
              <a:rPr lang="en-US" sz="2000" b="1" smtClean="0">
                <a:solidFill>
                  <a:srgbClr val="0000FF"/>
                </a:solidFill>
                <a:latin typeface="Tahoma" pitchFamily="34" charset="0"/>
                <a:cs typeface="Tahoma" pitchFamily="34" charset="0"/>
              </a:rPr>
              <a:t>T.macha</a:t>
            </a:r>
            <a:r>
              <a:rPr lang="fa-IR" sz="2000" smtClean="0">
                <a:latin typeface="Tahoma" pitchFamily="34" charset="0"/>
                <a:cs typeface="Tahoma" pitchFamily="34" charset="0"/>
              </a:rPr>
              <a:t> پوشیده و زراعی (</a:t>
            </a:r>
            <a:r>
              <a:rPr lang="en-US" sz="2000" smtClean="0">
                <a:latin typeface="Tahoma" pitchFamily="34" charset="0"/>
                <a:cs typeface="Tahoma" pitchFamily="34" charset="0"/>
              </a:rPr>
              <a:t>Rivet wheat</a:t>
            </a:r>
            <a:r>
              <a:rPr lang="fa-IR" sz="2000" smtClean="0">
                <a:latin typeface="Tahoma" pitchFamily="34" charset="0"/>
                <a:cs typeface="Tahoma" pitchFamily="34" charset="0"/>
              </a:rPr>
              <a:t>)</a:t>
            </a:r>
          </a:p>
          <a:p>
            <a:pPr algn="r" rtl="1" eaLnBrk="1" hangingPunct="1">
              <a:lnSpc>
                <a:spcPct val="90000"/>
              </a:lnSpc>
              <a:buFontTx/>
              <a:buNone/>
            </a:pPr>
            <a:endParaRPr lang="fa-IR" sz="2000" smtClean="0">
              <a:latin typeface="Tahoma" pitchFamily="34" charset="0"/>
              <a:cs typeface="Tahoma" pitchFamily="34" charset="0"/>
            </a:endParaRPr>
          </a:p>
          <a:p>
            <a:pPr algn="r" rtl="1" eaLnBrk="1" hangingPunct="1">
              <a:lnSpc>
                <a:spcPct val="90000"/>
              </a:lnSpc>
            </a:pPr>
            <a:r>
              <a:rPr lang="en-US" sz="2000" b="1" smtClean="0">
                <a:solidFill>
                  <a:srgbClr val="0000FF"/>
                </a:solidFill>
                <a:latin typeface="Tahoma" pitchFamily="34" charset="0"/>
                <a:cs typeface="Tahoma" pitchFamily="34" charset="0"/>
              </a:rPr>
              <a:t>T.vavilovii</a:t>
            </a:r>
            <a:r>
              <a:rPr lang="fa-IR" sz="2000" smtClean="0">
                <a:latin typeface="Tahoma" pitchFamily="34" charset="0"/>
                <a:cs typeface="Tahoma" pitchFamily="34" charset="0"/>
              </a:rPr>
              <a:t> پوشیده و زراعی (</a:t>
            </a:r>
            <a:r>
              <a:rPr lang="en-US" sz="2000" smtClean="0">
                <a:latin typeface="Tahoma" pitchFamily="34" charset="0"/>
                <a:cs typeface="Tahoma" pitchFamily="34" charset="0"/>
              </a:rPr>
              <a:t>Khorasan wheat</a:t>
            </a:r>
            <a:r>
              <a:rPr lang="fa-IR" sz="2000" smtClean="0">
                <a:latin typeface="Tahoma" pitchFamily="34" charset="0"/>
                <a:cs typeface="Tahoma" pitchFamily="34" charset="0"/>
              </a:rPr>
              <a:t>)</a:t>
            </a:r>
          </a:p>
          <a:p>
            <a:pPr algn="r" rtl="1" eaLnBrk="1" hangingPunct="1">
              <a:lnSpc>
                <a:spcPct val="90000"/>
              </a:lnSpc>
            </a:pPr>
            <a:endParaRPr lang="en-GB" sz="2000" smtClean="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9026"/>
                                        </p:tgtEl>
                                        <p:attrNameLst>
                                          <p:attrName>style.visibility</p:attrName>
                                        </p:attrNameLst>
                                      </p:cBhvr>
                                      <p:to>
                                        <p:strVal val="visible"/>
                                      </p:to>
                                    </p:set>
                                    <p:anim calcmode="lin" valueType="num">
                                      <p:cBhvr additive="base">
                                        <p:cTn id="7" dur="2000" fill="hold"/>
                                        <p:tgtEl>
                                          <p:spTgt spid="129026"/>
                                        </p:tgtEl>
                                        <p:attrNameLst>
                                          <p:attrName>ppt_x</p:attrName>
                                        </p:attrNameLst>
                                      </p:cBhvr>
                                      <p:tavLst>
                                        <p:tav tm="0">
                                          <p:val>
                                            <p:strVal val="#ppt_x"/>
                                          </p:val>
                                        </p:tav>
                                        <p:tav tm="100000">
                                          <p:val>
                                            <p:strVal val="#ppt_x"/>
                                          </p:val>
                                        </p:tav>
                                      </p:tavLst>
                                    </p:anim>
                                    <p:anim calcmode="lin" valueType="num">
                                      <p:cBhvr additive="base">
                                        <p:cTn id="8" dur="2000" fill="hold"/>
                                        <p:tgtEl>
                                          <p:spTgt spid="12902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2" presetClass="entr" presetSubtype="4" fill="hold" grpId="0" nodeType="afterEffect">
                                  <p:stCondLst>
                                    <p:cond delay="0"/>
                                  </p:stCondLst>
                                  <p:childTnLst>
                                    <p:set>
                                      <p:cBhvr>
                                        <p:cTn id="11" dur="1" fill="hold">
                                          <p:stCondLst>
                                            <p:cond delay="0"/>
                                          </p:stCondLst>
                                        </p:cTn>
                                        <p:tgtEl>
                                          <p:spTgt spid="129027">
                                            <p:txEl>
                                              <p:pRg st="0" end="0"/>
                                            </p:txEl>
                                          </p:spTgt>
                                        </p:tgtEl>
                                        <p:attrNameLst>
                                          <p:attrName>style.visibility</p:attrName>
                                        </p:attrNameLst>
                                      </p:cBhvr>
                                      <p:to>
                                        <p:strVal val="visible"/>
                                      </p:to>
                                    </p:set>
                                    <p:animEffect transition="in" filter="slide(fromBottom)">
                                      <p:cBhvr>
                                        <p:cTn id="12" dur="2000"/>
                                        <p:tgtEl>
                                          <p:spTgt spid="129027">
                                            <p:txEl>
                                              <p:pRg st="0" end="0"/>
                                            </p:txEl>
                                          </p:spTgt>
                                        </p:tgtEl>
                                      </p:cBhvr>
                                    </p:animEffect>
                                  </p:childTnLst>
                                </p:cTn>
                              </p:par>
                            </p:childTnLst>
                          </p:cTn>
                        </p:par>
                        <p:par>
                          <p:cTn id="13" fill="hold">
                            <p:stCondLst>
                              <p:cond delay="4000"/>
                            </p:stCondLst>
                            <p:childTnLst>
                              <p:par>
                                <p:cTn id="14" presetID="12" presetClass="entr" presetSubtype="4" fill="hold" grpId="0" nodeType="afterEffect">
                                  <p:stCondLst>
                                    <p:cond delay="0"/>
                                  </p:stCondLst>
                                  <p:childTnLst>
                                    <p:set>
                                      <p:cBhvr>
                                        <p:cTn id="15" dur="1" fill="hold">
                                          <p:stCondLst>
                                            <p:cond delay="0"/>
                                          </p:stCondLst>
                                        </p:cTn>
                                        <p:tgtEl>
                                          <p:spTgt spid="129027">
                                            <p:txEl>
                                              <p:pRg st="2" end="2"/>
                                            </p:txEl>
                                          </p:spTgt>
                                        </p:tgtEl>
                                        <p:attrNameLst>
                                          <p:attrName>style.visibility</p:attrName>
                                        </p:attrNameLst>
                                      </p:cBhvr>
                                      <p:to>
                                        <p:strVal val="visible"/>
                                      </p:to>
                                    </p:set>
                                    <p:animEffect transition="in" filter="slide(fromBottom)">
                                      <p:cBhvr>
                                        <p:cTn id="16" dur="2000"/>
                                        <p:tgtEl>
                                          <p:spTgt spid="129027">
                                            <p:txEl>
                                              <p:pRg st="2" end="2"/>
                                            </p:txEl>
                                          </p:spTgt>
                                        </p:tgtEl>
                                      </p:cBhvr>
                                    </p:animEffect>
                                  </p:childTnLst>
                                </p:cTn>
                              </p:par>
                            </p:childTnLst>
                          </p:cTn>
                        </p:par>
                        <p:par>
                          <p:cTn id="17" fill="hold">
                            <p:stCondLst>
                              <p:cond delay="6000"/>
                            </p:stCondLst>
                            <p:childTnLst>
                              <p:par>
                                <p:cTn id="18" presetID="12" presetClass="entr" presetSubtype="4" fill="hold" grpId="0" nodeType="afterEffect">
                                  <p:stCondLst>
                                    <p:cond delay="0"/>
                                  </p:stCondLst>
                                  <p:childTnLst>
                                    <p:set>
                                      <p:cBhvr>
                                        <p:cTn id="19" dur="1" fill="hold">
                                          <p:stCondLst>
                                            <p:cond delay="0"/>
                                          </p:stCondLst>
                                        </p:cTn>
                                        <p:tgtEl>
                                          <p:spTgt spid="129027">
                                            <p:txEl>
                                              <p:pRg st="4" end="4"/>
                                            </p:txEl>
                                          </p:spTgt>
                                        </p:tgtEl>
                                        <p:attrNameLst>
                                          <p:attrName>style.visibility</p:attrName>
                                        </p:attrNameLst>
                                      </p:cBhvr>
                                      <p:to>
                                        <p:strVal val="visible"/>
                                      </p:to>
                                    </p:set>
                                    <p:animEffect transition="in" filter="slide(fromBottom)">
                                      <p:cBhvr>
                                        <p:cTn id="20" dur="2000"/>
                                        <p:tgtEl>
                                          <p:spTgt spid="129027">
                                            <p:txEl>
                                              <p:pRg st="4" end="4"/>
                                            </p:txEl>
                                          </p:spTgt>
                                        </p:tgtEl>
                                      </p:cBhvr>
                                    </p:animEffect>
                                  </p:childTnLst>
                                </p:cTn>
                              </p:par>
                            </p:childTnLst>
                          </p:cTn>
                        </p:par>
                        <p:par>
                          <p:cTn id="21" fill="hold">
                            <p:stCondLst>
                              <p:cond delay="8000"/>
                            </p:stCondLst>
                            <p:childTnLst>
                              <p:par>
                                <p:cTn id="22" presetID="12" presetClass="entr" presetSubtype="4" fill="hold" grpId="0" nodeType="afterEffect">
                                  <p:stCondLst>
                                    <p:cond delay="0"/>
                                  </p:stCondLst>
                                  <p:childTnLst>
                                    <p:set>
                                      <p:cBhvr>
                                        <p:cTn id="23" dur="1" fill="hold">
                                          <p:stCondLst>
                                            <p:cond delay="0"/>
                                          </p:stCondLst>
                                        </p:cTn>
                                        <p:tgtEl>
                                          <p:spTgt spid="129027">
                                            <p:txEl>
                                              <p:pRg st="6" end="6"/>
                                            </p:txEl>
                                          </p:spTgt>
                                        </p:tgtEl>
                                        <p:attrNameLst>
                                          <p:attrName>style.visibility</p:attrName>
                                        </p:attrNameLst>
                                      </p:cBhvr>
                                      <p:to>
                                        <p:strVal val="visible"/>
                                      </p:to>
                                    </p:set>
                                    <p:animEffect transition="in" filter="slide(fromBottom)">
                                      <p:cBhvr>
                                        <p:cTn id="24" dur="2000"/>
                                        <p:tgtEl>
                                          <p:spTgt spid="129027">
                                            <p:txEl>
                                              <p:pRg st="6" end="6"/>
                                            </p:txEl>
                                          </p:spTgt>
                                        </p:tgtEl>
                                      </p:cBhvr>
                                    </p:animEffect>
                                  </p:childTnLst>
                                </p:cTn>
                              </p:par>
                            </p:childTnLst>
                          </p:cTn>
                        </p:par>
                        <p:par>
                          <p:cTn id="25" fill="hold">
                            <p:stCondLst>
                              <p:cond delay="10000"/>
                            </p:stCondLst>
                            <p:childTnLst>
                              <p:par>
                                <p:cTn id="26" presetID="12" presetClass="entr" presetSubtype="4" fill="hold" grpId="0" nodeType="afterEffect">
                                  <p:stCondLst>
                                    <p:cond delay="0"/>
                                  </p:stCondLst>
                                  <p:childTnLst>
                                    <p:set>
                                      <p:cBhvr>
                                        <p:cTn id="27" dur="1" fill="hold">
                                          <p:stCondLst>
                                            <p:cond delay="0"/>
                                          </p:stCondLst>
                                        </p:cTn>
                                        <p:tgtEl>
                                          <p:spTgt spid="129027">
                                            <p:txEl>
                                              <p:pRg st="8" end="8"/>
                                            </p:txEl>
                                          </p:spTgt>
                                        </p:tgtEl>
                                        <p:attrNameLst>
                                          <p:attrName>style.visibility</p:attrName>
                                        </p:attrNameLst>
                                      </p:cBhvr>
                                      <p:to>
                                        <p:strVal val="visible"/>
                                      </p:to>
                                    </p:set>
                                    <p:animEffect transition="in" filter="slide(fromBottom)">
                                      <p:cBhvr>
                                        <p:cTn id="28" dur="2000"/>
                                        <p:tgtEl>
                                          <p:spTgt spid="129027">
                                            <p:txEl>
                                              <p:pRg st="8" end="8"/>
                                            </p:txEl>
                                          </p:spTgt>
                                        </p:tgtEl>
                                      </p:cBhvr>
                                    </p:animEffect>
                                  </p:childTnLst>
                                </p:cTn>
                              </p:par>
                            </p:childTnLst>
                          </p:cTn>
                        </p:par>
                        <p:par>
                          <p:cTn id="29" fill="hold">
                            <p:stCondLst>
                              <p:cond delay="12000"/>
                            </p:stCondLst>
                            <p:childTnLst>
                              <p:par>
                                <p:cTn id="30" presetID="12" presetClass="entr" presetSubtype="4" fill="hold" grpId="0" nodeType="afterEffect">
                                  <p:stCondLst>
                                    <p:cond delay="0"/>
                                  </p:stCondLst>
                                  <p:childTnLst>
                                    <p:set>
                                      <p:cBhvr>
                                        <p:cTn id="31" dur="1" fill="hold">
                                          <p:stCondLst>
                                            <p:cond delay="0"/>
                                          </p:stCondLst>
                                        </p:cTn>
                                        <p:tgtEl>
                                          <p:spTgt spid="129027">
                                            <p:txEl>
                                              <p:pRg st="10" end="10"/>
                                            </p:txEl>
                                          </p:spTgt>
                                        </p:tgtEl>
                                        <p:attrNameLst>
                                          <p:attrName>style.visibility</p:attrName>
                                        </p:attrNameLst>
                                      </p:cBhvr>
                                      <p:to>
                                        <p:strVal val="visible"/>
                                      </p:to>
                                    </p:set>
                                    <p:animEffect transition="in" filter="slide(fromBottom)">
                                      <p:cBhvr>
                                        <p:cTn id="32" dur="2000"/>
                                        <p:tgtEl>
                                          <p:spTgt spid="12902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animBg="1"/>
      <p:bldP spid="129027"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304800"/>
            <a:ext cx="8229600" cy="1143000"/>
          </a:xfrm>
          <a:solidFill>
            <a:srgbClr val="FFFF99"/>
          </a:solidFill>
          <a:ln w="19050">
            <a:solidFill>
              <a:schemeClr val="tx1"/>
            </a:solidFill>
          </a:ln>
        </p:spPr>
        <p:txBody>
          <a:bodyPr/>
          <a:lstStyle/>
          <a:p>
            <a:pPr rtl="1" eaLnBrk="1" hangingPunct="1"/>
            <a:r>
              <a:rPr lang="fa-IR" smtClean="0">
                <a:cs typeface="Titr" pitchFamily="2" charset="-78"/>
              </a:rPr>
              <a:t>کشت گندم</a:t>
            </a:r>
            <a:endParaRPr lang="en-GB" smtClean="0">
              <a:cs typeface="Titr" pitchFamily="2" charset="-78"/>
            </a:endParaRPr>
          </a:p>
        </p:txBody>
      </p:sp>
      <p:sp>
        <p:nvSpPr>
          <p:cNvPr id="74755" name="Rectangle 3"/>
          <p:cNvSpPr>
            <a:spLocks noGrp="1" noChangeArrowheads="1"/>
          </p:cNvSpPr>
          <p:nvPr>
            <p:ph type="body" idx="1"/>
          </p:nvPr>
        </p:nvSpPr>
        <p:spPr>
          <a:xfrm>
            <a:off x="381000" y="1874838"/>
            <a:ext cx="8229600" cy="4525962"/>
          </a:xfrm>
        </p:spPr>
        <p:txBody>
          <a:bodyPr/>
          <a:lstStyle/>
          <a:p>
            <a:pPr algn="r" rtl="1" eaLnBrk="1" hangingPunct="1"/>
            <a:r>
              <a:rPr lang="fa-IR" sz="3600" smtClean="0">
                <a:cs typeface="2  Lotus" pitchFamily="2" charset="-78"/>
              </a:rPr>
              <a:t>روش کشت معمول کرتی است.</a:t>
            </a:r>
            <a:endParaRPr lang="en-GB" smtClean="0">
              <a:cs typeface="Arial" charset="0"/>
            </a:endParaRPr>
          </a:p>
        </p:txBody>
      </p:sp>
      <p:sp>
        <p:nvSpPr>
          <p:cNvPr id="74756" name="Line 7"/>
          <p:cNvSpPr>
            <a:spLocks noChangeShapeType="1"/>
          </p:cNvSpPr>
          <p:nvPr/>
        </p:nvSpPr>
        <p:spPr bwMode="auto">
          <a:xfrm flipH="1">
            <a:off x="3124200" y="2438400"/>
            <a:ext cx="1066800" cy="1066800"/>
          </a:xfrm>
          <a:prstGeom prst="line">
            <a:avLst/>
          </a:prstGeom>
          <a:noFill/>
          <a:ln w="19050">
            <a:solidFill>
              <a:schemeClr val="tx1"/>
            </a:solidFill>
            <a:round/>
            <a:headEnd/>
            <a:tailEnd type="triangle" w="med" len="med"/>
          </a:ln>
        </p:spPr>
        <p:txBody>
          <a:bodyPr/>
          <a:lstStyle/>
          <a:p>
            <a:endParaRPr lang="en-US"/>
          </a:p>
        </p:txBody>
      </p:sp>
      <p:sp>
        <p:nvSpPr>
          <p:cNvPr id="74757" name="Line 8"/>
          <p:cNvSpPr>
            <a:spLocks noChangeShapeType="1"/>
          </p:cNvSpPr>
          <p:nvPr/>
        </p:nvSpPr>
        <p:spPr bwMode="auto">
          <a:xfrm>
            <a:off x="4343400" y="2362200"/>
            <a:ext cx="1371600" cy="1143000"/>
          </a:xfrm>
          <a:prstGeom prst="line">
            <a:avLst/>
          </a:prstGeom>
          <a:noFill/>
          <a:ln w="19050">
            <a:solidFill>
              <a:schemeClr val="tx1"/>
            </a:solidFill>
            <a:round/>
            <a:headEnd/>
            <a:tailEnd type="triangle" w="med" len="med"/>
          </a:ln>
        </p:spPr>
        <p:txBody>
          <a:bodyPr/>
          <a:lstStyle/>
          <a:p>
            <a:endParaRPr lang="en-US"/>
          </a:p>
        </p:txBody>
      </p:sp>
      <p:grpSp>
        <p:nvGrpSpPr>
          <p:cNvPr id="74758" name="Group 12"/>
          <p:cNvGrpSpPr>
            <a:grpSpLocks/>
          </p:cNvGrpSpPr>
          <p:nvPr/>
        </p:nvGrpSpPr>
        <p:grpSpPr bwMode="auto">
          <a:xfrm>
            <a:off x="2133600" y="3505200"/>
            <a:ext cx="4876800" cy="838200"/>
            <a:chOff x="1344" y="1728"/>
            <a:chExt cx="3072" cy="528"/>
          </a:xfrm>
        </p:grpSpPr>
        <p:sp>
          <p:nvSpPr>
            <p:cNvPr id="74759" name="Oval 6"/>
            <p:cNvSpPr>
              <a:spLocks noChangeArrowheads="1"/>
            </p:cNvSpPr>
            <p:nvPr/>
          </p:nvSpPr>
          <p:spPr bwMode="auto">
            <a:xfrm>
              <a:off x="1344" y="1776"/>
              <a:ext cx="1104" cy="480"/>
            </a:xfrm>
            <a:prstGeom prst="ellipse">
              <a:avLst/>
            </a:prstGeom>
            <a:solidFill>
              <a:schemeClr val="accent1"/>
            </a:solidFill>
            <a:ln w="9525">
              <a:solidFill>
                <a:schemeClr val="tx1"/>
              </a:solidFill>
              <a:round/>
              <a:headEnd/>
              <a:tailEnd/>
            </a:ln>
          </p:spPr>
          <p:txBody>
            <a:bodyPr wrap="none" anchor="ctr"/>
            <a:lstStyle/>
            <a:p>
              <a:pPr algn="ctr"/>
              <a:r>
                <a:rPr lang="fa-IR" sz="2000">
                  <a:cs typeface="Titr" pitchFamily="2" charset="-78"/>
                </a:rPr>
                <a:t>کودپاش</a:t>
              </a:r>
              <a:endParaRPr lang="en-GB" sz="2000">
                <a:cs typeface="Titr" pitchFamily="2" charset="-78"/>
              </a:endParaRPr>
            </a:p>
          </p:txBody>
        </p:sp>
        <p:sp>
          <p:nvSpPr>
            <p:cNvPr id="74760" name="Oval 11"/>
            <p:cNvSpPr>
              <a:spLocks noChangeArrowheads="1"/>
            </p:cNvSpPr>
            <p:nvPr/>
          </p:nvSpPr>
          <p:spPr bwMode="auto">
            <a:xfrm>
              <a:off x="3312" y="1728"/>
              <a:ext cx="1104" cy="480"/>
            </a:xfrm>
            <a:prstGeom prst="ellipse">
              <a:avLst/>
            </a:prstGeom>
            <a:solidFill>
              <a:schemeClr val="accent1"/>
            </a:solidFill>
            <a:ln w="9525">
              <a:solidFill>
                <a:schemeClr val="tx1"/>
              </a:solidFill>
              <a:round/>
              <a:headEnd/>
              <a:tailEnd/>
            </a:ln>
          </p:spPr>
          <p:txBody>
            <a:bodyPr wrap="none" anchor="ctr"/>
            <a:lstStyle/>
            <a:p>
              <a:pPr algn="ctr"/>
              <a:r>
                <a:rPr lang="fa-IR" sz="2000">
                  <a:cs typeface="Titr" pitchFamily="2" charset="-78"/>
                </a:rPr>
                <a:t>دست پاش</a:t>
              </a:r>
              <a:endParaRPr lang="en-GB" sz="2000">
                <a:cs typeface="Titr" pitchFamily="2" charset="-7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1074"/>
                                        </p:tgtEl>
                                        <p:attrNameLst>
                                          <p:attrName>style.visibility</p:attrName>
                                        </p:attrNameLst>
                                      </p:cBhvr>
                                      <p:to>
                                        <p:strVal val="visible"/>
                                      </p:to>
                                    </p:set>
                                    <p:anim calcmode="lin" valueType="num">
                                      <p:cBhvr additive="base">
                                        <p:cTn id="7" dur="2000" fill="hold"/>
                                        <p:tgtEl>
                                          <p:spTgt spid="131074"/>
                                        </p:tgtEl>
                                        <p:attrNameLst>
                                          <p:attrName>ppt_x</p:attrName>
                                        </p:attrNameLst>
                                      </p:cBhvr>
                                      <p:tavLst>
                                        <p:tav tm="0">
                                          <p:val>
                                            <p:strVal val="#ppt_x"/>
                                          </p:val>
                                        </p:tav>
                                        <p:tav tm="100000">
                                          <p:val>
                                            <p:strVal val="#ppt_x"/>
                                          </p:val>
                                        </p:tav>
                                      </p:tavLst>
                                    </p:anim>
                                    <p:anim calcmode="lin" valueType="num">
                                      <p:cBhvr additive="base">
                                        <p:cTn id="8" dur="2000" fill="hold"/>
                                        <p:tgtEl>
                                          <p:spTgt spid="131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title"/>
          </p:nvPr>
        </p:nvSpPr>
        <p:spPr>
          <a:xfrm>
            <a:off x="152400" y="0"/>
            <a:ext cx="8534400" cy="6705600"/>
          </a:xfrm>
        </p:spPr>
        <p:txBody>
          <a:bodyPr/>
          <a:lstStyle/>
          <a:p>
            <a:pPr algn="just" rtl="1" eaLnBrk="1" hangingPunct="1"/>
            <a:r>
              <a:rPr lang="fa-IR" sz="4000" smtClean="0">
                <a:solidFill>
                  <a:srgbClr val="6600CC"/>
                </a:solidFill>
                <a:cs typeface="2  Lotus" pitchFamily="2" charset="-78"/>
              </a:rPr>
              <a:t>روش کشت آبی با دیم فرق می کند. در دیم کشت در کف جویچه هایی به عمق 10 سانتی متر است  و توسط یک چرخ لاستیکی فشرده می شوند تا از سرما در امان باشند و بذر از عمق خاک رطوبت بگیرد.</a:t>
            </a:r>
            <a:br>
              <a:rPr lang="fa-IR" sz="4000" smtClean="0">
                <a:solidFill>
                  <a:srgbClr val="6600CC"/>
                </a:solidFill>
                <a:cs typeface="2  Lotus" pitchFamily="2" charset="-78"/>
              </a:rPr>
            </a:br>
            <a:r>
              <a:rPr lang="fa-IR" sz="4000" smtClean="0">
                <a:solidFill>
                  <a:srgbClr val="6600CC"/>
                </a:solidFill>
                <a:cs typeface="2  Lotus" pitchFamily="2" charset="-78"/>
              </a:rPr>
              <a:t>ابتدا شخم متوسط (30) سپس دیسک یا دندانه و بعد بذر پاشی و کرت بندی یا کرت بندی و بذر پاشی و آبیاری</a:t>
            </a:r>
            <a:endParaRPr lang="en-GB" sz="4000" smtClean="0">
              <a:solidFill>
                <a:srgbClr val="6600CC"/>
              </a:solidFill>
              <a:cs typeface="2  Lotus" pitchFamily="2" charset="-78"/>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solidFill>
            <a:srgbClr val="FFFF99"/>
          </a:solidFill>
          <a:ln w="19050">
            <a:solidFill>
              <a:schemeClr val="tx1"/>
            </a:solidFill>
          </a:ln>
        </p:spPr>
        <p:txBody>
          <a:bodyPr/>
          <a:lstStyle/>
          <a:p>
            <a:pPr rtl="1" eaLnBrk="1" hangingPunct="1"/>
            <a:r>
              <a:rPr lang="fa-IR" smtClean="0">
                <a:cs typeface="Titr" pitchFamily="2" charset="-78"/>
              </a:rPr>
              <a:t>شرایط انتخاب بذر</a:t>
            </a:r>
            <a:endParaRPr lang="en-GB" smtClean="0">
              <a:cs typeface="Titr" pitchFamily="2" charset="-78"/>
            </a:endParaRPr>
          </a:p>
        </p:txBody>
      </p:sp>
      <p:sp>
        <p:nvSpPr>
          <p:cNvPr id="135171" name="Rectangle 3"/>
          <p:cNvSpPr>
            <a:spLocks noGrp="1" noChangeArrowheads="1"/>
          </p:cNvSpPr>
          <p:nvPr>
            <p:ph type="body" idx="1"/>
          </p:nvPr>
        </p:nvSpPr>
        <p:spPr>
          <a:xfrm>
            <a:off x="-152400" y="1874838"/>
            <a:ext cx="9144000" cy="4525962"/>
          </a:xfrm>
        </p:spPr>
        <p:txBody>
          <a:bodyPr/>
          <a:lstStyle/>
          <a:p>
            <a:pPr algn="r" rtl="1" eaLnBrk="1" hangingPunct="1"/>
            <a:r>
              <a:rPr lang="fa-IR" sz="2800" smtClean="0">
                <a:solidFill>
                  <a:srgbClr val="990033"/>
                </a:solidFill>
                <a:latin typeface="Tahoma" pitchFamily="34" charset="0"/>
                <a:cs typeface="Tahoma" pitchFamily="34" charset="0"/>
              </a:rPr>
              <a:t>عملکرد زیاد</a:t>
            </a:r>
            <a:r>
              <a:rPr lang="en-US" sz="2800" smtClean="0">
                <a:solidFill>
                  <a:srgbClr val="990033"/>
                </a:solidFill>
                <a:latin typeface="Tahoma" pitchFamily="34" charset="0"/>
                <a:cs typeface="Tahoma" pitchFamily="34" charset="0"/>
              </a:rPr>
              <a:t> </a:t>
            </a:r>
            <a:r>
              <a:rPr lang="fa-IR" sz="1800" smtClean="0">
                <a:latin typeface="Tahoma" pitchFamily="34" charset="0"/>
                <a:cs typeface="Tahoma" pitchFamily="34" charset="0"/>
              </a:rPr>
              <a:t>( وزن هزار دانه – تعداد دانه در سنبله- تعداد سنبله در متر مربع)</a:t>
            </a:r>
          </a:p>
          <a:p>
            <a:pPr algn="r" rtl="1" eaLnBrk="1" hangingPunct="1"/>
            <a:endParaRPr lang="fa-IR" sz="1800" smtClean="0">
              <a:latin typeface="Tahoma" pitchFamily="34" charset="0"/>
              <a:cs typeface="Tahoma" pitchFamily="34" charset="0"/>
            </a:endParaRPr>
          </a:p>
          <a:p>
            <a:pPr algn="r" rtl="1" eaLnBrk="1" hangingPunct="1"/>
            <a:r>
              <a:rPr lang="fa-IR" sz="2800" smtClean="0">
                <a:solidFill>
                  <a:srgbClr val="990033"/>
                </a:solidFill>
                <a:latin typeface="Tahoma" pitchFamily="34" charset="0"/>
                <a:cs typeface="Tahoma" pitchFamily="34" charset="0"/>
              </a:rPr>
              <a:t>کفیت دانه</a:t>
            </a:r>
            <a:r>
              <a:rPr lang="fa-IR" sz="2800" smtClean="0">
                <a:latin typeface="Tahoma" pitchFamily="34" charset="0"/>
                <a:cs typeface="Tahoma" pitchFamily="34" charset="0"/>
              </a:rPr>
              <a:t> </a:t>
            </a:r>
          </a:p>
          <a:p>
            <a:pPr algn="r" rtl="1" eaLnBrk="1" hangingPunct="1"/>
            <a:endParaRPr lang="fa-IR" sz="2800" smtClean="0">
              <a:latin typeface="Tahoma" pitchFamily="34" charset="0"/>
              <a:cs typeface="Tahoma" pitchFamily="34" charset="0"/>
            </a:endParaRPr>
          </a:p>
          <a:p>
            <a:pPr algn="r" rtl="1" eaLnBrk="1" hangingPunct="1"/>
            <a:r>
              <a:rPr lang="fa-IR" sz="2800" smtClean="0">
                <a:solidFill>
                  <a:srgbClr val="990033"/>
                </a:solidFill>
                <a:latin typeface="Tahoma" pitchFamily="34" charset="0"/>
                <a:cs typeface="Tahoma" pitchFamily="34" charset="0"/>
              </a:rPr>
              <a:t>مقاومت به سرما و بیماری</a:t>
            </a:r>
          </a:p>
          <a:p>
            <a:pPr algn="r" rtl="1" eaLnBrk="1" hangingPunct="1"/>
            <a:endParaRPr lang="fa-IR" sz="2800" smtClean="0">
              <a:latin typeface="Tahoma" pitchFamily="34" charset="0"/>
              <a:cs typeface="Tahoma" pitchFamily="34" charset="0"/>
            </a:endParaRPr>
          </a:p>
          <a:p>
            <a:pPr algn="r" rtl="1" eaLnBrk="1" hangingPunct="1"/>
            <a:r>
              <a:rPr lang="fa-IR" sz="2800" smtClean="0">
                <a:solidFill>
                  <a:srgbClr val="990033"/>
                </a:solidFill>
                <a:latin typeface="Tahoma" pitchFamily="34" charset="0"/>
                <a:cs typeface="Tahoma" pitchFamily="34" charset="0"/>
              </a:rPr>
              <a:t>یکنواختی در رسیدگی</a:t>
            </a:r>
          </a:p>
          <a:p>
            <a:pPr algn="r" rtl="1" eaLnBrk="1" hangingPunct="1"/>
            <a:endParaRPr lang="fa-IR" sz="2800" smtClean="0">
              <a:latin typeface="Tahoma" pitchFamily="34" charset="0"/>
              <a:cs typeface="Tahoma" pitchFamily="34" charset="0"/>
            </a:endParaRPr>
          </a:p>
          <a:p>
            <a:pPr algn="r" rtl="1" eaLnBrk="1" hangingPunct="1"/>
            <a:r>
              <a:rPr lang="fa-IR" sz="2800" smtClean="0">
                <a:solidFill>
                  <a:srgbClr val="990033"/>
                </a:solidFill>
                <a:latin typeface="Tahoma" pitchFamily="34" charset="0"/>
                <a:cs typeface="Tahoma" pitchFamily="34" charset="0"/>
              </a:rPr>
              <a:t>مقاومت به ورس و ریزش</a:t>
            </a:r>
            <a:endParaRPr lang="en-GB" sz="2800" smtClean="0">
              <a:solidFill>
                <a:srgbClr val="990033"/>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additive="base">
                                        <p:cTn id="7" dur="2000" fill="hold"/>
                                        <p:tgtEl>
                                          <p:spTgt spid="135170"/>
                                        </p:tgtEl>
                                        <p:attrNameLst>
                                          <p:attrName>ppt_x</p:attrName>
                                        </p:attrNameLst>
                                      </p:cBhvr>
                                      <p:tavLst>
                                        <p:tav tm="0">
                                          <p:val>
                                            <p:strVal val="#ppt_x"/>
                                          </p:val>
                                        </p:tav>
                                        <p:tav tm="100000">
                                          <p:val>
                                            <p:strVal val="#ppt_x"/>
                                          </p:val>
                                        </p:tav>
                                      </p:tavLst>
                                    </p:anim>
                                    <p:anim calcmode="lin" valueType="num">
                                      <p:cBhvr additive="base">
                                        <p:cTn id="8" dur="2000" fill="hold"/>
                                        <p:tgtEl>
                                          <p:spTgt spid="13517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135171">
                                            <p:txEl>
                                              <p:pRg st="0" end="0"/>
                                            </p:txEl>
                                          </p:spTgt>
                                        </p:tgtEl>
                                        <p:attrNameLst>
                                          <p:attrName>style.visibility</p:attrName>
                                        </p:attrNameLst>
                                      </p:cBhvr>
                                      <p:to>
                                        <p:strVal val="visible"/>
                                      </p:to>
                                    </p:set>
                                    <p:animEffect transition="in" filter="wedge">
                                      <p:cBhvr>
                                        <p:cTn id="12" dur="1000"/>
                                        <p:tgtEl>
                                          <p:spTgt spid="135171">
                                            <p:txEl>
                                              <p:pRg st="0" end="0"/>
                                            </p:txEl>
                                          </p:spTgt>
                                        </p:tgtEl>
                                      </p:cBhvr>
                                    </p:animEffect>
                                  </p:childTnLst>
                                </p:cTn>
                              </p:par>
                            </p:childTnLst>
                          </p:cTn>
                        </p:par>
                        <p:par>
                          <p:cTn id="13" fill="hold">
                            <p:stCondLst>
                              <p:cond delay="3000"/>
                            </p:stCondLst>
                            <p:childTnLst>
                              <p:par>
                                <p:cTn id="14" presetID="20" presetClass="entr" presetSubtype="0" fill="hold" grpId="0" nodeType="afterEffect">
                                  <p:stCondLst>
                                    <p:cond delay="0"/>
                                  </p:stCondLst>
                                  <p:childTnLst>
                                    <p:set>
                                      <p:cBhvr>
                                        <p:cTn id="15" dur="1" fill="hold">
                                          <p:stCondLst>
                                            <p:cond delay="0"/>
                                          </p:stCondLst>
                                        </p:cTn>
                                        <p:tgtEl>
                                          <p:spTgt spid="135171">
                                            <p:txEl>
                                              <p:pRg st="2" end="2"/>
                                            </p:txEl>
                                          </p:spTgt>
                                        </p:tgtEl>
                                        <p:attrNameLst>
                                          <p:attrName>style.visibility</p:attrName>
                                        </p:attrNameLst>
                                      </p:cBhvr>
                                      <p:to>
                                        <p:strVal val="visible"/>
                                      </p:to>
                                    </p:set>
                                    <p:animEffect transition="in" filter="wedge">
                                      <p:cBhvr>
                                        <p:cTn id="16" dur="1000"/>
                                        <p:tgtEl>
                                          <p:spTgt spid="135171">
                                            <p:txEl>
                                              <p:pRg st="2" end="2"/>
                                            </p:txEl>
                                          </p:spTgt>
                                        </p:tgtEl>
                                      </p:cBhvr>
                                    </p:animEffect>
                                  </p:childTnLst>
                                </p:cTn>
                              </p:par>
                            </p:childTnLst>
                          </p:cTn>
                        </p:par>
                        <p:par>
                          <p:cTn id="17" fill="hold">
                            <p:stCondLst>
                              <p:cond delay="4000"/>
                            </p:stCondLst>
                            <p:childTnLst>
                              <p:par>
                                <p:cTn id="18" presetID="20" presetClass="entr" presetSubtype="0" fill="hold" grpId="0" nodeType="afterEffect">
                                  <p:stCondLst>
                                    <p:cond delay="0"/>
                                  </p:stCondLst>
                                  <p:childTnLst>
                                    <p:set>
                                      <p:cBhvr>
                                        <p:cTn id="19" dur="1" fill="hold">
                                          <p:stCondLst>
                                            <p:cond delay="0"/>
                                          </p:stCondLst>
                                        </p:cTn>
                                        <p:tgtEl>
                                          <p:spTgt spid="135171">
                                            <p:txEl>
                                              <p:pRg st="4" end="4"/>
                                            </p:txEl>
                                          </p:spTgt>
                                        </p:tgtEl>
                                        <p:attrNameLst>
                                          <p:attrName>style.visibility</p:attrName>
                                        </p:attrNameLst>
                                      </p:cBhvr>
                                      <p:to>
                                        <p:strVal val="visible"/>
                                      </p:to>
                                    </p:set>
                                    <p:animEffect transition="in" filter="wedge">
                                      <p:cBhvr>
                                        <p:cTn id="20" dur="1000"/>
                                        <p:tgtEl>
                                          <p:spTgt spid="135171">
                                            <p:txEl>
                                              <p:pRg st="4" end="4"/>
                                            </p:txEl>
                                          </p:spTgt>
                                        </p:tgtEl>
                                      </p:cBhvr>
                                    </p:animEffect>
                                  </p:childTnLst>
                                </p:cTn>
                              </p:par>
                            </p:childTnLst>
                          </p:cTn>
                        </p:par>
                        <p:par>
                          <p:cTn id="21" fill="hold">
                            <p:stCondLst>
                              <p:cond delay="5000"/>
                            </p:stCondLst>
                            <p:childTnLst>
                              <p:par>
                                <p:cTn id="22" presetID="20" presetClass="entr" presetSubtype="0" fill="hold" grpId="0" nodeType="afterEffect">
                                  <p:stCondLst>
                                    <p:cond delay="0"/>
                                  </p:stCondLst>
                                  <p:childTnLst>
                                    <p:set>
                                      <p:cBhvr>
                                        <p:cTn id="23" dur="1" fill="hold">
                                          <p:stCondLst>
                                            <p:cond delay="0"/>
                                          </p:stCondLst>
                                        </p:cTn>
                                        <p:tgtEl>
                                          <p:spTgt spid="135171">
                                            <p:txEl>
                                              <p:pRg st="6" end="6"/>
                                            </p:txEl>
                                          </p:spTgt>
                                        </p:tgtEl>
                                        <p:attrNameLst>
                                          <p:attrName>style.visibility</p:attrName>
                                        </p:attrNameLst>
                                      </p:cBhvr>
                                      <p:to>
                                        <p:strVal val="visible"/>
                                      </p:to>
                                    </p:set>
                                    <p:animEffect transition="in" filter="wedge">
                                      <p:cBhvr>
                                        <p:cTn id="24" dur="1000"/>
                                        <p:tgtEl>
                                          <p:spTgt spid="135171">
                                            <p:txEl>
                                              <p:pRg st="6" end="6"/>
                                            </p:txEl>
                                          </p:spTgt>
                                        </p:tgtEl>
                                      </p:cBhvr>
                                    </p:animEffect>
                                  </p:childTnLst>
                                </p:cTn>
                              </p:par>
                            </p:childTnLst>
                          </p:cTn>
                        </p:par>
                        <p:par>
                          <p:cTn id="25" fill="hold">
                            <p:stCondLst>
                              <p:cond delay="6000"/>
                            </p:stCondLst>
                            <p:childTnLst>
                              <p:par>
                                <p:cTn id="26" presetID="20" presetClass="entr" presetSubtype="0" fill="hold" grpId="0" nodeType="afterEffect">
                                  <p:stCondLst>
                                    <p:cond delay="0"/>
                                  </p:stCondLst>
                                  <p:childTnLst>
                                    <p:set>
                                      <p:cBhvr>
                                        <p:cTn id="27" dur="1" fill="hold">
                                          <p:stCondLst>
                                            <p:cond delay="0"/>
                                          </p:stCondLst>
                                        </p:cTn>
                                        <p:tgtEl>
                                          <p:spTgt spid="135171">
                                            <p:txEl>
                                              <p:pRg st="8" end="8"/>
                                            </p:txEl>
                                          </p:spTgt>
                                        </p:tgtEl>
                                        <p:attrNameLst>
                                          <p:attrName>style.visibility</p:attrName>
                                        </p:attrNameLst>
                                      </p:cBhvr>
                                      <p:to>
                                        <p:strVal val="visible"/>
                                      </p:to>
                                    </p:set>
                                    <p:animEffect transition="in" filter="wedge">
                                      <p:cBhvr>
                                        <p:cTn id="28" dur="1000"/>
                                        <p:tgtEl>
                                          <p:spTgt spid="135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nimBg="1"/>
      <p:bldP spid="135171"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solidFill>
            <a:srgbClr val="FFFF99"/>
          </a:solidFill>
          <a:ln w="19050">
            <a:solidFill>
              <a:schemeClr val="tx1"/>
            </a:solidFill>
          </a:ln>
        </p:spPr>
        <p:txBody>
          <a:bodyPr/>
          <a:lstStyle/>
          <a:p>
            <a:pPr rtl="1" eaLnBrk="1" hangingPunct="1"/>
            <a:r>
              <a:rPr lang="fa-IR" smtClean="0">
                <a:cs typeface="Titr" pitchFamily="2" charset="-78"/>
              </a:rPr>
              <a:t>میزان بذر برای کاشت</a:t>
            </a:r>
            <a:endParaRPr lang="en-GB" smtClean="0">
              <a:cs typeface="Titr" pitchFamily="2" charset="-78"/>
            </a:endParaRPr>
          </a:p>
        </p:txBody>
      </p:sp>
      <p:sp>
        <p:nvSpPr>
          <p:cNvPr id="136195" name="Rectangle 3"/>
          <p:cNvSpPr>
            <a:spLocks noGrp="1" noChangeArrowheads="1"/>
          </p:cNvSpPr>
          <p:nvPr>
            <p:ph type="body" idx="1"/>
          </p:nvPr>
        </p:nvSpPr>
        <p:spPr>
          <a:xfrm>
            <a:off x="0" y="1600200"/>
            <a:ext cx="9144000" cy="4525963"/>
          </a:xfrm>
        </p:spPr>
        <p:txBody>
          <a:bodyPr/>
          <a:lstStyle/>
          <a:p>
            <a:pPr algn="r" rtl="1" eaLnBrk="1" hangingPunct="1"/>
            <a:r>
              <a:rPr lang="fa-IR" sz="2800" smtClean="0">
                <a:solidFill>
                  <a:schemeClr val="folHlink"/>
                </a:solidFill>
                <a:cs typeface="Titr" pitchFamily="2" charset="-78"/>
              </a:rPr>
              <a:t>زراعت قبلی</a:t>
            </a:r>
            <a:r>
              <a:rPr lang="fa-IR" sz="2800" smtClean="0">
                <a:cs typeface="2  Lotus" pitchFamily="2" charset="-78"/>
              </a:rPr>
              <a:t> – ساختمان خراب خاک 300 تا 350 </a:t>
            </a:r>
          </a:p>
          <a:p>
            <a:pPr algn="ctr" rtl="1" eaLnBrk="1" hangingPunct="1">
              <a:buFontTx/>
              <a:buNone/>
            </a:pPr>
            <a:r>
              <a:rPr lang="fa-IR" sz="2000" smtClean="0">
                <a:cs typeface="2  Lotus" pitchFamily="2" charset="-78"/>
              </a:rPr>
              <a:t>(حداکثر بذری که استفاده می شود ولی حداکثر تراکم نیست)</a:t>
            </a:r>
          </a:p>
          <a:p>
            <a:pPr algn="ctr" rtl="1" eaLnBrk="1" hangingPunct="1">
              <a:buFontTx/>
              <a:buNone/>
            </a:pPr>
            <a:r>
              <a:rPr lang="fa-IR" sz="2800" smtClean="0">
                <a:cs typeface="2  Lotus" pitchFamily="2" charset="-78"/>
              </a:rPr>
              <a:t>بعد از یونجه حداقل بذر حدود 180 ک</a:t>
            </a:r>
            <a:endParaRPr lang="en-US" sz="2800" smtClean="0">
              <a:cs typeface="2  Lotus" pitchFamily="2" charset="-78"/>
            </a:endParaRPr>
          </a:p>
          <a:p>
            <a:pPr algn="r" rtl="1" eaLnBrk="1" hangingPunct="1"/>
            <a:r>
              <a:rPr lang="fa-IR" sz="2800" smtClean="0">
                <a:solidFill>
                  <a:schemeClr val="folHlink"/>
                </a:solidFill>
                <a:cs typeface="Titr" pitchFamily="2" charset="-78"/>
              </a:rPr>
              <a:t>نوع زراعت</a:t>
            </a:r>
            <a:r>
              <a:rPr lang="fa-IR" sz="2800" smtClean="0">
                <a:cs typeface="2  Lotus" pitchFamily="2" charset="-78"/>
              </a:rPr>
              <a:t> – در دیم 90 تا 100 وکشت آبی 200 تا 250 ک</a:t>
            </a:r>
          </a:p>
          <a:p>
            <a:pPr algn="ctr" rtl="1" eaLnBrk="1" hangingPunct="1">
              <a:buFontTx/>
              <a:buNone/>
            </a:pPr>
            <a:r>
              <a:rPr lang="fa-IR" sz="2000" smtClean="0">
                <a:cs typeface="2  Lotus" pitchFamily="2" charset="-78"/>
              </a:rPr>
              <a:t>(تراکم زیاد در دیم خطر ساز است)</a:t>
            </a:r>
          </a:p>
          <a:p>
            <a:pPr algn="r" rtl="1" eaLnBrk="1" hangingPunct="1"/>
            <a:r>
              <a:rPr lang="fa-IR" sz="2800" smtClean="0">
                <a:solidFill>
                  <a:schemeClr val="folHlink"/>
                </a:solidFill>
                <a:cs typeface="Titr" pitchFamily="2" charset="-78"/>
              </a:rPr>
              <a:t>وزن هزار دانه</a:t>
            </a:r>
            <a:r>
              <a:rPr lang="fa-IR" sz="2000" smtClean="0">
                <a:cs typeface="2  Lotus" pitchFamily="2" charset="-78"/>
              </a:rPr>
              <a:t> </a:t>
            </a:r>
            <a:r>
              <a:rPr lang="fa-IR" sz="2800" smtClean="0">
                <a:cs typeface="2  Lotus" pitchFamily="2" charset="-78"/>
              </a:rPr>
              <a:t>_ از 15 تا 20 شروع و به 50 تا 55 گرم میر سد.</a:t>
            </a:r>
          </a:p>
          <a:p>
            <a:pPr algn="r" rtl="1" eaLnBrk="1" hangingPunct="1"/>
            <a:r>
              <a:rPr lang="fa-IR" sz="2800" smtClean="0">
                <a:solidFill>
                  <a:schemeClr val="folHlink"/>
                </a:solidFill>
                <a:cs typeface="Titr" pitchFamily="2" charset="-78"/>
              </a:rPr>
              <a:t>سیستم زراعت</a:t>
            </a:r>
            <a:r>
              <a:rPr lang="fa-IR" sz="2800" smtClean="0">
                <a:cs typeface="2  Lotus" pitchFamily="2" charset="-78"/>
              </a:rPr>
              <a:t> – مکانیزه 110 تا 140 و سنتی 180 تا 200</a:t>
            </a:r>
          </a:p>
          <a:p>
            <a:pPr algn="r" rtl="1" eaLnBrk="1" hangingPunct="1"/>
            <a:r>
              <a:rPr lang="fa-IR" sz="2800" smtClean="0">
                <a:solidFill>
                  <a:schemeClr val="folHlink"/>
                </a:solidFill>
                <a:cs typeface="Titr" pitchFamily="2" charset="-78"/>
              </a:rPr>
              <a:t>شرایط خاک</a:t>
            </a:r>
          </a:p>
          <a:p>
            <a:pPr algn="r" rtl="1" eaLnBrk="1" hangingPunct="1"/>
            <a:r>
              <a:rPr lang="fa-IR" sz="2800" smtClean="0">
                <a:solidFill>
                  <a:schemeClr val="folHlink"/>
                </a:solidFill>
                <a:cs typeface="Titr" pitchFamily="2" charset="-78"/>
              </a:rPr>
              <a:t>وجود آفات و امراض</a:t>
            </a:r>
          </a:p>
          <a:p>
            <a:pPr algn="r" rtl="1" eaLnBrk="1" hangingPunct="1">
              <a:buFontTx/>
              <a:buNone/>
            </a:pPr>
            <a:endParaRPr lang="en-GB" sz="2000" smtClean="0">
              <a:cs typeface="2  Lotu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6194"/>
                                        </p:tgtEl>
                                        <p:attrNameLst>
                                          <p:attrName>style.visibility</p:attrName>
                                        </p:attrNameLst>
                                      </p:cBhvr>
                                      <p:to>
                                        <p:strVal val="visible"/>
                                      </p:to>
                                    </p:set>
                                    <p:anim calcmode="lin" valueType="num">
                                      <p:cBhvr additive="base">
                                        <p:cTn id="7" dur="1000" fill="hold"/>
                                        <p:tgtEl>
                                          <p:spTgt spid="136194"/>
                                        </p:tgtEl>
                                        <p:attrNameLst>
                                          <p:attrName>ppt_x</p:attrName>
                                        </p:attrNameLst>
                                      </p:cBhvr>
                                      <p:tavLst>
                                        <p:tav tm="0">
                                          <p:val>
                                            <p:strVal val="#ppt_x"/>
                                          </p:val>
                                        </p:tav>
                                        <p:tav tm="100000">
                                          <p:val>
                                            <p:strVal val="#ppt_x"/>
                                          </p:val>
                                        </p:tav>
                                      </p:tavLst>
                                    </p:anim>
                                    <p:anim calcmode="lin" valueType="num">
                                      <p:cBhvr additive="base">
                                        <p:cTn id="8" dur="1000" fill="hold"/>
                                        <p:tgtEl>
                                          <p:spTgt spid="13619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36195">
                                            <p:txEl>
                                              <p:pRg st="0" end="0"/>
                                            </p:txEl>
                                          </p:spTgt>
                                        </p:tgtEl>
                                        <p:attrNameLst>
                                          <p:attrName>style.visibility</p:attrName>
                                        </p:attrNameLst>
                                      </p:cBhvr>
                                      <p:to>
                                        <p:strVal val="visible"/>
                                      </p:to>
                                    </p:set>
                                    <p:animEffect transition="in" filter="fade">
                                      <p:cBhvr>
                                        <p:cTn id="12" dur="1000"/>
                                        <p:tgtEl>
                                          <p:spTgt spid="136195">
                                            <p:txEl>
                                              <p:pRg st="0" end="0"/>
                                            </p:txEl>
                                          </p:spTgt>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36195">
                                            <p:txEl>
                                              <p:pRg st="1" end="1"/>
                                            </p:txEl>
                                          </p:spTgt>
                                        </p:tgtEl>
                                        <p:attrNameLst>
                                          <p:attrName>style.visibility</p:attrName>
                                        </p:attrNameLst>
                                      </p:cBhvr>
                                      <p:to>
                                        <p:strVal val="visible"/>
                                      </p:to>
                                    </p:set>
                                    <p:animEffect transition="in" filter="fade">
                                      <p:cBhvr>
                                        <p:cTn id="16" dur="1000"/>
                                        <p:tgtEl>
                                          <p:spTgt spid="136195">
                                            <p:txEl>
                                              <p:pRg st="1" end="1"/>
                                            </p:txEl>
                                          </p:spTgt>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136195">
                                            <p:txEl>
                                              <p:pRg st="2" end="2"/>
                                            </p:txEl>
                                          </p:spTgt>
                                        </p:tgtEl>
                                        <p:attrNameLst>
                                          <p:attrName>style.visibility</p:attrName>
                                        </p:attrNameLst>
                                      </p:cBhvr>
                                      <p:to>
                                        <p:strVal val="visible"/>
                                      </p:to>
                                    </p:set>
                                    <p:animEffect transition="in" filter="fade">
                                      <p:cBhvr>
                                        <p:cTn id="20" dur="1000"/>
                                        <p:tgtEl>
                                          <p:spTgt spid="136195">
                                            <p:txEl>
                                              <p:pRg st="2" end="2"/>
                                            </p:txEl>
                                          </p:spTgt>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136195">
                                            <p:txEl>
                                              <p:pRg st="3" end="3"/>
                                            </p:txEl>
                                          </p:spTgt>
                                        </p:tgtEl>
                                        <p:attrNameLst>
                                          <p:attrName>style.visibility</p:attrName>
                                        </p:attrNameLst>
                                      </p:cBhvr>
                                      <p:to>
                                        <p:strVal val="visible"/>
                                      </p:to>
                                    </p:set>
                                    <p:animEffect transition="in" filter="fade">
                                      <p:cBhvr>
                                        <p:cTn id="24" dur="1000"/>
                                        <p:tgtEl>
                                          <p:spTgt spid="136195">
                                            <p:txEl>
                                              <p:pRg st="3" end="3"/>
                                            </p:txEl>
                                          </p:spTgt>
                                        </p:tgtEl>
                                      </p:cBhvr>
                                    </p:animEffect>
                                  </p:childTnLst>
                                </p:cTn>
                              </p:par>
                            </p:childTnLst>
                          </p:cTn>
                        </p:par>
                        <p:par>
                          <p:cTn id="25" fill="hold">
                            <p:stCondLst>
                              <p:cond delay="5000"/>
                            </p:stCondLst>
                            <p:childTnLst>
                              <p:par>
                                <p:cTn id="26" presetID="10" presetClass="entr" presetSubtype="0" fill="hold" grpId="0" nodeType="afterEffect">
                                  <p:stCondLst>
                                    <p:cond delay="0"/>
                                  </p:stCondLst>
                                  <p:childTnLst>
                                    <p:set>
                                      <p:cBhvr>
                                        <p:cTn id="27" dur="1" fill="hold">
                                          <p:stCondLst>
                                            <p:cond delay="0"/>
                                          </p:stCondLst>
                                        </p:cTn>
                                        <p:tgtEl>
                                          <p:spTgt spid="136195">
                                            <p:txEl>
                                              <p:pRg st="4" end="4"/>
                                            </p:txEl>
                                          </p:spTgt>
                                        </p:tgtEl>
                                        <p:attrNameLst>
                                          <p:attrName>style.visibility</p:attrName>
                                        </p:attrNameLst>
                                      </p:cBhvr>
                                      <p:to>
                                        <p:strVal val="visible"/>
                                      </p:to>
                                    </p:set>
                                    <p:animEffect transition="in" filter="fade">
                                      <p:cBhvr>
                                        <p:cTn id="28" dur="1000"/>
                                        <p:tgtEl>
                                          <p:spTgt spid="136195">
                                            <p:txEl>
                                              <p:pRg st="4" end="4"/>
                                            </p:txEl>
                                          </p:spTgt>
                                        </p:tgtEl>
                                      </p:cBhvr>
                                    </p:animEffect>
                                  </p:childTnLst>
                                </p:cTn>
                              </p:par>
                            </p:childTnLst>
                          </p:cTn>
                        </p:par>
                        <p:par>
                          <p:cTn id="29" fill="hold">
                            <p:stCondLst>
                              <p:cond delay="6000"/>
                            </p:stCondLst>
                            <p:childTnLst>
                              <p:par>
                                <p:cTn id="30" presetID="10" presetClass="entr" presetSubtype="0" fill="hold" grpId="0" nodeType="afterEffect">
                                  <p:stCondLst>
                                    <p:cond delay="0"/>
                                  </p:stCondLst>
                                  <p:childTnLst>
                                    <p:set>
                                      <p:cBhvr>
                                        <p:cTn id="31" dur="1" fill="hold">
                                          <p:stCondLst>
                                            <p:cond delay="0"/>
                                          </p:stCondLst>
                                        </p:cTn>
                                        <p:tgtEl>
                                          <p:spTgt spid="136195">
                                            <p:txEl>
                                              <p:pRg st="5" end="5"/>
                                            </p:txEl>
                                          </p:spTgt>
                                        </p:tgtEl>
                                        <p:attrNameLst>
                                          <p:attrName>style.visibility</p:attrName>
                                        </p:attrNameLst>
                                      </p:cBhvr>
                                      <p:to>
                                        <p:strVal val="visible"/>
                                      </p:to>
                                    </p:set>
                                    <p:animEffect transition="in" filter="fade">
                                      <p:cBhvr>
                                        <p:cTn id="32" dur="1000"/>
                                        <p:tgtEl>
                                          <p:spTgt spid="136195">
                                            <p:txEl>
                                              <p:pRg st="5" end="5"/>
                                            </p:txEl>
                                          </p:spTgt>
                                        </p:tgtEl>
                                      </p:cBhvr>
                                    </p:animEffect>
                                  </p:childTnLst>
                                </p:cTn>
                              </p:par>
                            </p:childTnLst>
                          </p:cTn>
                        </p:par>
                        <p:par>
                          <p:cTn id="33" fill="hold">
                            <p:stCondLst>
                              <p:cond delay="7000"/>
                            </p:stCondLst>
                            <p:childTnLst>
                              <p:par>
                                <p:cTn id="34" presetID="10" presetClass="entr" presetSubtype="0" fill="hold" grpId="0" nodeType="afterEffect">
                                  <p:stCondLst>
                                    <p:cond delay="0"/>
                                  </p:stCondLst>
                                  <p:childTnLst>
                                    <p:set>
                                      <p:cBhvr>
                                        <p:cTn id="35" dur="1" fill="hold">
                                          <p:stCondLst>
                                            <p:cond delay="0"/>
                                          </p:stCondLst>
                                        </p:cTn>
                                        <p:tgtEl>
                                          <p:spTgt spid="136195">
                                            <p:txEl>
                                              <p:pRg st="6" end="6"/>
                                            </p:txEl>
                                          </p:spTgt>
                                        </p:tgtEl>
                                        <p:attrNameLst>
                                          <p:attrName>style.visibility</p:attrName>
                                        </p:attrNameLst>
                                      </p:cBhvr>
                                      <p:to>
                                        <p:strVal val="visible"/>
                                      </p:to>
                                    </p:set>
                                    <p:animEffect transition="in" filter="fade">
                                      <p:cBhvr>
                                        <p:cTn id="36" dur="1000"/>
                                        <p:tgtEl>
                                          <p:spTgt spid="136195">
                                            <p:txEl>
                                              <p:pRg st="6" end="6"/>
                                            </p:txEl>
                                          </p:spTgt>
                                        </p:tgtEl>
                                      </p:cBhvr>
                                    </p:animEffect>
                                  </p:childTnLst>
                                </p:cTn>
                              </p:par>
                            </p:childTnLst>
                          </p:cTn>
                        </p:par>
                        <p:par>
                          <p:cTn id="37" fill="hold">
                            <p:stCondLst>
                              <p:cond delay="8000"/>
                            </p:stCondLst>
                            <p:childTnLst>
                              <p:par>
                                <p:cTn id="38" presetID="10" presetClass="entr" presetSubtype="0" fill="hold" grpId="0" nodeType="afterEffect">
                                  <p:stCondLst>
                                    <p:cond delay="0"/>
                                  </p:stCondLst>
                                  <p:childTnLst>
                                    <p:set>
                                      <p:cBhvr>
                                        <p:cTn id="39" dur="1" fill="hold">
                                          <p:stCondLst>
                                            <p:cond delay="0"/>
                                          </p:stCondLst>
                                        </p:cTn>
                                        <p:tgtEl>
                                          <p:spTgt spid="136195">
                                            <p:txEl>
                                              <p:pRg st="7" end="7"/>
                                            </p:txEl>
                                          </p:spTgt>
                                        </p:tgtEl>
                                        <p:attrNameLst>
                                          <p:attrName>style.visibility</p:attrName>
                                        </p:attrNameLst>
                                      </p:cBhvr>
                                      <p:to>
                                        <p:strVal val="visible"/>
                                      </p:to>
                                    </p:set>
                                    <p:animEffect transition="in" filter="fade">
                                      <p:cBhvr>
                                        <p:cTn id="40" dur="1000"/>
                                        <p:tgtEl>
                                          <p:spTgt spid="136195">
                                            <p:txEl>
                                              <p:pRg st="7" end="7"/>
                                            </p:txEl>
                                          </p:spTgt>
                                        </p:tgtEl>
                                      </p:cBhvr>
                                    </p:animEffect>
                                  </p:childTnLst>
                                </p:cTn>
                              </p:par>
                            </p:childTnLst>
                          </p:cTn>
                        </p:par>
                        <p:par>
                          <p:cTn id="41" fill="hold">
                            <p:stCondLst>
                              <p:cond delay="9000"/>
                            </p:stCondLst>
                            <p:childTnLst>
                              <p:par>
                                <p:cTn id="42" presetID="10" presetClass="entr" presetSubtype="0" fill="hold" grpId="0" nodeType="afterEffect">
                                  <p:stCondLst>
                                    <p:cond delay="0"/>
                                  </p:stCondLst>
                                  <p:childTnLst>
                                    <p:set>
                                      <p:cBhvr>
                                        <p:cTn id="43" dur="1" fill="hold">
                                          <p:stCondLst>
                                            <p:cond delay="0"/>
                                          </p:stCondLst>
                                        </p:cTn>
                                        <p:tgtEl>
                                          <p:spTgt spid="136195">
                                            <p:txEl>
                                              <p:pRg st="8" end="8"/>
                                            </p:txEl>
                                          </p:spTgt>
                                        </p:tgtEl>
                                        <p:attrNameLst>
                                          <p:attrName>style.visibility</p:attrName>
                                        </p:attrNameLst>
                                      </p:cBhvr>
                                      <p:to>
                                        <p:strVal val="visible"/>
                                      </p:to>
                                    </p:set>
                                    <p:animEffect transition="in" filter="fade">
                                      <p:cBhvr>
                                        <p:cTn id="44" dur="1000"/>
                                        <p:tgtEl>
                                          <p:spTgt spid="136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animBg="1"/>
      <p:bldP spid="136195"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3653</TotalTime>
  <Words>9650</Words>
  <Application>Microsoft Office PowerPoint</Application>
  <PresentationFormat>On-screen Show (4:3)</PresentationFormat>
  <Paragraphs>1489</Paragraphs>
  <Slides>235</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235</vt:i4>
      </vt:variant>
    </vt:vector>
  </HeadingPairs>
  <TitlesOfParts>
    <vt:vector size="247" baseType="lpstr">
      <vt:lpstr>Arial</vt:lpstr>
      <vt:lpstr>Titr</vt:lpstr>
      <vt:lpstr>Tahoma</vt:lpstr>
      <vt:lpstr>2  Lotus</vt:lpstr>
      <vt:lpstr>Wingdings</vt:lpstr>
      <vt:lpstr>Batang</vt:lpstr>
      <vt:lpstr>Webdings</vt:lpstr>
      <vt:lpstr>Yagut</vt:lpstr>
      <vt:lpstr>Broadway</vt:lpstr>
      <vt:lpstr>BatangChe</vt:lpstr>
      <vt:lpstr>GungsuhChe</vt:lpstr>
      <vt:lpstr>Default Design</vt:lpstr>
      <vt:lpstr>ساقه</vt:lpstr>
      <vt:lpstr>برش عرضی ساقه ذرت</vt:lpstr>
      <vt:lpstr>دانه (ميوه)        Grain </vt:lpstr>
      <vt:lpstr>دربرش طولی دانه </vt:lpstr>
      <vt:lpstr>                          پریکارپ                  Pericarp </vt:lpstr>
      <vt:lpstr>Slide 6</vt:lpstr>
      <vt:lpstr>تستا       Testa </vt:lpstr>
      <vt:lpstr>لایه آلئورون</vt:lpstr>
      <vt:lpstr>Slide 9</vt:lpstr>
      <vt:lpstr>Slide 10</vt:lpstr>
      <vt:lpstr>آندوسپرم</vt:lpstr>
      <vt:lpstr>Slide 12</vt:lpstr>
      <vt:lpstr>Slide 13</vt:lpstr>
      <vt:lpstr>آندوسپرم ماده ذخیره ای در تک لپه ها است</vt:lpstr>
      <vt:lpstr>رویان      Embryo</vt:lpstr>
      <vt:lpstr>بخشهای مختلف يک جنين</vt:lpstr>
      <vt:lpstr>Slide 17</vt:lpstr>
      <vt:lpstr>تعاریف</vt:lpstr>
      <vt:lpstr>Slide 19</vt:lpstr>
      <vt:lpstr>Slide 20</vt:lpstr>
      <vt:lpstr>Slide 21</vt:lpstr>
      <vt:lpstr>نمو غلات</vt:lpstr>
      <vt:lpstr>رشد غلات</vt:lpstr>
      <vt:lpstr>رشد و نمو غلات</vt:lpstr>
      <vt:lpstr>رشد رويشی</vt:lpstr>
      <vt:lpstr>رشد زايشی</vt:lpstr>
      <vt:lpstr>توجه</vt:lpstr>
      <vt:lpstr>روش فيکس  Feekes</vt:lpstr>
      <vt:lpstr>Slide 29</vt:lpstr>
      <vt:lpstr>Slide 30</vt:lpstr>
      <vt:lpstr>مراحل رشدی گندم</vt:lpstr>
      <vt:lpstr>Slide 32</vt:lpstr>
      <vt:lpstr>Slide 33</vt:lpstr>
      <vt:lpstr>جوانه زدن  Germination</vt:lpstr>
      <vt:lpstr>نیاز آب جهت رویش بذر غلات</vt:lpstr>
      <vt:lpstr>جوانه زدن  Germination</vt:lpstr>
      <vt:lpstr> اپتیموم درجه حرارت برای رویش تمام غلات 18 تا 25 درجه است.  </vt:lpstr>
      <vt:lpstr>Slide 38</vt:lpstr>
      <vt:lpstr>متدهای جوانه زنی</vt:lpstr>
      <vt:lpstr>Slide 40</vt:lpstr>
      <vt:lpstr>Slide 41</vt:lpstr>
      <vt:lpstr>Slide 42</vt:lpstr>
      <vt:lpstr>Slide 43</vt:lpstr>
      <vt:lpstr>چگونگی جوانه زنی</vt:lpstr>
      <vt:lpstr>Slide 45</vt:lpstr>
      <vt:lpstr>چگونگی جوانه زنی</vt:lpstr>
      <vt:lpstr>Slide 47</vt:lpstr>
      <vt:lpstr>برگ</vt:lpstr>
      <vt:lpstr>پنجه زنی</vt:lpstr>
      <vt:lpstr>ساقه کشی</vt:lpstr>
      <vt:lpstr>سنبله دهی</vt:lpstr>
      <vt:lpstr>Slide 52</vt:lpstr>
      <vt:lpstr>Slide 53</vt:lpstr>
      <vt:lpstr>Slide 54</vt:lpstr>
      <vt:lpstr>Slide 55</vt:lpstr>
      <vt:lpstr>Slide 56</vt:lpstr>
      <vt:lpstr>Slide 57</vt:lpstr>
      <vt:lpstr>گل دادن و باروری</vt:lpstr>
      <vt:lpstr>رسیدن دانه</vt:lpstr>
      <vt:lpstr>رسيدن سبز</vt:lpstr>
      <vt:lpstr>رسيدن زرد</vt:lpstr>
      <vt:lpstr>رسيدن سخت</vt:lpstr>
      <vt:lpstr>Slide 63</vt:lpstr>
      <vt:lpstr>ورس غلات   Lodging   </vt:lpstr>
      <vt:lpstr>Agrostology</vt:lpstr>
      <vt:lpstr>گرده افشانی</vt:lpstr>
      <vt:lpstr>فتوپریود</vt:lpstr>
      <vt:lpstr>مصرف انسان ودام</vt:lpstr>
      <vt:lpstr>حرارت مطلوب رشد</vt:lpstr>
      <vt:lpstr>عکس العمل به ازت</vt:lpstr>
      <vt:lpstr>رشد مجدد</vt:lpstr>
      <vt:lpstr> مقاومت به سرما </vt:lpstr>
      <vt:lpstr>اندازه دانه</vt:lpstr>
      <vt:lpstr>ساقه</vt:lpstr>
      <vt:lpstr>نان</vt:lpstr>
      <vt:lpstr>گندم</vt:lpstr>
      <vt:lpstr>گندم</vt:lpstr>
      <vt:lpstr>Triticum aestivum</vt:lpstr>
      <vt:lpstr>گیاهشناسی گندم</vt:lpstr>
      <vt:lpstr>گل آذین</vt:lpstr>
      <vt:lpstr>دانه</vt:lpstr>
      <vt:lpstr>طبقه بندی بر اساس تاریخ کاشت</vt:lpstr>
      <vt:lpstr>تفاوت گندم بهاره و پائیزه از نظر ظاهری</vt:lpstr>
      <vt:lpstr>نکاتی در مورد گندم</vt:lpstr>
      <vt:lpstr>نکاتی در مورد گندم</vt:lpstr>
      <vt:lpstr>مسئله</vt:lpstr>
      <vt:lpstr>طبقه بندی شولتزSchulz  </vt:lpstr>
      <vt:lpstr>Einkorn</vt:lpstr>
      <vt:lpstr>Dinkel</vt:lpstr>
      <vt:lpstr>طبقه بندی واویلوف Vavilov </vt:lpstr>
      <vt:lpstr>گندمهای تک دانه یا دیپلوئید  Einkorn </vt:lpstr>
      <vt:lpstr>گندمهای جفت دانه یا تتراپلوئید  Emmer </vt:lpstr>
      <vt:lpstr>گندمهای جفت دانه یا تتراپلوئید  Emmer </vt:lpstr>
      <vt:lpstr>گندمهای معمولی یا هگزاپلوئید  Dinkel </vt:lpstr>
      <vt:lpstr>گندمهای معمولی یا هگزاپلوئید  Dinkel</vt:lpstr>
      <vt:lpstr>کشت گندم</vt:lpstr>
      <vt:lpstr>روش کشت آبی با دیم فرق می کند. در دیم کشت در کف جویچه هایی به عمق 10 سانتی متر است  و توسط یک چرخ لاستیکی فشرده می شوند تا از سرما در امان باشند و بذر از عمق خاک رطوبت بگیرد. ابتدا شخم متوسط (30) سپس دیسک یا دندانه و بعد بذر پاشی و کرت بندی یا کرت بندی و بذر پاشی و آبیاری</vt:lpstr>
      <vt:lpstr>شرایط انتخاب بذر</vt:lpstr>
      <vt:lpstr>میزان بذر برای کاشت</vt:lpstr>
      <vt:lpstr>محاسبه میزان بذر </vt:lpstr>
      <vt:lpstr>عمق کاشت</vt:lpstr>
      <vt:lpstr>میزان آب</vt:lpstr>
      <vt:lpstr>آبیاری</vt:lpstr>
      <vt:lpstr>مراحل مهم آبیاری</vt:lpstr>
      <vt:lpstr>رطوبت مورد نیاز</vt:lpstr>
      <vt:lpstr>کود شیمیایی مورد نیاز</vt:lpstr>
      <vt:lpstr>زمان مصرف کود</vt:lpstr>
      <vt:lpstr>مصرف ازت</vt:lpstr>
      <vt:lpstr>مصرف فسفر</vt:lpstr>
      <vt:lpstr>مصرف پتاسیم</vt:lpstr>
      <vt:lpstr>مصرف علف کشها</vt:lpstr>
      <vt:lpstr>بیماری های گندم</vt:lpstr>
      <vt:lpstr>عامل بیماری</vt:lpstr>
      <vt:lpstr>بیماری های گندم</vt:lpstr>
      <vt:lpstr>عامل بیماری</vt:lpstr>
      <vt:lpstr>بیماری های گندم</vt:lpstr>
      <vt:lpstr>عامل بیماری</vt:lpstr>
      <vt:lpstr>بیماری های گندم</vt:lpstr>
      <vt:lpstr>Slide 119</vt:lpstr>
      <vt:lpstr>بیماری های گندم</vt:lpstr>
      <vt:lpstr>Slide 121</vt:lpstr>
      <vt:lpstr>آفات گندم</vt:lpstr>
      <vt:lpstr>آفات گندم</vt:lpstr>
      <vt:lpstr>آفات گندم</vt:lpstr>
      <vt:lpstr>Eurygaster integriceps</vt:lpstr>
      <vt:lpstr>صفات مطلوب برای اصلاح گندم</vt:lpstr>
      <vt:lpstr>صفات مطلوب برای اصلاح گندم</vt:lpstr>
      <vt:lpstr>صفات مطلوب برای اصلاح گندم</vt:lpstr>
      <vt:lpstr>صفات مطلوب برای اصلاح گندم</vt:lpstr>
      <vt:lpstr>برداشت گندم</vt:lpstr>
      <vt:lpstr>جو</vt:lpstr>
      <vt:lpstr>کلیات</vt:lpstr>
      <vt:lpstr>پیام</vt:lpstr>
      <vt:lpstr>اهمیت جو</vt:lpstr>
      <vt:lpstr>اهمیت جو</vt:lpstr>
      <vt:lpstr>اهمیت جو</vt:lpstr>
      <vt:lpstr>اهمیت جو</vt:lpstr>
      <vt:lpstr>اهمیت جو</vt:lpstr>
      <vt:lpstr>مقایسه ترکیبات دانه و کاه در جو</vt:lpstr>
      <vt:lpstr>گیاهشناسی</vt:lpstr>
      <vt:lpstr>گیاهشناسی</vt:lpstr>
      <vt:lpstr>طبقه بندی بر اساس ریشک</vt:lpstr>
      <vt:lpstr>طبقه بندی بر اساس طول دوره رشد</vt:lpstr>
      <vt:lpstr>طبقه بندی بر اساس فرم خوشه</vt:lpstr>
      <vt:lpstr>طبقه بندی بر اساس تراکم سنبله</vt:lpstr>
      <vt:lpstr>طبقه بندی زراعی</vt:lpstr>
      <vt:lpstr>طبقه بندی زراعی</vt:lpstr>
      <vt:lpstr>طبقه بندی بر اساس آرایش گل</vt:lpstr>
      <vt:lpstr>جوهای دو ردیفه</vt:lpstr>
      <vt:lpstr>جوهای شش ردیفه</vt:lpstr>
      <vt:lpstr>جوهای نا منطم</vt:lpstr>
      <vt:lpstr>طبقه بندی بر اساس وجود یا عدم وجود پوشش روی دانه</vt:lpstr>
      <vt:lpstr>سازگاری</vt:lpstr>
      <vt:lpstr>کشت و کار</vt:lpstr>
      <vt:lpstr>کشت و کار</vt:lpstr>
      <vt:lpstr>کشت و کار</vt:lpstr>
      <vt:lpstr>مهمترین ارقام جو</vt:lpstr>
      <vt:lpstr>مهمترین ارقام جو</vt:lpstr>
      <vt:lpstr>مهمترین ارقام جو</vt:lpstr>
      <vt:lpstr>مهمترین ارقام جو</vt:lpstr>
      <vt:lpstr>مهمترین ارقام جو</vt:lpstr>
      <vt:lpstr>برنج</vt:lpstr>
      <vt:lpstr>تاریخچه</vt:lpstr>
      <vt:lpstr>مصارف</vt:lpstr>
      <vt:lpstr>گیاهشناسی</vt:lpstr>
      <vt:lpstr>طبقه بندی برنج</vt:lpstr>
      <vt:lpstr>طبقه بندی برنج</vt:lpstr>
      <vt:lpstr>طبقه بندی برنج</vt:lpstr>
      <vt:lpstr>طبقه بندی برنج</vt:lpstr>
      <vt:lpstr>طبقه بندی برنج</vt:lpstr>
      <vt:lpstr>طبقه بندی برنج</vt:lpstr>
      <vt:lpstr>طبقه بندی برنج</vt:lpstr>
      <vt:lpstr>طبقه بندی برنج</vt:lpstr>
      <vt:lpstr>طبقه بندی برنج</vt:lpstr>
      <vt:lpstr>طبقه بندی برنج</vt:lpstr>
      <vt:lpstr>طبقه بندی برنج</vt:lpstr>
      <vt:lpstr>طبقه بندی برنج</vt:lpstr>
      <vt:lpstr>طبقه بندی برنج</vt:lpstr>
      <vt:lpstr>طبقه بندی برنج</vt:lpstr>
      <vt:lpstr>طبقه بندی برنج</vt:lpstr>
      <vt:lpstr>طبقه بندی برنج</vt:lpstr>
      <vt:lpstr>طبقه بندی برنج</vt:lpstr>
      <vt:lpstr>طبقه بندی برنج</vt:lpstr>
      <vt:lpstr>کشت و کار برنج</vt:lpstr>
      <vt:lpstr>کشت مستقیم</vt:lpstr>
      <vt:lpstr>معایب کشت مستقیم</vt:lpstr>
      <vt:lpstr>کشت غیرمستقیم</vt:lpstr>
      <vt:lpstr>خشکان دادن</vt:lpstr>
      <vt:lpstr>خزانه</vt:lpstr>
      <vt:lpstr>خزانه</vt:lpstr>
      <vt:lpstr>خزانه</vt:lpstr>
      <vt:lpstr>خزانه</vt:lpstr>
      <vt:lpstr>خزانه</vt:lpstr>
      <vt:lpstr>عملیات بذر</vt:lpstr>
      <vt:lpstr>نیازهای رشدی</vt:lpstr>
      <vt:lpstr>آفات</vt:lpstr>
      <vt:lpstr>آفات</vt:lpstr>
      <vt:lpstr>آفات</vt:lpstr>
      <vt:lpstr>بیماری مهم</vt:lpstr>
      <vt:lpstr>صفات مطلوب برای اصلاح</vt:lpstr>
      <vt:lpstr>شاخصهای کیفیت دانه</vt:lpstr>
      <vt:lpstr>برداشت</vt:lpstr>
      <vt:lpstr>ظاهر و مقطع</vt:lpstr>
      <vt:lpstr>ذرت</vt:lpstr>
      <vt:lpstr>ذرت سیلویی</vt:lpstr>
      <vt:lpstr>نکات مهم در تهیه سیلو</vt:lpstr>
      <vt:lpstr>روشهای سیلو کردن</vt:lpstr>
      <vt:lpstr>ذرت Corn</vt:lpstr>
      <vt:lpstr>ذرت Corn</vt:lpstr>
      <vt:lpstr>ذرت Corn</vt:lpstr>
      <vt:lpstr>طبقه بندی ذرت</vt:lpstr>
      <vt:lpstr>طبقه بندی ذرت</vt:lpstr>
      <vt:lpstr>طبقه بندی ذرت</vt:lpstr>
      <vt:lpstr>طبقه بندی ذرت</vt:lpstr>
      <vt:lpstr>طبقه بندی ذرت</vt:lpstr>
      <vt:lpstr>طبقه بندی ذرت</vt:lpstr>
      <vt:lpstr>طبقه بندی ذرت</vt:lpstr>
      <vt:lpstr>طبقه بندی ذرت</vt:lpstr>
      <vt:lpstr>طبقه بندی ذرت</vt:lpstr>
      <vt:lpstr>طبقه بندی ذرت</vt:lpstr>
      <vt:lpstr>طبقه بندی ذرت</vt:lpstr>
      <vt:lpstr>طبقه بندی ذرت</vt:lpstr>
      <vt:lpstr>طبقه بندی ذرت</vt:lpstr>
      <vt:lpstr>طبقه بندی ذرت</vt:lpstr>
      <vt:lpstr>طبقه بندی ذرت</vt:lpstr>
      <vt:lpstr>طبقه بندی ذرت</vt:lpstr>
      <vt:lpstr>طبقه بندی ذرت</vt:lpstr>
      <vt:lpstr>طبقه بندی ذرت</vt:lpstr>
      <vt:lpstr>طبقه بندی ذرت</vt:lpstr>
      <vt:lpstr>احتیاجات دمایی</vt:lpstr>
      <vt:lpstr>احتیاجات آبی</vt:lpstr>
      <vt:lpstr>احتیاجات نوری</vt:lpstr>
      <vt:lpstr>احتیاجات خاکی</vt:lpstr>
      <vt:lpstr>کاشت</vt:lpstr>
      <vt:lpstr>تراکم و میزان بذر</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ساقه</dc:title>
  <dc:creator>kkatayoon</dc:creator>
  <cp:lastModifiedBy>azad</cp:lastModifiedBy>
  <cp:revision>553</cp:revision>
  <dcterms:created xsi:type="dcterms:W3CDTF">2009-09-21T19:14:07Z</dcterms:created>
  <dcterms:modified xsi:type="dcterms:W3CDTF">2015-12-29T07:30:16Z</dcterms:modified>
</cp:coreProperties>
</file>