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1" r:id="rId3"/>
    <p:sldId id="262" r:id="rId4"/>
    <p:sldId id="257" r:id="rId5"/>
    <p:sldId id="260" r:id="rId6"/>
    <p:sldId id="263" r:id="rId7"/>
    <p:sldId id="259" r:id="rId8"/>
    <p:sldId id="258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71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AC8CA-5674-4EC2-8433-04A00117ABAD}" type="datetimeFigureOut">
              <a:rPr lang="en-US" smtClean="0"/>
              <a:t>3/16/2020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1B46D-4BB4-4E1C-A0FA-989FAB4804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5296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AC8CA-5674-4EC2-8433-04A00117ABAD}" type="datetimeFigureOut">
              <a:rPr lang="en-US" smtClean="0"/>
              <a:t>3/16/2020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1B46D-4BB4-4E1C-A0FA-989FAB4804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78370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AC8CA-5674-4EC2-8433-04A00117ABAD}" type="datetimeFigureOut">
              <a:rPr lang="en-US" smtClean="0"/>
              <a:t>3/16/2020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1B46D-4BB4-4E1C-A0FA-989FAB4804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4179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AC8CA-5674-4EC2-8433-04A00117ABAD}" type="datetimeFigureOut">
              <a:rPr lang="en-US" smtClean="0"/>
              <a:t>3/16/2020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1B46D-4BB4-4E1C-A0FA-989FAB4804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1936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AC8CA-5674-4EC2-8433-04A00117ABAD}" type="datetimeFigureOut">
              <a:rPr lang="en-US" smtClean="0"/>
              <a:t>3/16/2020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1B46D-4BB4-4E1C-A0FA-989FAB4804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0281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AC8CA-5674-4EC2-8433-04A00117ABAD}" type="datetimeFigureOut">
              <a:rPr lang="en-US" smtClean="0"/>
              <a:t>3/16/2020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1B46D-4BB4-4E1C-A0FA-989FAB4804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880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AC8CA-5674-4EC2-8433-04A00117ABAD}" type="datetimeFigureOut">
              <a:rPr lang="en-US" smtClean="0"/>
              <a:t>3/16/2020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1B46D-4BB4-4E1C-A0FA-989FAB4804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3293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AC8CA-5674-4EC2-8433-04A00117ABAD}" type="datetimeFigureOut">
              <a:rPr lang="en-US" smtClean="0"/>
              <a:t>3/16/2020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1B46D-4BB4-4E1C-A0FA-989FAB4804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1399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AC8CA-5674-4EC2-8433-04A00117ABAD}" type="datetimeFigureOut">
              <a:rPr lang="en-US" smtClean="0"/>
              <a:t>3/16/2020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1B46D-4BB4-4E1C-A0FA-989FAB4804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9562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AC8CA-5674-4EC2-8433-04A00117ABAD}" type="datetimeFigureOut">
              <a:rPr lang="en-US" smtClean="0"/>
              <a:t>3/16/2020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1B46D-4BB4-4E1C-A0FA-989FAB4804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6522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AC8CA-5674-4EC2-8433-04A00117ABAD}" type="datetimeFigureOut">
              <a:rPr lang="en-US" smtClean="0"/>
              <a:t>3/16/2020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1B46D-4BB4-4E1C-A0FA-989FAB4804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0383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9AC8CA-5674-4EC2-8433-04A00117ABAD}" type="datetimeFigureOut">
              <a:rPr lang="en-US" smtClean="0"/>
              <a:t>3/16/2020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A1B46D-4BB4-4E1C-A0FA-989FAB4804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3274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98981" y="2402006"/>
            <a:ext cx="7200928" cy="4455993"/>
          </a:xfrm>
        </p:spPr>
        <p:txBody>
          <a:bodyPr>
            <a:normAutofit/>
          </a:bodyPr>
          <a:lstStyle/>
          <a:p>
            <a:pPr rtl="1"/>
            <a:r>
              <a:rPr lang="fa-IR" sz="2000" b="1" dirty="0" smtClean="0">
                <a:solidFill>
                  <a:schemeClr val="tx1"/>
                </a:solidFill>
                <a:cs typeface="B Nazanin" pitchFamily="2" charset="-78"/>
              </a:rPr>
              <a:t>عنوان درس:</a:t>
            </a:r>
          </a:p>
          <a:p>
            <a:pPr rtl="1"/>
            <a:r>
              <a:rPr lang="fa-IR" sz="5400" b="1" dirty="0" smtClean="0">
                <a:solidFill>
                  <a:schemeClr val="tx1"/>
                </a:solidFill>
                <a:cs typeface="B Nazanin" pitchFamily="2" charset="-78"/>
              </a:rPr>
              <a:t>ژنتیک</a:t>
            </a:r>
            <a:r>
              <a:rPr lang="fa-IR" sz="4000" b="1" dirty="0" smtClean="0">
                <a:solidFill>
                  <a:schemeClr val="tx1"/>
                </a:solidFill>
                <a:cs typeface="B Nazanin" pitchFamily="2" charset="-78"/>
              </a:rPr>
              <a:t> </a:t>
            </a:r>
          </a:p>
          <a:p>
            <a:endParaRPr lang="fa-IR" b="1" dirty="0" smtClean="0">
              <a:solidFill>
                <a:schemeClr val="tx1"/>
              </a:solidFill>
              <a:cs typeface="B Nazanin" pitchFamily="2" charset="-78"/>
            </a:endParaRPr>
          </a:p>
          <a:p>
            <a:r>
              <a:rPr lang="fa-IR" sz="2000" b="1" dirty="0">
                <a:cs typeface="B Nazanin" pitchFamily="2" charset="-78"/>
              </a:rPr>
              <a:t>مدرس: یعقوبی </a:t>
            </a:r>
          </a:p>
          <a:p>
            <a:r>
              <a:rPr lang="fa-IR" sz="2000" b="1" dirty="0">
                <a:cs typeface="B Nazanin" pitchFamily="2" charset="-78"/>
              </a:rPr>
              <a:t>نیمسال دوم سال تحصیلی </a:t>
            </a:r>
            <a:r>
              <a:rPr lang="fa-IR" sz="2000" b="1" dirty="0" smtClean="0">
                <a:cs typeface="B Nazanin" pitchFamily="2" charset="-78"/>
              </a:rPr>
              <a:t>99-98</a:t>
            </a:r>
          </a:p>
          <a:p>
            <a:endParaRPr lang="fa-IR" sz="2000" b="1" dirty="0">
              <a:cs typeface="B Nazanin" pitchFamily="2" charset="-78"/>
            </a:endParaRPr>
          </a:p>
          <a:p>
            <a:endParaRPr lang="en-US" sz="2000" b="1" dirty="0" smtClean="0">
              <a:cs typeface="B Nazanin" pitchFamily="2" charset="-78"/>
            </a:endParaRPr>
          </a:p>
          <a:p>
            <a:endParaRPr lang="fa-IR" sz="2000" b="1" dirty="0" smtClean="0">
              <a:cs typeface="B Nazanin" pitchFamily="2" charset="-78"/>
            </a:endParaRPr>
          </a:p>
          <a:p>
            <a:r>
              <a:rPr lang="fa-IR" sz="2000" b="1" dirty="0" smtClean="0">
                <a:cs typeface="B Nazanin" pitchFamily="2" charset="-78"/>
              </a:rPr>
              <a:t>جلسه اول</a:t>
            </a:r>
            <a:endParaRPr lang="fa-IR" sz="2000" b="1" dirty="0">
              <a:cs typeface="B Nazanin" pitchFamily="2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3443" y="109182"/>
            <a:ext cx="1992004" cy="1992004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7586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265"/>
    </mc:Choice>
    <mc:Fallback>
      <p:transition spd="slow" advTm="112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fa-IR" dirty="0" smtClean="0">
                <a:cs typeface="B Nazanin" panose="00000400000000000000" pitchFamily="2" charset="-78"/>
              </a:rPr>
              <a:t>سلول موجودات زنده </a:t>
            </a:r>
            <a:endParaRPr lang="en-US" dirty="0">
              <a:cs typeface="B Nazanin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15450" y="1825625"/>
            <a:ext cx="3738349" cy="3879139"/>
          </a:xfrm>
        </p:spPr>
        <p:txBody>
          <a:bodyPr>
            <a:normAutofit/>
          </a:bodyPr>
          <a:lstStyle/>
          <a:p>
            <a:pPr algn="r" rtl="1"/>
            <a:r>
              <a:rPr lang="ar-SA" sz="1800" dirty="0" smtClean="0">
                <a:cs typeface="B Nazanin" panose="00000400000000000000" pitchFamily="2" charset="-78"/>
              </a:rPr>
              <a:t>سلول </a:t>
            </a:r>
            <a:r>
              <a:rPr lang="ar-SA" sz="1800" dirty="0">
                <a:cs typeface="B Nazanin" panose="00000400000000000000" pitchFamily="2" charset="-78"/>
              </a:rPr>
              <a:t>واحد ساختاری مشترک در تمام موجودات زنده است</a:t>
            </a:r>
            <a:r>
              <a:rPr lang="en-US" sz="1800" dirty="0">
                <a:cs typeface="B Nazanin" panose="00000400000000000000" pitchFamily="2" charset="-78"/>
              </a:rPr>
              <a:t>. </a:t>
            </a:r>
          </a:p>
          <a:p>
            <a:pPr algn="r" rtl="1"/>
            <a:r>
              <a:rPr lang="ar-SA" sz="1800" dirty="0">
                <a:cs typeface="B Nazanin" panose="00000400000000000000" pitchFamily="2" charset="-78"/>
              </a:rPr>
              <a:t>انواع سلول: سلول های پروکاریوتی (که دارای هسته و غشای هسته نیستند) که شامل باکتری ها </a:t>
            </a:r>
            <a:endParaRPr lang="en-US" sz="1800" dirty="0">
              <a:cs typeface="B Nazanin" panose="00000400000000000000" pitchFamily="2" charset="-78"/>
            </a:endParaRPr>
          </a:p>
          <a:p>
            <a:pPr algn="r" rtl="1"/>
            <a:r>
              <a:rPr lang="ar-SA" sz="1800" dirty="0">
                <a:cs typeface="B Nazanin" panose="00000400000000000000" pitchFamily="2" charset="-78"/>
              </a:rPr>
              <a:t>سلول های یوکاریوتی: شامل موجودات پرسلولی مانند جانوران- گیاهان- </a:t>
            </a:r>
            <a:endParaRPr lang="en-US" sz="1800" dirty="0">
              <a:cs typeface="B Nazanin" panose="00000400000000000000" pitchFamily="2" charset="-78"/>
            </a:endParaRPr>
          </a:p>
          <a:p>
            <a:pPr algn="r" rtl="1"/>
            <a:r>
              <a:rPr lang="ar-SA" sz="1800" dirty="0">
                <a:cs typeface="B Nazanin" panose="00000400000000000000" pitchFamily="2" charset="-78"/>
              </a:rPr>
              <a:t>یوکاریوت ها تکامل یافته تر از پروکاریوت ها هستند. </a:t>
            </a:r>
            <a:endParaRPr lang="en-US" sz="1800" dirty="0">
              <a:cs typeface="B Nazanin" panose="00000400000000000000" pitchFamily="2" charset="-78"/>
            </a:endParaRPr>
          </a:p>
        </p:txBody>
      </p:sp>
      <p:pic>
        <p:nvPicPr>
          <p:cNvPr id="5" name="Picture 4" descr="http://s8.picofile.com/file/8316773134/ukariot.pn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510" y="2059873"/>
            <a:ext cx="7314062" cy="382231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8470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4027"/>
    </mc:Choice>
    <mc:Fallback>
      <p:transition spd="slow" advTm="540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79224" y="365125"/>
            <a:ext cx="3574575" cy="1325563"/>
          </a:xfrm>
        </p:spPr>
        <p:txBody>
          <a:bodyPr>
            <a:normAutofit/>
          </a:bodyPr>
          <a:lstStyle/>
          <a:p>
            <a:pPr algn="r" rtl="1"/>
            <a:r>
              <a:rPr lang="fa-IR" sz="3600" dirty="0" smtClean="0">
                <a:cs typeface="B Nazanin" panose="00000400000000000000" pitchFamily="2" charset="-78"/>
              </a:rPr>
              <a:t>ساختمان سلول گیاهی</a:t>
            </a:r>
            <a:endParaRPr lang="en-US" sz="3600" dirty="0">
              <a:cs typeface="B Nazanin" panose="00000400000000000000" pitchFamily="2" charset="-78"/>
            </a:endParaRPr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0" t="5578" r="5124" b="7869"/>
          <a:stretch/>
        </p:blipFill>
        <p:spPr bwMode="auto">
          <a:xfrm>
            <a:off x="40942" y="818866"/>
            <a:ext cx="7738282" cy="5950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6913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891"/>
    </mc:Choice>
    <mc:Fallback>
      <p:transition spd="slow" advTm="198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82687" y="285728"/>
            <a:ext cx="5493413" cy="3129003"/>
          </a:xfrm>
        </p:spPr>
        <p:txBody>
          <a:bodyPr>
            <a:noAutofit/>
          </a:bodyPr>
          <a:lstStyle/>
          <a:p>
            <a:pPr lvl="0" algn="r" rtl="1"/>
            <a:r>
              <a:rPr lang="ar-SA" sz="2000" b="1" dirty="0">
                <a:cs typeface="B Nazanin" panose="00000400000000000000" pitchFamily="2" charset="-78"/>
              </a:rPr>
              <a:t>دیواره سلولی </a:t>
            </a:r>
            <a:endParaRPr lang="en-US" sz="2000" dirty="0">
              <a:cs typeface="B Nazanin" panose="00000400000000000000" pitchFamily="2" charset="-78"/>
            </a:endParaRPr>
          </a:p>
          <a:p>
            <a:pPr algn="r" rtl="1"/>
            <a:r>
              <a:rPr lang="ar-SA" sz="2000" dirty="0">
                <a:cs typeface="B Nazanin" panose="00000400000000000000" pitchFamily="2" charset="-78"/>
              </a:rPr>
              <a:t>در پیرامون </a:t>
            </a:r>
            <a:r>
              <a:rPr lang="ar-SA" sz="2000" dirty="0" smtClean="0">
                <a:cs typeface="B Nazanin" panose="00000400000000000000" pitchFamily="2" charset="-78"/>
              </a:rPr>
              <a:t>سلول‌های </a:t>
            </a:r>
            <a:r>
              <a:rPr lang="ar-SA" sz="2000" dirty="0">
                <a:cs typeface="B Nazanin" panose="00000400000000000000" pitchFamily="2" charset="-78"/>
              </a:rPr>
              <a:t>گیاهی </a:t>
            </a:r>
            <a:r>
              <a:rPr lang="ar-SA" sz="2000" dirty="0" smtClean="0">
                <a:cs typeface="B Nazanin" panose="00000400000000000000" pitchFamily="2" charset="-78"/>
              </a:rPr>
              <a:t>دیواره‌</a:t>
            </a:r>
            <a:r>
              <a:rPr lang="fa-IR" sz="2000" dirty="0" smtClean="0">
                <a:cs typeface="B Nazanin" panose="00000400000000000000" pitchFamily="2" charset="-78"/>
              </a:rPr>
              <a:t> سلولی </a:t>
            </a:r>
            <a:r>
              <a:rPr lang="ar-SA" sz="2000" dirty="0" smtClean="0">
                <a:cs typeface="B Nazanin" panose="00000400000000000000" pitchFamily="2" charset="-78"/>
              </a:rPr>
              <a:t>وجود دارد</a:t>
            </a:r>
            <a:r>
              <a:rPr lang="fa-IR" sz="2000" dirty="0" smtClean="0">
                <a:cs typeface="B Nazanin" panose="00000400000000000000" pitchFamily="2" charset="-78"/>
              </a:rPr>
              <a:t> که </a:t>
            </a:r>
            <a:r>
              <a:rPr lang="ar-SA" sz="2000" dirty="0" smtClean="0">
                <a:cs typeface="B Nazanin" panose="00000400000000000000" pitchFamily="2" charset="-78"/>
              </a:rPr>
              <a:t>ساختار </a:t>
            </a:r>
            <a:r>
              <a:rPr lang="ar-SA" sz="2000" dirty="0">
                <a:cs typeface="B Nazanin" panose="00000400000000000000" pitchFamily="2" charset="-78"/>
              </a:rPr>
              <a:t>نسبتا سخت سلولزی </a:t>
            </a:r>
            <a:r>
              <a:rPr lang="fa-IR" sz="2000" dirty="0" smtClean="0">
                <a:cs typeface="B Nazanin" panose="00000400000000000000" pitchFamily="2" charset="-78"/>
              </a:rPr>
              <a:t>داشته</a:t>
            </a:r>
            <a:r>
              <a:rPr lang="ar-SA" sz="2000" dirty="0" smtClean="0">
                <a:cs typeface="B Nazanin" panose="00000400000000000000" pitchFamily="2" charset="-78"/>
              </a:rPr>
              <a:t> </a:t>
            </a:r>
            <a:r>
              <a:rPr lang="ar-SA" sz="2000" dirty="0">
                <a:cs typeface="B Nazanin" panose="00000400000000000000" pitchFamily="2" charset="-78"/>
              </a:rPr>
              <a:t>و نوعی اسکلت بیرونی را ایجاد می‌کند که به این سلولها شکل هندسی و نسبتا ثابتی می‌دهد. </a:t>
            </a:r>
            <a:endParaRPr lang="fa-IR" sz="2000" dirty="0" smtClean="0">
              <a:cs typeface="B Nazanin" panose="00000400000000000000" pitchFamily="2" charset="-78"/>
            </a:endParaRPr>
          </a:p>
          <a:p>
            <a:pPr algn="r" rtl="1"/>
            <a:r>
              <a:rPr lang="fa-IR" sz="2000" dirty="0" smtClean="0">
                <a:cs typeface="B Nazanin" panose="00000400000000000000" pitchFamily="2" charset="-78"/>
              </a:rPr>
              <a:t>دیواره سلولی</a:t>
            </a:r>
            <a:r>
              <a:rPr lang="ar-SA" sz="2000" dirty="0" smtClean="0">
                <a:cs typeface="B Nazanin" panose="00000400000000000000" pitchFamily="2" charset="-78"/>
              </a:rPr>
              <a:t> </a:t>
            </a:r>
            <a:r>
              <a:rPr lang="ar-SA" sz="2000" dirty="0">
                <a:cs typeface="B Nazanin" panose="00000400000000000000" pitchFamily="2" charset="-78"/>
              </a:rPr>
              <a:t>وجه تمایز بین گیاهان و جانوران </a:t>
            </a:r>
            <a:r>
              <a:rPr lang="ar-SA" sz="2000" dirty="0" smtClean="0">
                <a:cs typeface="B Nazanin" panose="00000400000000000000" pitchFamily="2" charset="-78"/>
              </a:rPr>
              <a:t>است</a:t>
            </a:r>
            <a:r>
              <a:rPr lang="fa-IR" sz="2000" dirty="0" smtClean="0">
                <a:cs typeface="B Nazanin" panose="00000400000000000000" pitchFamily="2" charset="-78"/>
              </a:rPr>
              <a:t> </a:t>
            </a:r>
          </a:p>
          <a:p>
            <a:pPr algn="r" rtl="1"/>
            <a:endParaRPr lang="fa-IR" sz="2000" dirty="0">
              <a:cs typeface="B Nazanin" panose="00000400000000000000" pitchFamily="2" charset="-78"/>
            </a:endParaRPr>
          </a:p>
          <a:p>
            <a:pPr algn="r" rtl="1"/>
            <a:r>
              <a:rPr lang="ar-SA" sz="2000" dirty="0">
                <a:cs typeface="B Nazanin" panose="00000400000000000000" pitchFamily="2" charset="-78"/>
              </a:rPr>
              <a:t>ارتباط بین </a:t>
            </a:r>
            <a:r>
              <a:rPr lang="ar-SA" sz="2000" dirty="0" smtClean="0">
                <a:cs typeface="B Nazanin" panose="00000400000000000000" pitchFamily="2" charset="-78"/>
              </a:rPr>
              <a:t>سلول </a:t>
            </a:r>
            <a:r>
              <a:rPr lang="fa-IR" sz="2000" dirty="0" smtClean="0">
                <a:cs typeface="B Nazanin" panose="00000400000000000000" pitchFamily="2" charset="-78"/>
              </a:rPr>
              <a:t>های کنار هم </a:t>
            </a:r>
            <a:r>
              <a:rPr lang="ar-SA" sz="2000" dirty="0" smtClean="0">
                <a:cs typeface="B Nazanin" panose="00000400000000000000" pitchFamily="2" charset="-78"/>
              </a:rPr>
              <a:t>از </a:t>
            </a:r>
            <a:r>
              <a:rPr lang="fa-IR" sz="2000" dirty="0" smtClean="0">
                <a:cs typeface="B Nazanin" panose="00000400000000000000" pitchFamily="2" charset="-78"/>
              </a:rPr>
              <a:t>طریق</a:t>
            </a:r>
            <a:r>
              <a:rPr lang="ar-SA" sz="2000" dirty="0" smtClean="0">
                <a:cs typeface="B Nazanin" panose="00000400000000000000" pitchFamily="2" charset="-78"/>
              </a:rPr>
              <a:t> </a:t>
            </a:r>
            <a:r>
              <a:rPr lang="ar-SA" sz="2000" b="1" dirty="0" smtClean="0">
                <a:cs typeface="B Nazanin" panose="00000400000000000000" pitchFamily="2" charset="-78"/>
              </a:rPr>
              <a:t>پلاسمودسم</a:t>
            </a:r>
            <a:r>
              <a:rPr lang="fa-IR" sz="2000" b="1" dirty="0" smtClean="0">
                <a:cs typeface="B Nazanin" panose="00000400000000000000" pitchFamily="2" charset="-78"/>
              </a:rPr>
              <a:t>ات ها </a:t>
            </a:r>
            <a:r>
              <a:rPr lang="ar-SA" sz="2000" dirty="0" smtClean="0">
                <a:cs typeface="B Nazanin" panose="00000400000000000000" pitchFamily="2" charset="-78"/>
              </a:rPr>
              <a:t>صورت می‌گیرد</a:t>
            </a:r>
            <a:r>
              <a:rPr lang="fa-IR" sz="2000" dirty="0" smtClean="0">
                <a:cs typeface="B Nazanin" panose="00000400000000000000" pitchFamily="2" charset="-78"/>
              </a:rPr>
              <a:t> که شامل حفرات ریزی روی دیواره سلولی می باشند </a:t>
            </a:r>
            <a:endParaRPr lang="fa-IR" sz="2000" dirty="0">
              <a:cs typeface="B Nazanin" pitchFamily="2" charset="-78"/>
            </a:endParaRPr>
          </a:p>
        </p:txBody>
      </p:sp>
      <p:pic>
        <p:nvPicPr>
          <p:cNvPr id="5" name="Picture 4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82" y="137969"/>
            <a:ext cx="5171436" cy="386082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/>
          <p:cNvSpPr/>
          <p:nvPr/>
        </p:nvSpPr>
        <p:spPr>
          <a:xfrm>
            <a:off x="1969605" y="3998794"/>
            <a:ext cx="12314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b="1" dirty="0" smtClean="0">
                <a:cs typeface="B Nazanin" panose="00000400000000000000" pitchFamily="2" charset="-78"/>
              </a:rPr>
              <a:t>دیواره سلولی</a:t>
            </a:r>
            <a:endParaRPr lang="en-US" b="1" dirty="0"/>
          </a:p>
        </p:txBody>
      </p:sp>
      <p:pic>
        <p:nvPicPr>
          <p:cNvPr id="8" name="Picture 7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4622" y="3100803"/>
            <a:ext cx="3852545" cy="301942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Rectangle 8"/>
          <p:cNvSpPr/>
          <p:nvPr/>
        </p:nvSpPr>
        <p:spPr>
          <a:xfrm>
            <a:off x="9229393" y="6119386"/>
            <a:ext cx="13163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b="1" dirty="0" smtClean="0">
                <a:cs typeface="B Nazanin" panose="00000400000000000000" pitchFamily="2" charset="-78"/>
              </a:rPr>
              <a:t>پلاسمودسماتا</a:t>
            </a:r>
            <a:endParaRPr lang="en-US" b="1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6461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4226"/>
    </mc:Choice>
    <mc:Fallback>
      <p:transition spd="slow" advTm="542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23351" y="638271"/>
            <a:ext cx="4652749" cy="4351338"/>
          </a:xfrm>
        </p:spPr>
        <p:txBody>
          <a:bodyPr>
            <a:normAutofit/>
          </a:bodyPr>
          <a:lstStyle/>
          <a:p>
            <a:pPr marL="0" indent="0" algn="r" rtl="1">
              <a:buNone/>
            </a:pPr>
            <a:r>
              <a:rPr lang="fa-IR" sz="2400" b="1" dirty="0" smtClean="0">
                <a:cs typeface="B Nazanin" panose="00000400000000000000" pitchFamily="2" charset="-78"/>
              </a:rPr>
              <a:t>غشای  </a:t>
            </a:r>
            <a:r>
              <a:rPr lang="fa-IR" sz="2400" b="1" dirty="0">
                <a:cs typeface="B Nazanin" panose="00000400000000000000" pitchFamily="2" charset="-78"/>
              </a:rPr>
              <a:t>پلاسمایی</a:t>
            </a:r>
            <a:endParaRPr lang="fa-IR" sz="2400" b="1" dirty="0" smtClean="0">
              <a:cs typeface="B Nazanin" panose="00000400000000000000" pitchFamily="2" charset="-78"/>
            </a:endParaRPr>
          </a:p>
          <a:p>
            <a:pPr algn="r" rtl="1"/>
            <a:endParaRPr lang="fa-IR" sz="1800" dirty="0">
              <a:cs typeface="B Nazanin" panose="00000400000000000000" pitchFamily="2" charset="-78"/>
            </a:endParaRPr>
          </a:p>
          <a:p>
            <a:pPr algn="r" rtl="1"/>
            <a:r>
              <a:rPr lang="fa-IR" sz="1800" dirty="0" smtClean="0">
                <a:cs typeface="B Nazanin" panose="00000400000000000000" pitchFamily="2" charset="-78"/>
              </a:rPr>
              <a:t>غشای  پلاسمایی سلول</a:t>
            </a:r>
            <a:r>
              <a:rPr lang="ar-SA" sz="1800" dirty="0" smtClean="0">
                <a:cs typeface="B Nazanin" panose="00000400000000000000" pitchFamily="2" charset="-78"/>
              </a:rPr>
              <a:t> </a:t>
            </a:r>
            <a:r>
              <a:rPr lang="ar-SA" sz="1800" dirty="0">
                <a:cs typeface="B Nazanin" panose="00000400000000000000" pitchFamily="2" charset="-78"/>
              </a:rPr>
              <a:t>از یک لایه </a:t>
            </a:r>
            <a:r>
              <a:rPr lang="ar-SA" sz="1800" dirty="0" smtClean="0">
                <a:cs typeface="B Nazanin" panose="00000400000000000000" pitchFamily="2" charset="-78"/>
              </a:rPr>
              <a:t>دو ردیفی</a:t>
            </a:r>
            <a:r>
              <a:rPr lang="fa-IR" sz="1800" dirty="0" smtClean="0">
                <a:cs typeface="B Nazanin" panose="00000400000000000000" pitchFamily="2" charset="-78"/>
              </a:rPr>
              <a:t> از مولکول های فسفولیپید</a:t>
            </a:r>
            <a:r>
              <a:rPr lang="ar-SA" sz="1800" dirty="0" smtClean="0">
                <a:cs typeface="B Nazanin" panose="00000400000000000000" pitchFamily="2" charset="-78"/>
              </a:rPr>
              <a:t> ساخته </a:t>
            </a:r>
            <a:r>
              <a:rPr lang="ar-SA" sz="1800" dirty="0">
                <a:cs typeface="B Nazanin" panose="00000400000000000000" pitchFamily="2" charset="-78"/>
              </a:rPr>
              <a:t>شده که هر مولکول آن شامل یک سر آب دوست و یک دم آب گریز است. </a:t>
            </a:r>
            <a:endParaRPr lang="en-US" sz="1800" dirty="0" smtClean="0">
              <a:cs typeface="B Nazanin" panose="00000400000000000000" pitchFamily="2" charset="-78"/>
            </a:endParaRPr>
          </a:p>
          <a:p>
            <a:pPr algn="r" rtl="1"/>
            <a:r>
              <a:rPr lang="ar-SA" sz="1800" dirty="0" smtClean="0">
                <a:cs typeface="B Nazanin" panose="00000400000000000000" pitchFamily="2" charset="-78"/>
              </a:rPr>
              <a:t>دمهای </a:t>
            </a:r>
            <a:r>
              <a:rPr lang="ar-SA" sz="1800" dirty="0">
                <a:cs typeface="B Nazanin" panose="00000400000000000000" pitchFamily="2" charset="-78"/>
              </a:rPr>
              <a:t>آب گریز به طرف داخل و در مقابل یکدیگر و سرهای آب دوست به طرف خارج قرار گرفته‌اند. </a:t>
            </a:r>
            <a:endParaRPr lang="fa-IR" sz="1800" dirty="0" smtClean="0">
              <a:cs typeface="B Nazanin" panose="00000400000000000000" pitchFamily="2" charset="-78"/>
            </a:endParaRPr>
          </a:p>
          <a:p>
            <a:pPr algn="r" rtl="1"/>
            <a:endParaRPr lang="fa-IR" sz="1800" dirty="0">
              <a:cs typeface="B Nazanin" panose="00000400000000000000" pitchFamily="2" charset="-78"/>
            </a:endParaRPr>
          </a:p>
          <a:p>
            <a:pPr algn="r" rtl="1"/>
            <a:r>
              <a:rPr lang="ar-SA" sz="1800" dirty="0" smtClean="0">
                <a:cs typeface="B Nazanin" panose="00000400000000000000" pitchFamily="2" charset="-78"/>
              </a:rPr>
              <a:t>غشای </a:t>
            </a:r>
            <a:r>
              <a:rPr lang="ar-SA" sz="1800" dirty="0">
                <a:cs typeface="B Nazanin" panose="00000400000000000000" pitchFamily="2" charset="-78"/>
              </a:rPr>
              <a:t>سیتوپلاسمی </a:t>
            </a:r>
            <a:r>
              <a:rPr lang="fa-IR" sz="1800" dirty="0" smtClean="0">
                <a:cs typeface="B Nazanin" panose="00000400000000000000" pitchFamily="2" charset="-78"/>
              </a:rPr>
              <a:t>خاصیت نفوذ پذیری</a:t>
            </a:r>
            <a:r>
              <a:rPr lang="ar-SA" sz="1800" dirty="0" smtClean="0">
                <a:cs typeface="B Nazanin" panose="00000400000000000000" pitchFamily="2" charset="-78"/>
              </a:rPr>
              <a:t> </a:t>
            </a:r>
            <a:r>
              <a:rPr lang="ar-SA" sz="1800" dirty="0">
                <a:cs typeface="B Nazanin" panose="00000400000000000000" pitchFamily="2" charset="-78"/>
              </a:rPr>
              <a:t>انتخابی </a:t>
            </a:r>
            <a:r>
              <a:rPr lang="fa-IR" sz="1800" dirty="0" smtClean="0">
                <a:cs typeface="B Nazanin" panose="00000400000000000000" pitchFamily="2" charset="-78"/>
              </a:rPr>
              <a:t>دارد</a:t>
            </a:r>
            <a:r>
              <a:rPr lang="ar-SA" sz="1800" dirty="0" smtClean="0">
                <a:cs typeface="B Nazanin" panose="00000400000000000000" pitchFamily="2" charset="-78"/>
              </a:rPr>
              <a:t>. </a:t>
            </a:r>
            <a:endParaRPr lang="fa-IR" sz="1800" dirty="0" smtClean="0">
              <a:cs typeface="B Nazanin" panose="00000400000000000000" pitchFamily="2" charset="-78"/>
            </a:endParaRPr>
          </a:p>
          <a:p>
            <a:pPr algn="r" rtl="1"/>
            <a:r>
              <a:rPr lang="fa-IR" sz="1800" dirty="0" smtClean="0">
                <a:cs typeface="B Nazanin" panose="00000400000000000000" pitchFamily="2" charset="-78"/>
              </a:rPr>
              <a:t>مولکولهای آب و گازها به راحتی عبور می کنند ولی مولکول های بزرگ و یون ها فقط از طریق کانالهای موجود عبور می کنند</a:t>
            </a:r>
            <a:endParaRPr lang="en-US" sz="1800" dirty="0">
              <a:cs typeface="B Nazanin" panose="00000400000000000000" pitchFamily="2" charset="-78"/>
            </a:endParaRPr>
          </a:p>
        </p:txBody>
      </p:sp>
      <p:pic>
        <p:nvPicPr>
          <p:cNvPr id="6" name="Picture 5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4" t="6110" r="3789" b="12625"/>
          <a:stretch/>
        </p:blipFill>
        <p:spPr bwMode="auto">
          <a:xfrm>
            <a:off x="0" y="1869743"/>
            <a:ext cx="7323351" cy="498825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4030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8057"/>
    </mc:Choice>
    <mc:Fallback>
      <p:transition spd="slow" advTm="780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3188" y="365125"/>
            <a:ext cx="4270612" cy="3783794"/>
          </a:xfrm>
        </p:spPr>
        <p:txBody>
          <a:bodyPr>
            <a:normAutofit/>
          </a:bodyPr>
          <a:lstStyle/>
          <a:p>
            <a:pPr algn="r" rtl="1"/>
            <a:r>
              <a:rPr lang="fa-IR" dirty="0" smtClean="0">
                <a:cs typeface="B Nazanin" panose="00000400000000000000" pitchFamily="2" charset="-78"/>
              </a:rPr>
              <a:t>هسته سلول</a:t>
            </a:r>
            <a:br>
              <a:rPr lang="fa-IR" dirty="0" smtClean="0">
                <a:cs typeface="B Nazanin" panose="00000400000000000000" pitchFamily="2" charset="-78"/>
              </a:rPr>
            </a:br>
            <a:r>
              <a:rPr lang="fa-IR" sz="2200" dirty="0" smtClean="0">
                <a:cs typeface="B Nazanin" panose="00000400000000000000" pitchFamily="2" charset="-78"/>
              </a:rPr>
              <a:t> محل ذخیره اطلاعات ژنتیکی موجود زنده است. </a:t>
            </a:r>
            <a:br>
              <a:rPr lang="fa-IR" sz="2200" dirty="0" smtClean="0">
                <a:cs typeface="B Nazanin" panose="00000400000000000000" pitchFamily="2" charset="-78"/>
              </a:rPr>
            </a:br>
            <a:r>
              <a:rPr lang="fa-IR" sz="2200" dirty="0" smtClean="0">
                <a:cs typeface="B Nazanin" panose="00000400000000000000" pitchFamily="2" charset="-78"/>
              </a:rPr>
              <a:t>اطلاعات </a:t>
            </a:r>
            <a:r>
              <a:rPr lang="fa-IR" sz="2200" smtClean="0">
                <a:cs typeface="B Nazanin" panose="00000400000000000000" pitchFamily="2" charset="-78"/>
              </a:rPr>
              <a:t>ژنتیکی در کروموزوم </a:t>
            </a:r>
            <a:r>
              <a:rPr lang="fa-IR" sz="2200" dirty="0" smtClean="0">
                <a:cs typeface="B Nazanin" panose="00000400000000000000" pitchFamily="2" charset="-78"/>
              </a:rPr>
              <a:t>ها که درون هسته سلول قرار دارند وجود دارد. </a:t>
            </a:r>
            <a:br>
              <a:rPr lang="fa-IR" sz="2200" dirty="0" smtClean="0">
                <a:cs typeface="B Nazanin" panose="00000400000000000000" pitchFamily="2" charset="-78"/>
              </a:rPr>
            </a:br>
            <a:endParaRPr lang="en-US" sz="2200" dirty="0">
              <a:cs typeface="B Nazanin" panose="00000400000000000000" pitchFamily="2" charset="-78"/>
            </a:endParaRPr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79" y="1690688"/>
            <a:ext cx="5349864" cy="507177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6481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1005"/>
    </mc:Choice>
    <mc:Fallback>
      <p:transition spd="slow" advTm="610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95080" y="900752"/>
            <a:ext cx="6631675" cy="3928873"/>
          </a:xfrm>
        </p:spPr>
        <p:txBody>
          <a:bodyPr>
            <a:noAutofit/>
          </a:bodyPr>
          <a:lstStyle/>
          <a:p>
            <a:pPr algn="r" rtl="1"/>
            <a:r>
              <a:rPr lang="fa-IR" sz="3200" b="1" dirty="0">
                <a:cs typeface="B Nazanin" pitchFamily="2" charset="-78"/>
              </a:rPr>
              <a:t>شبکه آندوپلاسمی</a:t>
            </a:r>
            <a:r>
              <a:rPr lang="fa-IR" sz="2400" dirty="0">
                <a:cs typeface="B Nazanin" pitchFamily="2" charset="-78"/>
              </a:rPr>
              <a:t/>
            </a:r>
            <a:br>
              <a:rPr lang="fa-IR" sz="2400" dirty="0">
                <a:cs typeface="B Nazanin" pitchFamily="2" charset="-78"/>
              </a:rPr>
            </a:br>
            <a:r>
              <a:rPr lang="fa-IR" sz="2400" dirty="0">
                <a:cs typeface="B Nazanin" pitchFamily="2" charset="-78"/>
              </a:rPr>
              <a:t>شبکه </a:t>
            </a:r>
            <a:r>
              <a:rPr lang="fa-IR" sz="2400" dirty="0" smtClean="0">
                <a:cs typeface="B Nazanin" pitchFamily="2" charset="-78"/>
              </a:rPr>
              <a:t>آندوپلاسمی </a:t>
            </a:r>
            <a:r>
              <a:rPr lang="ar-SA" sz="2400" dirty="0" smtClean="0">
                <a:cs typeface="B Nazanin" panose="00000400000000000000" pitchFamily="2" charset="-78"/>
              </a:rPr>
              <a:t>متشکل </a:t>
            </a:r>
            <a:r>
              <a:rPr lang="ar-SA" sz="2400" dirty="0">
                <a:cs typeface="B Nazanin" panose="00000400000000000000" pitchFamily="2" charset="-78"/>
              </a:rPr>
              <a:t>از لوله‌های تو خالی است. در برش به صورت مجاری ظریف غشایی توخالی </a:t>
            </a:r>
            <a:r>
              <a:rPr lang="fa-IR" sz="2400" dirty="0" smtClean="0">
                <a:cs typeface="B Nazanin" panose="00000400000000000000" pitchFamily="2" charset="-78"/>
              </a:rPr>
              <a:t>است و دارای دو بخش است: </a:t>
            </a:r>
            <a:br>
              <a:rPr lang="fa-IR" sz="2400" dirty="0" smtClean="0">
                <a:cs typeface="B Nazanin" panose="00000400000000000000" pitchFamily="2" charset="-78"/>
              </a:rPr>
            </a:br>
            <a:r>
              <a:rPr lang="fa-IR" sz="2400" dirty="0">
                <a:cs typeface="B Nazanin" panose="00000400000000000000" pitchFamily="2" charset="-78"/>
              </a:rPr>
              <a:t/>
            </a:r>
            <a:br>
              <a:rPr lang="fa-IR" sz="2400" dirty="0">
                <a:cs typeface="B Nazanin" panose="00000400000000000000" pitchFamily="2" charset="-78"/>
              </a:rPr>
            </a:br>
            <a:r>
              <a:rPr lang="fa-IR" sz="2400" dirty="0" smtClean="0">
                <a:cs typeface="B Nazanin" panose="00000400000000000000" pitchFamily="2" charset="-78"/>
              </a:rPr>
              <a:t>1- سطح </a:t>
            </a:r>
            <a:r>
              <a:rPr lang="ar-SA" sz="2400" dirty="0" smtClean="0">
                <a:cs typeface="B Nazanin" panose="00000400000000000000" pitchFamily="2" charset="-78"/>
              </a:rPr>
              <a:t>شبکه </a:t>
            </a:r>
            <a:r>
              <a:rPr lang="ar-SA" sz="2400" dirty="0">
                <a:cs typeface="B Nazanin" panose="00000400000000000000" pitchFamily="2" charset="-78"/>
              </a:rPr>
              <a:t>آندوپلاسمی </a:t>
            </a:r>
            <a:r>
              <a:rPr lang="fa-IR" sz="2400" dirty="0" smtClean="0">
                <a:cs typeface="B Nazanin" panose="00000400000000000000" pitchFamily="2" charset="-78"/>
              </a:rPr>
              <a:t>خشن</a:t>
            </a:r>
            <a:r>
              <a:rPr lang="ar-SA" sz="2400" dirty="0" smtClean="0">
                <a:cs typeface="B Nazanin" panose="00000400000000000000" pitchFamily="2" charset="-78"/>
              </a:rPr>
              <a:t> </a:t>
            </a:r>
            <a:r>
              <a:rPr lang="fa-IR" sz="2400" dirty="0" smtClean="0">
                <a:cs typeface="B Nazanin" panose="00000400000000000000" pitchFamily="2" charset="-78"/>
              </a:rPr>
              <a:t>دارای</a:t>
            </a:r>
            <a:r>
              <a:rPr lang="ar-SA" sz="2400" dirty="0" smtClean="0">
                <a:cs typeface="B Nazanin" panose="00000400000000000000" pitchFamily="2" charset="-78"/>
              </a:rPr>
              <a:t> </a:t>
            </a:r>
            <a:r>
              <a:rPr lang="ar-SA" sz="2400" dirty="0">
                <a:cs typeface="B Nazanin" panose="00000400000000000000" pitchFamily="2" charset="-78"/>
              </a:rPr>
              <a:t>ریبوزوم بوده </a:t>
            </a:r>
            <a:r>
              <a:rPr lang="fa-IR" sz="2400" dirty="0" smtClean="0">
                <a:cs typeface="B Nazanin" panose="00000400000000000000" pitchFamily="2" charset="-78"/>
              </a:rPr>
              <a:t>و محل ساخت پروتئین است. </a:t>
            </a:r>
            <a:br>
              <a:rPr lang="fa-IR" sz="2400" dirty="0" smtClean="0">
                <a:cs typeface="B Nazanin" panose="00000400000000000000" pitchFamily="2" charset="-78"/>
              </a:rPr>
            </a:br>
            <a:r>
              <a:rPr lang="fa-IR" sz="2400" dirty="0" smtClean="0">
                <a:cs typeface="B Nazanin" panose="00000400000000000000" pitchFamily="2" charset="-78"/>
              </a:rPr>
              <a:t>2- </a:t>
            </a:r>
            <a:r>
              <a:rPr lang="ar-SA" sz="2400" dirty="0" smtClean="0">
                <a:cs typeface="B Nazanin" panose="00000400000000000000" pitchFamily="2" charset="-78"/>
              </a:rPr>
              <a:t>شبکه </a:t>
            </a:r>
            <a:r>
              <a:rPr lang="ar-SA" sz="2400" dirty="0">
                <a:cs typeface="B Nazanin" panose="00000400000000000000" pitchFamily="2" charset="-78"/>
              </a:rPr>
              <a:t>آندوپلاسمی </a:t>
            </a:r>
            <a:r>
              <a:rPr lang="ar-SA" sz="2400" dirty="0" smtClean="0">
                <a:cs typeface="B Nazanin" panose="00000400000000000000" pitchFamily="2" charset="-78"/>
              </a:rPr>
              <a:t>صاف </a:t>
            </a:r>
            <a:r>
              <a:rPr lang="fa-IR" sz="2400" dirty="0" smtClean="0">
                <a:cs typeface="B Nazanin" panose="00000400000000000000" pitchFamily="2" charset="-78"/>
              </a:rPr>
              <a:t>بدون</a:t>
            </a:r>
            <a:r>
              <a:rPr lang="ar-SA" sz="2400" dirty="0" smtClean="0">
                <a:cs typeface="B Nazanin" panose="00000400000000000000" pitchFamily="2" charset="-78"/>
              </a:rPr>
              <a:t> </a:t>
            </a:r>
            <a:r>
              <a:rPr lang="ar-SA" sz="2400" dirty="0">
                <a:cs typeface="B Nazanin" panose="00000400000000000000" pitchFamily="2" charset="-78"/>
              </a:rPr>
              <a:t>ریبوزوم </a:t>
            </a:r>
            <a:r>
              <a:rPr lang="ar-SA" sz="2400" dirty="0" smtClean="0">
                <a:cs typeface="B Nazanin" panose="00000400000000000000" pitchFamily="2" charset="-78"/>
              </a:rPr>
              <a:t>است</a:t>
            </a:r>
            <a:r>
              <a:rPr lang="fa-IR" sz="2400" dirty="0">
                <a:cs typeface="B Nazanin" panose="00000400000000000000" pitchFamily="2" charset="-78"/>
              </a:rPr>
              <a:t> </a:t>
            </a:r>
            <a:r>
              <a:rPr lang="fa-IR" sz="2400" dirty="0" smtClean="0">
                <a:cs typeface="B Nazanin" panose="00000400000000000000" pitchFamily="2" charset="-78"/>
              </a:rPr>
              <a:t>و مسئول سنتز چربی و متابولیسم برخی مواد است. </a:t>
            </a:r>
            <a:br>
              <a:rPr lang="fa-IR" sz="2400" dirty="0" smtClean="0">
                <a:cs typeface="B Nazanin" panose="00000400000000000000" pitchFamily="2" charset="-78"/>
              </a:rPr>
            </a:br>
            <a:r>
              <a:rPr lang="fa-IR" sz="2400" dirty="0">
                <a:cs typeface="B Nazanin" panose="00000400000000000000" pitchFamily="2" charset="-78"/>
              </a:rPr>
              <a:t/>
            </a:r>
            <a:br>
              <a:rPr lang="fa-IR" sz="2400" dirty="0">
                <a:cs typeface="B Nazanin" panose="00000400000000000000" pitchFamily="2" charset="-78"/>
              </a:rPr>
            </a:br>
            <a:r>
              <a:rPr lang="fa-IR" sz="2400" dirty="0" smtClean="0">
                <a:cs typeface="B Nazanin" panose="00000400000000000000" pitchFamily="2" charset="-78"/>
              </a:rPr>
              <a:t> </a:t>
            </a:r>
            <a:r>
              <a:rPr lang="en-US" sz="2400" dirty="0">
                <a:cs typeface="B Nazanin" panose="00000400000000000000" pitchFamily="2" charset="-78"/>
              </a:rPr>
              <a:t/>
            </a:r>
            <a:br>
              <a:rPr lang="en-US" sz="2400" dirty="0">
                <a:cs typeface="B Nazanin" panose="00000400000000000000" pitchFamily="2" charset="-78"/>
              </a:rPr>
            </a:br>
            <a:endParaRPr lang="en-US" sz="2400" dirty="0">
              <a:cs typeface="B Nazanin" panose="00000400000000000000" pitchFamily="2" charset="-78"/>
            </a:endParaRPr>
          </a:p>
        </p:txBody>
      </p:sp>
      <p:pic>
        <p:nvPicPr>
          <p:cNvPr id="5" name="Content Placeholder 4"/>
          <p:cNvPicPr>
            <a:picLocks noGrp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92319"/>
            <a:ext cx="4776139" cy="386568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042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8288"/>
    </mc:Choice>
    <mc:Fallback>
      <p:transition spd="slow" advTm="582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69290" y="655093"/>
            <a:ext cx="4584510" cy="5521870"/>
          </a:xfrm>
        </p:spPr>
        <p:txBody>
          <a:bodyPr>
            <a:normAutofit/>
          </a:bodyPr>
          <a:lstStyle/>
          <a:p>
            <a:pPr marL="0" lvl="0" indent="0" algn="r" rtl="1">
              <a:buNone/>
            </a:pPr>
            <a:r>
              <a:rPr lang="ar-SA" sz="3200" b="1" dirty="0">
                <a:cs typeface="B Nazanin" panose="00000400000000000000" pitchFamily="2" charset="-78"/>
              </a:rPr>
              <a:t>ریبوزومها </a:t>
            </a:r>
            <a:endParaRPr lang="en-US" sz="3200" dirty="0">
              <a:cs typeface="B Nazanin" panose="00000400000000000000" pitchFamily="2" charset="-78"/>
            </a:endParaRPr>
          </a:p>
          <a:p>
            <a:pPr algn="r" rtl="1"/>
            <a:endParaRPr lang="fa-IR" sz="2400" dirty="0" smtClean="0">
              <a:cs typeface="B Nazanin" panose="00000400000000000000" pitchFamily="2" charset="-78"/>
            </a:endParaRPr>
          </a:p>
          <a:p>
            <a:pPr algn="r" rtl="1"/>
            <a:r>
              <a:rPr lang="ar-SA" sz="2400" dirty="0" smtClean="0">
                <a:cs typeface="B Nazanin" panose="00000400000000000000" pitchFamily="2" charset="-78"/>
              </a:rPr>
              <a:t>ریبوزومها </a:t>
            </a:r>
            <a:r>
              <a:rPr lang="ar-SA" sz="2400" dirty="0">
                <a:cs typeface="B Nazanin" panose="00000400000000000000" pitchFamily="2" charset="-78"/>
              </a:rPr>
              <a:t>ذرات کروی کوچکی هستند که به صورت آزاد یا روی شبکه‌ آندوپلاسمی درون سیتوپلاسم دیده می‌شوند. </a:t>
            </a:r>
            <a:endParaRPr lang="fa-IR" sz="2400" dirty="0" smtClean="0">
              <a:cs typeface="B Nazanin" panose="00000400000000000000" pitchFamily="2" charset="-78"/>
            </a:endParaRPr>
          </a:p>
          <a:p>
            <a:pPr algn="r" rtl="1"/>
            <a:endParaRPr lang="fa-IR" sz="2400" dirty="0" smtClean="0">
              <a:cs typeface="B Nazanin" panose="00000400000000000000" pitchFamily="2" charset="-78"/>
            </a:endParaRPr>
          </a:p>
          <a:p>
            <a:pPr algn="r" rtl="1"/>
            <a:r>
              <a:rPr lang="ar-SA" sz="2400" dirty="0" smtClean="0">
                <a:cs typeface="B Nazanin" panose="00000400000000000000" pitchFamily="2" charset="-78"/>
              </a:rPr>
              <a:t>نقش </a:t>
            </a:r>
            <a:r>
              <a:rPr lang="ar-SA" sz="2400" dirty="0">
                <a:cs typeface="B Nazanin" panose="00000400000000000000" pitchFamily="2" charset="-78"/>
              </a:rPr>
              <a:t>اصلی ریبوزوم‌ها </a:t>
            </a:r>
            <a:r>
              <a:rPr lang="ar-SA" sz="2400" dirty="0" smtClean="0">
                <a:cs typeface="B Nazanin" panose="00000400000000000000" pitchFamily="2" charset="-78"/>
              </a:rPr>
              <a:t>جایگاه </a:t>
            </a:r>
            <a:r>
              <a:rPr lang="ar-SA" sz="2400" dirty="0">
                <a:cs typeface="B Nazanin" panose="00000400000000000000" pitchFamily="2" charset="-78"/>
              </a:rPr>
              <a:t>ساخت </a:t>
            </a:r>
            <a:r>
              <a:rPr lang="fa-IR" sz="2400" dirty="0" smtClean="0">
                <a:cs typeface="B Nazanin" panose="00000400000000000000" pitchFamily="2" charset="-78"/>
              </a:rPr>
              <a:t>پروتئین ها </a:t>
            </a:r>
            <a:r>
              <a:rPr lang="ar-SA" sz="2400" dirty="0" smtClean="0">
                <a:cs typeface="B Nazanin" panose="00000400000000000000" pitchFamily="2" charset="-78"/>
              </a:rPr>
              <a:t>هستند</a:t>
            </a:r>
            <a:r>
              <a:rPr lang="fa-IR" sz="2400" dirty="0" smtClean="0">
                <a:cs typeface="B Nazanin" panose="00000400000000000000" pitchFamily="2" charset="-78"/>
              </a:rPr>
              <a:t>. </a:t>
            </a:r>
            <a:endParaRPr lang="en-US" sz="2400" dirty="0">
              <a:cs typeface="B Nazanin" panose="00000400000000000000" pitchFamily="2" charset="-78"/>
            </a:endParaRPr>
          </a:p>
          <a:p>
            <a:pPr algn="r" rtl="1"/>
            <a:endParaRPr lang="en-US" sz="2400" dirty="0">
              <a:cs typeface="B Nazanin" panose="00000400000000000000" pitchFamily="2" charset="-78"/>
            </a:endParaRPr>
          </a:p>
        </p:txBody>
      </p:sp>
      <p:pic>
        <p:nvPicPr>
          <p:cNvPr id="8" name="Picture 7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6" t="18830" r="7579" b="4811"/>
          <a:stretch/>
        </p:blipFill>
        <p:spPr bwMode="auto">
          <a:xfrm>
            <a:off x="95535" y="655093"/>
            <a:ext cx="6168788" cy="5732061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843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264"/>
    </mc:Choice>
    <mc:Fallback>
      <p:transition spd="slow" advTm="352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242</TotalTime>
  <Words>253</Words>
  <Application>Microsoft Office PowerPoint</Application>
  <PresentationFormat>Widescreen</PresentationFormat>
  <Paragraphs>36</Paragraphs>
  <Slides>8</Slides>
  <Notes>0</Notes>
  <HiddenSlides>0</HiddenSlides>
  <MMClips>8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B Nazanin</vt:lpstr>
      <vt:lpstr>Calibri</vt:lpstr>
      <vt:lpstr>Calibri Light</vt:lpstr>
      <vt:lpstr>Office Theme</vt:lpstr>
      <vt:lpstr>PowerPoint Presentation</vt:lpstr>
      <vt:lpstr>سلول موجودات زنده </vt:lpstr>
      <vt:lpstr>ساختمان سلول گیاهی</vt:lpstr>
      <vt:lpstr>PowerPoint Presentation</vt:lpstr>
      <vt:lpstr>PowerPoint Presentation</vt:lpstr>
      <vt:lpstr>هسته سلول  محل ذخیره اطلاعات ژنتیکی موجود زنده است.  اطلاعات ژنتیکی در کروموزوم ها که درون هسته سلول قرار دارند وجود دارد.  </vt:lpstr>
      <vt:lpstr>شبکه آندوپلاسمی شبکه آندوپلاسمی متشکل از لوله‌های تو خالی است. در برش به صورت مجاری ظریف غشایی توخالی است و دارای دو بخش است:   1- سطح شبکه آندوپلاسمی خشن دارای ریبوزوم بوده و محل ساخت پروتئین است.  2- شبکه آندوپلاسمی صاف بدون ریبوزوم است و مسئول سنتز چربی و متابولیسم برخی مواد است.     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Sam</dc:creator>
  <cp:lastModifiedBy>Sam</cp:lastModifiedBy>
  <cp:revision>45</cp:revision>
  <dcterms:created xsi:type="dcterms:W3CDTF">2020-03-15T13:05:51Z</dcterms:created>
  <dcterms:modified xsi:type="dcterms:W3CDTF">2020-03-16T07:00:44Z</dcterms:modified>
</cp:coreProperties>
</file>